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65" r:id="rId2"/>
    <p:sldId id="266" r:id="rId3"/>
    <p:sldId id="257" r:id="rId4"/>
    <p:sldId id="258" r:id="rId5"/>
    <p:sldId id="259" r:id="rId6"/>
    <p:sldId id="260" r:id="rId7"/>
    <p:sldId id="261" r:id="rId8"/>
    <p:sldId id="262" r:id="rId9"/>
    <p:sldId id="263" r:id="rId10"/>
    <p:sldId id="264" r:id="rId11"/>
    <p:sldId id="267" r:id="rId12"/>
    <p:sldId id="268" r:id="rId13"/>
    <p:sldId id="269" r:id="rId14"/>
    <p:sldId id="270" r:id="rId15"/>
    <p:sldId id="271" r:id="rId16"/>
    <p:sldId id="272" r:id="rId17"/>
    <p:sldId id="273" r:id="rId18"/>
    <p:sldId id="274"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C9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827" autoAdjust="0"/>
  </p:normalViewPr>
  <p:slideViewPr>
    <p:cSldViewPr>
      <p:cViewPr varScale="1">
        <p:scale>
          <a:sx n="68" d="100"/>
          <a:sy n="68" d="100"/>
        </p:scale>
        <p:origin x="-144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image" Target="../media/image10.wmf"/><Relationship Id="rId7" Type="http://schemas.openxmlformats.org/officeDocument/2006/relationships/image" Target="../media/image14.wmf"/><Relationship Id="rId2" Type="http://schemas.openxmlformats.org/officeDocument/2006/relationships/image" Target="../media/image9.wmf"/><Relationship Id="rId1" Type="http://schemas.openxmlformats.org/officeDocument/2006/relationships/image" Target="../media/image8.wmf"/><Relationship Id="rId6" Type="http://schemas.openxmlformats.org/officeDocument/2006/relationships/image" Target="../media/image13.wmf"/><Relationship Id="rId11" Type="http://schemas.openxmlformats.org/officeDocument/2006/relationships/image" Target="../media/image18.wmf"/><Relationship Id="rId5" Type="http://schemas.openxmlformats.org/officeDocument/2006/relationships/image" Target="../media/image12.wmf"/><Relationship Id="rId10" Type="http://schemas.openxmlformats.org/officeDocument/2006/relationships/image" Target="../media/image17.wmf"/><Relationship Id="rId4" Type="http://schemas.openxmlformats.org/officeDocument/2006/relationships/image" Target="../media/image11.wmf"/><Relationship Id="rId9" Type="http://schemas.openxmlformats.org/officeDocument/2006/relationships/image" Target="../media/image16.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70FDB58-BFEB-43E3-BE13-6A29B9279F69}" type="datetimeFigureOut">
              <a:rPr lang="en-US" smtClean="0"/>
              <a:pPr/>
              <a:t>10/7/2019</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30BCE1DB-8016-4893-8624-AAA68B38027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70FDB58-BFEB-43E3-BE13-6A29B9279F69}" type="datetimeFigureOut">
              <a:rPr lang="en-US" smtClean="0"/>
              <a:pPr/>
              <a:t>10/7/2019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BCE1DB-8016-4893-8624-AAA68B38027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70FDB58-BFEB-43E3-BE13-6A29B9279F69}" type="datetimeFigureOut">
              <a:rPr lang="en-US" smtClean="0"/>
              <a:pPr/>
              <a:t>10/7/2019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BCE1DB-8016-4893-8624-AAA68B38027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70FDB58-BFEB-43E3-BE13-6A29B9279F69}" type="datetimeFigureOut">
              <a:rPr lang="en-US" smtClean="0"/>
              <a:pPr/>
              <a:t>10/7/2019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BCE1DB-8016-4893-8624-AAA68B38027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70FDB58-BFEB-43E3-BE13-6A29B9279F69}" type="datetimeFigureOut">
              <a:rPr lang="en-US" smtClean="0"/>
              <a:pPr/>
              <a:t>10/7/2019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BCE1DB-8016-4893-8624-AAA68B38027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70FDB58-BFEB-43E3-BE13-6A29B9279F69}" type="datetimeFigureOut">
              <a:rPr lang="en-US" smtClean="0"/>
              <a:pPr/>
              <a:t>10/7/2019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BCE1DB-8016-4893-8624-AAA68B38027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70FDB58-BFEB-43E3-BE13-6A29B9279F69}" type="datetimeFigureOut">
              <a:rPr lang="en-US" smtClean="0"/>
              <a:pPr/>
              <a:t>10/7/2019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0BCE1DB-8016-4893-8624-AAA68B38027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70FDB58-BFEB-43E3-BE13-6A29B9279F69}" type="datetimeFigureOut">
              <a:rPr lang="en-US" smtClean="0"/>
              <a:pPr/>
              <a:t>10/7/2019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0BCE1DB-8016-4893-8624-AAA68B38027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0FDB58-BFEB-43E3-BE13-6A29B9279F69}" type="datetimeFigureOut">
              <a:rPr lang="en-US" smtClean="0"/>
              <a:pPr/>
              <a:t>10/7/2019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0BCE1DB-8016-4893-8624-AAA68B38027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70FDB58-BFEB-43E3-BE13-6A29B9279F69}" type="datetimeFigureOut">
              <a:rPr lang="en-US" smtClean="0"/>
              <a:pPr/>
              <a:t>10/7/2019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BCE1DB-8016-4893-8624-AAA68B38027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70FDB58-BFEB-43E3-BE13-6A29B9279F69}" type="datetimeFigureOut">
              <a:rPr lang="en-US" smtClean="0"/>
              <a:pPr/>
              <a:t>10/7/2019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30BCE1DB-8016-4893-8624-AAA68B380272}"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70FDB58-BFEB-43E3-BE13-6A29B9279F69}" type="datetimeFigureOut">
              <a:rPr lang="en-US" smtClean="0"/>
              <a:pPr/>
              <a:t>10/7/2019</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0BCE1DB-8016-4893-8624-AAA68B380272}"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6.bin"/><Relationship Id="rId13" Type="http://schemas.openxmlformats.org/officeDocument/2006/relationships/oleObject" Target="../embeddings/oleObject11.bin"/><Relationship Id="rId3" Type="http://schemas.openxmlformats.org/officeDocument/2006/relationships/oleObject" Target="../embeddings/oleObject1.bin"/><Relationship Id="rId7" Type="http://schemas.openxmlformats.org/officeDocument/2006/relationships/oleObject" Target="../embeddings/oleObject5.bin"/><Relationship Id="rId12" Type="http://schemas.openxmlformats.org/officeDocument/2006/relationships/oleObject" Target="../embeddings/oleObject10.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4.bin"/><Relationship Id="rId11" Type="http://schemas.openxmlformats.org/officeDocument/2006/relationships/oleObject" Target="../embeddings/oleObject9.bin"/><Relationship Id="rId5" Type="http://schemas.openxmlformats.org/officeDocument/2006/relationships/oleObject" Target="../embeddings/oleObject3.bin"/><Relationship Id="rId10" Type="http://schemas.openxmlformats.org/officeDocument/2006/relationships/oleObject" Target="../embeddings/oleObject8.bin"/><Relationship Id="rId4" Type="http://schemas.openxmlformats.org/officeDocument/2006/relationships/oleObject" Target="../embeddings/oleObject2.bin"/><Relationship Id="rId9" Type="http://schemas.openxmlformats.org/officeDocument/2006/relationships/oleObject" Target="../embeddings/oleObject7.bin"/></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4234" y="381001"/>
            <a:ext cx="8229600" cy="1295399"/>
          </a:xfrm>
        </p:spPr>
        <p:txBody>
          <a:bodyPr/>
          <a:lstStyle/>
          <a:p>
            <a:pPr algn="ctr"/>
            <a:r>
              <a:rPr lang="sr-Latn-RS" dirty="0" smtClean="0"/>
              <a:t>VRSTE  DIODA</a:t>
            </a:r>
            <a:endParaRPr lang="en-US" dirty="0"/>
          </a:p>
        </p:txBody>
      </p:sp>
      <p:sp>
        <p:nvSpPr>
          <p:cNvPr id="3" name="Subtitle 2"/>
          <p:cNvSpPr>
            <a:spLocks noGrp="1"/>
          </p:cNvSpPr>
          <p:nvPr>
            <p:ph type="subTitle" idx="1"/>
          </p:nvPr>
        </p:nvSpPr>
        <p:spPr>
          <a:xfrm>
            <a:off x="1835696" y="3284984"/>
            <a:ext cx="6858138" cy="2811016"/>
          </a:xfrm>
        </p:spPr>
        <p:txBody>
          <a:bodyPr>
            <a:noAutofit/>
          </a:bodyPr>
          <a:lstStyle/>
          <a:p>
            <a:pPr>
              <a:spcBef>
                <a:spcPct val="0"/>
              </a:spcBef>
            </a:pPr>
            <a:r>
              <a:rPr lang="sr-Latn-RS" dirty="0" smtClean="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rPr>
              <a:t>Stabilizatorske( Zenerove) diode</a:t>
            </a:r>
          </a:p>
          <a:p>
            <a:pPr>
              <a:spcBef>
                <a:spcPct val="0"/>
              </a:spcBef>
            </a:pPr>
            <a:r>
              <a:rPr lang="sr-Latn-RS" dirty="0" smtClean="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rPr>
              <a:t>Kapacitivna dioda</a:t>
            </a:r>
          </a:p>
          <a:p>
            <a:pPr>
              <a:spcBef>
                <a:spcPct val="0"/>
              </a:spcBef>
            </a:pPr>
            <a:r>
              <a:rPr lang="sr-Latn-RS" dirty="0" smtClean="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rPr>
              <a:t>Šotkijeva dioda</a:t>
            </a:r>
          </a:p>
          <a:p>
            <a:pPr>
              <a:spcBef>
                <a:spcPct val="0"/>
              </a:spcBef>
            </a:pPr>
            <a:r>
              <a:rPr lang="sr-Latn-RS" dirty="0" smtClean="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rPr>
              <a:t>Tunel diode</a:t>
            </a:r>
          </a:p>
          <a:p>
            <a:pPr>
              <a:spcBef>
                <a:spcPct val="0"/>
              </a:spcBef>
            </a:pPr>
            <a:r>
              <a:rPr lang="sr-Latn-RS" dirty="0" smtClean="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rPr>
              <a:t>Foto diode</a:t>
            </a:r>
          </a:p>
          <a:p>
            <a:pPr>
              <a:spcBef>
                <a:spcPct val="0"/>
              </a:spcBef>
            </a:pPr>
            <a:r>
              <a:rPr lang="sr-Latn-RS" dirty="0" smtClean="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rPr>
              <a:t>Svetleće-LED diode</a:t>
            </a:r>
            <a:endParaRPr lang="en-US" dirty="0" smtClean="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childTnLst>
                          </p:cTn>
                        </p:par>
                        <p:par>
                          <p:cTn id="11" fill="hold">
                            <p:stCondLst>
                              <p:cond delay="1900"/>
                            </p:stCondLst>
                            <p:childTnLst>
                              <p:par>
                                <p:cTn id="12" presetID="34" presetClass="emph" presetSubtype="0" fill="hold" nodeType="afterEffect">
                                  <p:stCondLst>
                                    <p:cond delay="0"/>
                                  </p:stCondLst>
                                  <p:iterate type="lt">
                                    <p:tmPct val="10000"/>
                                  </p:iterate>
                                  <p:childTnLst>
                                    <p:animMotion origin="layout" path="M 0.0 0.0 L 0.0 -0.07213" pathEditMode="relative" ptsTypes="">
                                      <p:cBhvr>
                                        <p:cTn id="13" dur="250" accel="50000" decel="50000" autoRev="1" fill="hold">
                                          <p:stCondLst>
                                            <p:cond delay="0"/>
                                          </p:stCondLst>
                                        </p:cTn>
                                        <p:tgtEl>
                                          <p:spTgt spid="3">
                                            <p:txEl>
                                              <p:pRg st="0" end="0"/>
                                            </p:txEl>
                                          </p:spTgt>
                                        </p:tgtEl>
                                        <p:attrNameLst>
                                          <p:attrName>ppt_x</p:attrName>
                                          <p:attrName>ppt_y</p:attrName>
                                        </p:attrNameLst>
                                      </p:cBhvr>
                                    </p:animMotion>
                                    <p:animRot by="1500000">
                                      <p:cBhvr>
                                        <p:cTn id="14" dur="125" fill="hold">
                                          <p:stCondLst>
                                            <p:cond delay="0"/>
                                          </p:stCondLst>
                                        </p:cTn>
                                        <p:tgtEl>
                                          <p:spTgt spid="3">
                                            <p:txEl>
                                              <p:pRg st="0" end="0"/>
                                            </p:txEl>
                                          </p:spTgt>
                                        </p:tgtEl>
                                        <p:attrNameLst>
                                          <p:attrName>r</p:attrName>
                                        </p:attrNameLst>
                                      </p:cBhvr>
                                    </p:animRot>
                                    <p:animRot by="-1500000">
                                      <p:cBhvr>
                                        <p:cTn id="15" dur="125" fill="hold">
                                          <p:stCondLst>
                                            <p:cond delay="125"/>
                                          </p:stCondLst>
                                        </p:cTn>
                                        <p:tgtEl>
                                          <p:spTgt spid="3">
                                            <p:txEl>
                                              <p:pRg st="0" end="0"/>
                                            </p:txEl>
                                          </p:spTgt>
                                        </p:tgtEl>
                                        <p:attrNameLst>
                                          <p:attrName>r</p:attrName>
                                        </p:attrNameLst>
                                      </p:cBhvr>
                                    </p:animRot>
                                    <p:animRot by="-1500000">
                                      <p:cBhvr>
                                        <p:cTn id="16" dur="125" fill="hold">
                                          <p:stCondLst>
                                            <p:cond delay="250"/>
                                          </p:stCondLst>
                                        </p:cTn>
                                        <p:tgtEl>
                                          <p:spTgt spid="3">
                                            <p:txEl>
                                              <p:pRg st="0" end="0"/>
                                            </p:txEl>
                                          </p:spTgt>
                                        </p:tgtEl>
                                        <p:attrNameLst>
                                          <p:attrName>r</p:attrName>
                                        </p:attrNameLst>
                                      </p:cBhvr>
                                    </p:animRot>
                                    <p:animRot by="1500000">
                                      <p:cBhvr>
                                        <p:cTn id="17" dur="125" fill="hold">
                                          <p:stCondLst>
                                            <p:cond delay="375"/>
                                          </p:stCondLst>
                                        </p:cTn>
                                        <p:tgtEl>
                                          <p:spTgt spid="3">
                                            <p:txEl>
                                              <p:pRg st="0" end="0"/>
                                            </p:txEl>
                                          </p:spTgt>
                                        </p:tgtEl>
                                        <p:attrNameLst>
                                          <p:attrName>r</p:attrName>
                                        </p:attrNameLst>
                                      </p:cBhvr>
                                    </p:animRot>
                                  </p:childTnLst>
                                </p:cTn>
                              </p:par>
                            </p:childTnLst>
                          </p:cTn>
                        </p:par>
                        <p:par>
                          <p:cTn id="18" fill="hold">
                            <p:stCondLst>
                              <p:cond delay="3850"/>
                            </p:stCondLst>
                            <p:childTnLst>
                              <p:par>
                                <p:cTn id="19" presetID="34" presetClass="emph" presetSubtype="0" fill="hold" nodeType="afterEffect">
                                  <p:stCondLst>
                                    <p:cond delay="0"/>
                                  </p:stCondLst>
                                  <p:iterate type="lt">
                                    <p:tmPct val="10000"/>
                                  </p:iterate>
                                  <p:childTnLst>
                                    <p:animMotion origin="layout" path="M 0.0 0.0 L 0.0 -0.07213" pathEditMode="relative" ptsTypes="">
                                      <p:cBhvr>
                                        <p:cTn id="20" dur="250" accel="50000" decel="50000" autoRev="1" fill="hold">
                                          <p:stCondLst>
                                            <p:cond delay="0"/>
                                          </p:stCondLst>
                                        </p:cTn>
                                        <p:tgtEl>
                                          <p:spTgt spid="3">
                                            <p:txEl>
                                              <p:pRg st="1" end="1"/>
                                            </p:txEl>
                                          </p:spTgt>
                                        </p:tgtEl>
                                        <p:attrNameLst>
                                          <p:attrName>ppt_x</p:attrName>
                                          <p:attrName>ppt_y</p:attrName>
                                        </p:attrNameLst>
                                      </p:cBhvr>
                                    </p:animMotion>
                                    <p:animRot by="1500000">
                                      <p:cBhvr>
                                        <p:cTn id="21" dur="125" fill="hold">
                                          <p:stCondLst>
                                            <p:cond delay="0"/>
                                          </p:stCondLst>
                                        </p:cTn>
                                        <p:tgtEl>
                                          <p:spTgt spid="3">
                                            <p:txEl>
                                              <p:pRg st="1" end="1"/>
                                            </p:txEl>
                                          </p:spTgt>
                                        </p:tgtEl>
                                        <p:attrNameLst>
                                          <p:attrName>r</p:attrName>
                                        </p:attrNameLst>
                                      </p:cBhvr>
                                    </p:animRot>
                                    <p:animRot by="-1500000">
                                      <p:cBhvr>
                                        <p:cTn id="22" dur="125" fill="hold">
                                          <p:stCondLst>
                                            <p:cond delay="125"/>
                                          </p:stCondLst>
                                        </p:cTn>
                                        <p:tgtEl>
                                          <p:spTgt spid="3">
                                            <p:txEl>
                                              <p:pRg st="1" end="1"/>
                                            </p:txEl>
                                          </p:spTgt>
                                        </p:tgtEl>
                                        <p:attrNameLst>
                                          <p:attrName>r</p:attrName>
                                        </p:attrNameLst>
                                      </p:cBhvr>
                                    </p:animRot>
                                    <p:animRot by="-1500000">
                                      <p:cBhvr>
                                        <p:cTn id="23" dur="125" fill="hold">
                                          <p:stCondLst>
                                            <p:cond delay="250"/>
                                          </p:stCondLst>
                                        </p:cTn>
                                        <p:tgtEl>
                                          <p:spTgt spid="3">
                                            <p:txEl>
                                              <p:pRg st="1" end="1"/>
                                            </p:txEl>
                                          </p:spTgt>
                                        </p:tgtEl>
                                        <p:attrNameLst>
                                          <p:attrName>r</p:attrName>
                                        </p:attrNameLst>
                                      </p:cBhvr>
                                    </p:animRot>
                                    <p:animRot by="1500000">
                                      <p:cBhvr>
                                        <p:cTn id="24" dur="125" fill="hold">
                                          <p:stCondLst>
                                            <p:cond delay="375"/>
                                          </p:stCondLst>
                                        </p:cTn>
                                        <p:tgtEl>
                                          <p:spTgt spid="3">
                                            <p:txEl>
                                              <p:pRg st="1" end="1"/>
                                            </p:txEl>
                                          </p:spTgt>
                                        </p:tgtEl>
                                        <p:attrNameLst>
                                          <p:attrName>r</p:attrName>
                                        </p:attrNameLst>
                                      </p:cBhvr>
                                    </p:animRot>
                                  </p:childTnLst>
                                </p:cTn>
                              </p:par>
                            </p:childTnLst>
                          </p:cTn>
                        </p:par>
                        <p:par>
                          <p:cTn id="25" fill="hold">
                            <p:stCondLst>
                              <p:cond delay="5100"/>
                            </p:stCondLst>
                            <p:childTnLst>
                              <p:par>
                                <p:cTn id="26" presetID="34" presetClass="emph" presetSubtype="0" fill="hold" nodeType="afterEffect">
                                  <p:stCondLst>
                                    <p:cond delay="0"/>
                                  </p:stCondLst>
                                  <p:iterate type="lt">
                                    <p:tmPct val="10000"/>
                                  </p:iterate>
                                  <p:childTnLst>
                                    <p:animMotion origin="layout" path="M 0.0 0.0 L 0.0 -0.07213" pathEditMode="relative" ptsTypes="">
                                      <p:cBhvr>
                                        <p:cTn id="27" dur="250" accel="50000" decel="50000" autoRev="1" fill="hold">
                                          <p:stCondLst>
                                            <p:cond delay="0"/>
                                          </p:stCondLst>
                                        </p:cTn>
                                        <p:tgtEl>
                                          <p:spTgt spid="3">
                                            <p:txEl>
                                              <p:pRg st="2" end="2"/>
                                            </p:txEl>
                                          </p:spTgt>
                                        </p:tgtEl>
                                        <p:attrNameLst>
                                          <p:attrName>ppt_x</p:attrName>
                                          <p:attrName>ppt_y</p:attrName>
                                        </p:attrNameLst>
                                      </p:cBhvr>
                                    </p:animMotion>
                                    <p:animRot by="1500000">
                                      <p:cBhvr>
                                        <p:cTn id="28" dur="125" fill="hold">
                                          <p:stCondLst>
                                            <p:cond delay="0"/>
                                          </p:stCondLst>
                                        </p:cTn>
                                        <p:tgtEl>
                                          <p:spTgt spid="3">
                                            <p:txEl>
                                              <p:pRg st="2" end="2"/>
                                            </p:txEl>
                                          </p:spTgt>
                                        </p:tgtEl>
                                        <p:attrNameLst>
                                          <p:attrName>r</p:attrName>
                                        </p:attrNameLst>
                                      </p:cBhvr>
                                    </p:animRot>
                                    <p:animRot by="-1500000">
                                      <p:cBhvr>
                                        <p:cTn id="29" dur="125" fill="hold">
                                          <p:stCondLst>
                                            <p:cond delay="125"/>
                                          </p:stCondLst>
                                        </p:cTn>
                                        <p:tgtEl>
                                          <p:spTgt spid="3">
                                            <p:txEl>
                                              <p:pRg st="2" end="2"/>
                                            </p:txEl>
                                          </p:spTgt>
                                        </p:tgtEl>
                                        <p:attrNameLst>
                                          <p:attrName>r</p:attrName>
                                        </p:attrNameLst>
                                      </p:cBhvr>
                                    </p:animRot>
                                    <p:animRot by="-1500000">
                                      <p:cBhvr>
                                        <p:cTn id="30" dur="125" fill="hold">
                                          <p:stCondLst>
                                            <p:cond delay="250"/>
                                          </p:stCondLst>
                                        </p:cTn>
                                        <p:tgtEl>
                                          <p:spTgt spid="3">
                                            <p:txEl>
                                              <p:pRg st="2" end="2"/>
                                            </p:txEl>
                                          </p:spTgt>
                                        </p:tgtEl>
                                        <p:attrNameLst>
                                          <p:attrName>r</p:attrName>
                                        </p:attrNameLst>
                                      </p:cBhvr>
                                    </p:animRot>
                                    <p:animRot by="1500000">
                                      <p:cBhvr>
                                        <p:cTn id="31" dur="125" fill="hold">
                                          <p:stCondLst>
                                            <p:cond delay="375"/>
                                          </p:stCondLst>
                                        </p:cTn>
                                        <p:tgtEl>
                                          <p:spTgt spid="3">
                                            <p:txEl>
                                              <p:pRg st="2" end="2"/>
                                            </p:txEl>
                                          </p:spTgt>
                                        </p:tgtEl>
                                        <p:attrNameLst>
                                          <p:attrName>r</p:attrName>
                                        </p:attrNameLst>
                                      </p:cBhvr>
                                    </p:animRot>
                                  </p:childTnLst>
                                </p:cTn>
                              </p:par>
                            </p:childTnLst>
                          </p:cTn>
                        </p:par>
                        <p:par>
                          <p:cTn id="32" fill="hold">
                            <p:stCondLst>
                              <p:cond delay="6250"/>
                            </p:stCondLst>
                            <p:childTnLst>
                              <p:par>
                                <p:cTn id="33" presetID="34" presetClass="emph" presetSubtype="0" fill="hold" nodeType="afterEffect">
                                  <p:stCondLst>
                                    <p:cond delay="0"/>
                                  </p:stCondLst>
                                  <p:iterate type="lt">
                                    <p:tmPct val="10000"/>
                                  </p:iterate>
                                  <p:childTnLst>
                                    <p:animMotion origin="layout" path="M 0.0 0.0 L 0.0 -0.07213" pathEditMode="relative" ptsTypes="">
                                      <p:cBhvr>
                                        <p:cTn id="34" dur="250" accel="50000" decel="50000" autoRev="1" fill="hold">
                                          <p:stCondLst>
                                            <p:cond delay="0"/>
                                          </p:stCondLst>
                                        </p:cTn>
                                        <p:tgtEl>
                                          <p:spTgt spid="3">
                                            <p:txEl>
                                              <p:pRg st="3" end="3"/>
                                            </p:txEl>
                                          </p:spTgt>
                                        </p:tgtEl>
                                        <p:attrNameLst>
                                          <p:attrName>ppt_x</p:attrName>
                                          <p:attrName>ppt_y</p:attrName>
                                        </p:attrNameLst>
                                      </p:cBhvr>
                                    </p:animMotion>
                                    <p:animRot by="1500000">
                                      <p:cBhvr>
                                        <p:cTn id="35" dur="125" fill="hold">
                                          <p:stCondLst>
                                            <p:cond delay="0"/>
                                          </p:stCondLst>
                                        </p:cTn>
                                        <p:tgtEl>
                                          <p:spTgt spid="3">
                                            <p:txEl>
                                              <p:pRg st="3" end="3"/>
                                            </p:txEl>
                                          </p:spTgt>
                                        </p:tgtEl>
                                        <p:attrNameLst>
                                          <p:attrName>r</p:attrName>
                                        </p:attrNameLst>
                                      </p:cBhvr>
                                    </p:animRot>
                                    <p:animRot by="-1500000">
                                      <p:cBhvr>
                                        <p:cTn id="36" dur="125" fill="hold">
                                          <p:stCondLst>
                                            <p:cond delay="125"/>
                                          </p:stCondLst>
                                        </p:cTn>
                                        <p:tgtEl>
                                          <p:spTgt spid="3">
                                            <p:txEl>
                                              <p:pRg st="3" end="3"/>
                                            </p:txEl>
                                          </p:spTgt>
                                        </p:tgtEl>
                                        <p:attrNameLst>
                                          <p:attrName>r</p:attrName>
                                        </p:attrNameLst>
                                      </p:cBhvr>
                                    </p:animRot>
                                    <p:animRot by="-1500000">
                                      <p:cBhvr>
                                        <p:cTn id="37" dur="125" fill="hold">
                                          <p:stCondLst>
                                            <p:cond delay="250"/>
                                          </p:stCondLst>
                                        </p:cTn>
                                        <p:tgtEl>
                                          <p:spTgt spid="3">
                                            <p:txEl>
                                              <p:pRg st="3" end="3"/>
                                            </p:txEl>
                                          </p:spTgt>
                                        </p:tgtEl>
                                        <p:attrNameLst>
                                          <p:attrName>r</p:attrName>
                                        </p:attrNameLst>
                                      </p:cBhvr>
                                    </p:animRot>
                                    <p:animRot by="1500000">
                                      <p:cBhvr>
                                        <p:cTn id="38" dur="125" fill="hold">
                                          <p:stCondLst>
                                            <p:cond delay="375"/>
                                          </p:stCondLst>
                                        </p:cTn>
                                        <p:tgtEl>
                                          <p:spTgt spid="3">
                                            <p:txEl>
                                              <p:pRg st="3" end="3"/>
                                            </p:txEl>
                                          </p:spTgt>
                                        </p:tgtEl>
                                        <p:attrNameLst>
                                          <p:attrName>r</p:attrName>
                                        </p:attrNameLst>
                                      </p:cBhvr>
                                    </p:animRot>
                                  </p:childTnLst>
                                </p:cTn>
                              </p:par>
                            </p:childTnLst>
                          </p:cTn>
                        </p:par>
                        <p:par>
                          <p:cTn id="39" fill="hold">
                            <p:stCondLst>
                              <p:cond delay="7200"/>
                            </p:stCondLst>
                            <p:childTnLst>
                              <p:par>
                                <p:cTn id="40" presetID="34" presetClass="emph" presetSubtype="0" fill="hold" nodeType="afterEffect">
                                  <p:stCondLst>
                                    <p:cond delay="0"/>
                                  </p:stCondLst>
                                  <p:iterate type="lt">
                                    <p:tmPct val="10000"/>
                                  </p:iterate>
                                  <p:childTnLst>
                                    <p:animMotion origin="layout" path="M 0.0 0.0 L 0.0 -0.07213" pathEditMode="relative" ptsTypes="">
                                      <p:cBhvr>
                                        <p:cTn id="41" dur="250" accel="50000" decel="50000" autoRev="1" fill="hold">
                                          <p:stCondLst>
                                            <p:cond delay="0"/>
                                          </p:stCondLst>
                                        </p:cTn>
                                        <p:tgtEl>
                                          <p:spTgt spid="3">
                                            <p:txEl>
                                              <p:pRg st="4" end="4"/>
                                            </p:txEl>
                                          </p:spTgt>
                                        </p:tgtEl>
                                        <p:attrNameLst>
                                          <p:attrName>ppt_x</p:attrName>
                                          <p:attrName>ppt_y</p:attrName>
                                        </p:attrNameLst>
                                      </p:cBhvr>
                                    </p:animMotion>
                                    <p:animRot by="1500000">
                                      <p:cBhvr>
                                        <p:cTn id="42" dur="125" fill="hold">
                                          <p:stCondLst>
                                            <p:cond delay="0"/>
                                          </p:stCondLst>
                                        </p:cTn>
                                        <p:tgtEl>
                                          <p:spTgt spid="3">
                                            <p:txEl>
                                              <p:pRg st="4" end="4"/>
                                            </p:txEl>
                                          </p:spTgt>
                                        </p:tgtEl>
                                        <p:attrNameLst>
                                          <p:attrName>r</p:attrName>
                                        </p:attrNameLst>
                                      </p:cBhvr>
                                    </p:animRot>
                                    <p:animRot by="-1500000">
                                      <p:cBhvr>
                                        <p:cTn id="43" dur="125" fill="hold">
                                          <p:stCondLst>
                                            <p:cond delay="125"/>
                                          </p:stCondLst>
                                        </p:cTn>
                                        <p:tgtEl>
                                          <p:spTgt spid="3">
                                            <p:txEl>
                                              <p:pRg st="4" end="4"/>
                                            </p:txEl>
                                          </p:spTgt>
                                        </p:tgtEl>
                                        <p:attrNameLst>
                                          <p:attrName>r</p:attrName>
                                        </p:attrNameLst>
                                      </p:cBhvr>
                                    </p:animRot>
                                    <p:animRot by="-1500000">
                                      <p:cBhvr>
                                        <p:cTn id="44" dur="125" fill="hold">
                                          <p:stCondLst>
                                            <p:cond delay="250"/>
                                          </p:stCondLst>
                                        </p:cTn>
                                        <p:tgtEl>
                                          <p:spTgt spid="3">
                                            <p:txEl>
                                              <p:pRg st="4" end="4"/>
                                            </p:txEl>
                                          </p:spTgt>
                                        </p:tgtEl>
                                        <p:attrNameLst>
                                          <p:attrName>r</p:attrName>
                                        </p:attrNameLst>
                                      </p:cBhvr>
                                    </p:animRot>
                                    <p:animRot by="1500000">
                                      <p:cBhvr>
                                        <p:cTn id="45" dur="125" fill="hold">
                                          <p:stCondLst>
                                            <p:cond delay="375"/>
                                          </p:stCondLst>
                                        </p:cTn>
                                        <p:tgtEl>
                                          <p:spTgt spid="3">
                                            <p:txEl>
                                              <p:pRg st="4" end="4"/>
                                            </p:txEl>
                                          </p:spTgt>
                                        </p:tgtEl>
                                        <p:attrNameLst>
                                          <p:attrName>r</p:attrName>
                                        </p:attrNameLst>
                                      </p:cBhvr>
                                    </p:animRot>
                                  </p:childTnLst>
                                </p:cTn>
                              </p:par>
                            </p:childTnLst>
                          </p:cTn>
                        </p:par>
                        <p:par>
                          <p:cTn id="46" fill="hold">
                            <p:stCondLst>
                              <p:cond delay="8100"/>
                            </p:stCondLst>
                            <p:childTnLst>
                              <p:par>
                                <p:cTn id="47" presetID="34" presetClass="emph" presetSubtype="0" fill="hold" nodeType="afterEffect">
                                  <p:stCondLst>
                                    <p:cond delay="0"/>
                                  </p:stCondLst>
                                  <p:iterate type="lt">
                                    <p:tmPct val="10000"/>
                                  </p:iterate>
                                  <p:childTnLst>
                                    <p:animMotion origin="layout" path="M 0.0 0.0 L 0.0 -0.07213" pathEditMode="relative" ptsTypes="">
                                      <p:cBhvr>
                                        <p:cTn id="48" dur="250" accel="50000" decel="50000" autoRev="1" fill="hold">
                                          <p:stCondLst>
                                            <p:cond delay="0"/>
                                          </p:stCondLst>
                                        </p:cTn>
                                        <p:tgtEl>
                                          <p:spTgt spid="3">
                                            <p:txEl>
                                              <p:pRg st="5" end="5"/>
                                            </p:txEl>
                                          </p:spTgt>
                                        </p:tgtEl>
                                        <p:attrNameLst>
                                          <p:attrName>ppt_x</p:attrName>
                                          <p:attrName>ppt_y</p:attrName>
                                        </p:attrNameLst>
                                      </p:cBhvr>
                                    </p:animMotion>
                                    <p:animRot by="1500000">
                                      <p:cBhvr>
                                        <p:cTn id="49" dur="125" fill="hold">
                                          <p:stCondLst>
                                            <p:cond delay="0"/>
                                          </p:stCondLst>
                                        </p:cTn>
                                        <p:tgtEl>
                                          <p:spTgt spid="3">
                                            <p:txEl>
                                              <p:pRg st="5" end="5"/>
                                            </p:txEl>
                                          </p:spTgt>
                                        </p:tgtEl>
                                        <p:attrNameLst>
                                          <p:attrName>r</p:attrName>
                                        </p:attrNameLst>
                                      </p:cBhvr>
                                    </p:animRot>
                                    <p:animRot by="-1500000">
                                      <p:cBhvr>
                                        <p:cTn id="50" dur="125" fill="hold">
                                          <p:stCondLst>
                                            <p:cond delay="125"/>
                                          </p:stCondLst>
                                        </p:cTn>
                                        <p:tgtEl>
                                          <p:spTgt spid="3">
                                            <p:txEl>
                                              <p:pRg st="5" end="5"/>
                                            </p:txEl>
                                          </p:spTgt>
                                        </p:tgtEl>
                                        <p:attrNameLst>
                                          <p:attrName>r</p:attrName>
                                        </p:attrNameLst>
                                      </p:cBhvr>
                                    </p:animRot>
                                    <p:animRot by="-1500000">
                                      <p:cBhvr>
                                        <p:cTn id="51" dur="125" fill="hold">
                                          <p:stCondLst>
                                            <p:cond delay="250"/>
                                          </p:stCondLst>
                                        </p:cTn>
                                        <p:tgtEl>
                                          <p:spTgt spid="3">
                                            <p:txEl>
                                              <p:pRg st="5" end="5"/>
                                            </p:txEl>
                                          </p:spTgt>
                                        </p:tgtEl>
                                        <p:attrNameLst>
                                          <p:attrName>r</p:attrName>
                                        </p:attrNameLst>
                                      </p:cBhvr>
                                    </p:animRot>
                                    <p:animRot by="1500000">
                                      <p:cBhvr>
                                        <p:cTn id="52" dur="125" fill="hold">
                                          <p:stCondLst>
                                            <p:cond delay="375"/>
                                          </p:stCondLst>
                                        </p:cTn>
                                        <p:tgtEl>
                                          <p:spTgt spid="3">
                                            <p:txEl>
                                              <p:pRg st="5" end="5"/>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188640"/>
            <a:ext cx="8676456" cy="1200329"/>
          </a:xfrm>
          <a:prstGeom prst="rect">
            <a:avLst/>
          </a:prstGeom>
        </p:spPr>
        <p:txBody>
          <a:bodyPr wrap="square">
            <a:spAutoFit/>
          </a:bodyPr>
          <a:lstStyle/>
          <a:p>
            <a:r>
              <a:rPr lang="vi-VN" b="1" dirty="0" smtClean="0">
                <a:solidFill>
                  <a:srgbClr val="FF0000"/>
                </a:solidFill>
              </a:rPr>
              <a:t>ŠOTKIJEVE DIODE </a:t>
            </a:r>
            <a:r>
              <a:rPr lang="vi-VN" dirty="0" smtClean="0"/>
              <a:t>Izrađuju se tako  što se direktno na poluprovodnik N  tipa nanosi metal.  Kod njih ne postoji difuzna kapacitivnost spoja.  Vreme uključivanja  i isključivanja  je veoma kratko (100 ps). Prag  provođenja  je skoro jednak nuli, ali je relativno velika I inverzna struja. One se upotrebljavaju u veoma brzim prekidačkim kolima. </a:t>
            </a:r>
            <a:endParaRPr lang="en-US" dirty="0"/>
          </a:p>
        </p:txBody>
      </p:sp>
      <p:pic>
        <p:nvPicPr>
          <p:cNvPr id="32770" name="Picture 2"/>
          <p:cNvPicPr>
            <a:picLocks noChangeAspect="1" noChangeArrowheads="1"/>
          </p:cNvPicPr>
          <p:nvPr/>
        </p:nvPicPr>
        <p:blipFill>
          <a:blip r:embed="rId2" cstate="print"/>
          <a:srcRect/>
          <a:stretch>
            <a:fillRect/>
          </a:stretch>
        </p:blipFill>
        <p:spPr bwMode="auto">
          <a:xfrm>
            <a:off x="2915816" y="1412776"/>
            <a:ext cx="2664296" cy="1012200"/>
          </a:xfrm>
          <a:prstGeom prst="rect">
            <a:avLst/>
          </a:prstGeom>
          <a:noFill/>
          <a:ln w="9525">
            <a:noFill/>
            <a:miter lim="800000"/>
            <a:headEnd/>
            <a:tailEnd/>
          </a:ln>
        </p:spPr>
      </p:pic>
      <p:sp>
        <p:nvSpPr>
          <p:cNvPr id="5" name="Rectangle 4"/>
          <p:cNvSpPr/>
          <p:nvPr/>
        </p:nvSpPr>
        <p:spPr>
          <a:xfrm>
            <a:off x="323528" y="2564904"/>
            <a:ext cx="8496944" cy="2985433"/>
          </a:xfrm>
          <a:prstGeom prst="rect">
            <a:avLst/>
          </a:prstGeom>
        </p:spPr>
        <p:txBody>
          <a:bodyPr wrap="square">
            <a:spAutoFit/>
          </a:bodyPr>
          <a:lstStyle/>
          <a:p>
            <a:r>
              <a:rPr lang="en-US" sz="2800" dirty="0" err="1" smtClean="0">
                <a:solidFill>
                  <a:srgbClr val="FF0000"/>
                </a:solidFill>
                <a:latin typeface="Times New Roman" pitchFamily="18" charset="0"/>
                <a:cs typeface="Times New Roman" pitchFamily="18" charset="0"/>
              </a:rPr>
              <a:t>Tunel</a:t>
            </a:r>
            <a:r>
              <a:rPr lang="en-US" sz="2800" dirty="0" smtClean="0">
                <a:solidFill>
                  <a:srgbClr val="FF0000"/>
                </a:solidFill>
                <a:latin typeface="Times New Roman" pitchFamily="18" charset="0"/>
                <a:cs typeface="Times New Roman" pitchFamily="18" charset="0"/>
              </a:rPr>
              <a:t> diode</a:t>
            </a:r>
            <a:r>
              <a:rPr lang="sr-Latn-RS" sz="2800" dirty="0" smtClean="0">
                <a:solidFill>
                  <a:srgbClr val="FF0000"/>
                </a:solidFill>
                <a:latin typeface="Times New Roman" pitchFamily="18" charset="0"/>
                <a:cs typeface="Times New Roman" pitchFamily="18" charset="0"/>
              </a:rPr>
              <a:t> </a:t>
            </a:r>
            <a:r>
              <a:rPr lang="vi-VN" sz="2000" dirty="0" smtClean="0"/>
              <a:t>Prave se od germanijuma sa velikom koncentracijom primesa.</a:t>
            </a:r>
            <a:r>
              <a:rPr lang="en-US" sz="2000" dirty="0" smtClean="0">
                <a:solidFill>
                  <a:srgbClr val="FF0000"/>
                </a:solidFill>
                <a:cs typeface="Times New Roman" pitchFamily="18" charset="0"/>
              </a:rPr>
              <a:t> </a:t>
            </a:r>
            <a:r>
              <a:rPr lang="vi-VN" sz="2000" dirty="0" smtClean="0"/>
              <a:t>Prelaz između  P i N oblasti je veoma uzan.</a:t>
            </a:r>
            <a:r>
              <a:rPr lang="sr-Latn-RS" sz="2000" dirty="0" smtClean="0"/>
              <a:t> </a:t>
            </a:r>
            <a:r>
              <a:rPr lang="vi-VN" sz="2000" dirty="0" smtClean="0"/>
              <a:t>. U nepropusnom smeru struja  počinje da teče</a:t>
            </a:r>
            <a:r>
              <a:rPr lang="sr-Latn-RS" sz="2000" dirty="0" smtClean="0"/>
              <a:t> </a:t>
            </a:r>
            <a:r>
              <a:rPr lang="vi-VN" sz="2000" dirty="0" smtClean="0"/>
              <a:t>pa praktično nema praga provođenja.</a:t>
            </a:r>
            <a:r>
              <a:rPr lang="sr-Latn-RS" sz="2000" dirty="0" smtClean="0"/>
              <a:t> </a:t>
            </a:r>
            <a:r>
              <a:rPr lang="vi-VN" sz="2000" dirty="0" smtClean="0"/>
              <a:t>U propusnom smeru, s porastom napona raste i struja do neke  vrednosti napona ,  a zatim daljim povećavanjem napona struja opada zbog tzv. tunel efekta, pa onda ponovo raste. </a:t>
            </a:r>
            <a:endParaRPr lang="en-US" sz="2000" dirty="0" smtClean="0"/>
          </a:p>
          <a:p>
            <a:r>
              <a:rPr lang="vi-VN" sz="2000" dirty="0" smtClean="0"/>
              <a:t> </a:t>
            </a:r>
            <a:r>
              <a:rPr lang="sr-Latn-RS" sz="2000" dirty="0" smtClean="0">
                <a:cs typeface="Times New Roman" pitchFamily="18" charset="0"/>
              </a:rPr>
              <a:t>O</a:t>
            </a:r>
            <a:r>
              <a:rPr lang="en-US" sz="2000" dirty="0" err="1" smtClean="0">
                <a:cs typeface="Times New Roman" pitchFamily="18" charset="0"/>
              </a:rPr>
              <a:t>dlikuju</a:t>
            </a:r>
            <a:r>
              <a:rPr lang="en-US" sz="2000" dirty="0" smtClean="0">
                <a:cs typeface="Times New Roman" pitchFamily="18" charset="0"/>
              </a:rPr>
              <a:t> se </a:t>
            </a:r>
            <a:r>
              <a:rPr lang="en-US" sz="2000" dirty="0" err="1" smtClean="0">
                <a:cs typeface="Times New Roman" pitchFamily="18" charset="0"/>
              </a:rPr>
              <a:t>negativnom</a:t>
            </a:r>
            <a:r>
              <a:rPr lang="en-US" sz="2000" dirty="0" smtClean="0">
                <a:cs typeface="Times New Roman" pitchFamily="18" charset="0"/>
              </a:rPr>
              <a:t> </a:t>
            </a:r>
            <a:r>
              <a:rPr lang="en-US" sz="2000" dirty="0" err="1" smtClean="0">
                <a:cs typeface="Times New Roman" pitchFamily="18" charset="0"/>
              </a:rPr>
              <a:t>otpornoš</a:t>
            </a:r>
            <a:r>
              <a:rPr lang="sr-Latn-RS" sz="2000" dirty="0" smtClean="0">
                <a:cs typeface="Times New Roman" pitchFamily="18" charset="0"/>
              </a:rPr>
              <a:t>ć</a:t>
            </a:r>
            <a:r>
              <a:rPr lang="en-US" sz="2000" dirty="0" smtClean="0">
                <a:cs typeface="Times New Roman" pitchFamily="18" charset="0"/>
              </a:rPr>
              <a:t>u u </a:t>
            </a:r>
            <a:r>
              <a:rPr lang="en-US" sz="2000" dirty="0" err="1" smtClean="0">
                <a:cs typeface="Times New Roman" pitchFamily="18" charset="0"/>
              </a:rPr>
              <a:t>delu</a:t>
            </a:r>
            <a:r>
              <a:rPr lang="en-US" sz="2000" dirty="0" smtClean="0">
                <a:cs typeface="Times New Roman" pitchFamily="18" charset="0"/>
              </a:rPr>
              <a:t> </a:t>
            </a:r>
            <a:r>
              <a:rPr lang="en-US" sz="2000" dirty="0" err="1" smtClean="0">
                <a:cs typeface="Times New Roman" pitchFamily="18" charset="0"/>
              </a:rPr>
              <a:t>strujno–naponske</a:t>
            </a:r>
            <a:r>
              <a:rPr lang="en-US" sz="2000" dirty="0" smtClean="0">
                <a:cs typeface="Times New Roman" pitchFamily="18" charset="0"/>
              </a:rPr>
              <a:t> </a:t>
            </a:r>
            <a:r>
              <a:rPr lang="en-US" sz="2000" dirty="0" err="1" smtClean="0">
                <a:cs typeface="Times New Roman" pitchFamily="18" charset="0"/>
              </a:rPr>
              <a:t>karakteristike</a:t>
            </a:r>
            <a:r>
              <a:rPr lang="en-US" sz="2000" dirty="0" smtClean="0">
                <a:cs typeface="Times New Roman" pitchFamily="18" charset="0"/>
              </a:rPr>
              <a:t> </a:t>
            </a:r>
            <a:r>
              <a:rPr lang="en-US" sz="2000" dirty="0" err="1" smtClean="0">
                <a:cs typeface="Times New Roman" pitchFamily="18" charset="0"/>
              </a:rPr>
              <a:t>pri</a:t>
            </a:r>
            <a:r>
              <a:rPr lang="en-US" sz="2000" dirty="0" smtClean="0">
                <a:cs typeface="Times New Roman" pitchFamily="18" charset="0"/>
              </a:rPr>
              <a:t> </a:t>
            </a:r>
            <a:r>
              <a:rPr lang="en-US" sz="2000" dirty="0" err="1" smtClean="0">
                <a:cs typeface="Times New Roman" pitchFamily="18" charset="0"/>
              </a:rPr>
              <a:t>direktnoj</a:t>
            </a:r>
            <a:r>
              <a:rPr lang="en-US" sz="2000" dirty="0" smtClean="0">
                <a:cs typeface="Times New Roman" pitchFamily="18" charset="0"/>
              </a:rPr>
              <a:t> </a:t>
            </a:r>
            <a:r>
              <a:rPr lang="en-US" sz="2000" dirty="0" err="1" smtClean="0">
                <a:cs typeface="Times New Roman" pitchFamily="18" charset="0"/>
              </a:rPr>
              <a:t>polarizaciji</a:t>
            </a:r>
            <a:r>
              <a:rPr lang="en-US" sz="2000" dirty="0" smtClean="0">
                <a:cs typeface="Times New Roman" pitchFamily="18" charset="0"/>
              </a:rPr>
              <a:t>. To </a:t>
            </a:r>
            <a:r>
              <a:rPr lang="en-US" sz="2000" dirty="0" err="1" smtClean="0">
                <a:cs typeface="Times New Roman" pitchFamily="18" charset="0"/>
              </a:rPr>
              <a:t>zna</a:t>
            </a:r>
            <a:r>
              <a:rPr lang="sr-Latn-RS" sz="2000" dirty="0" smtClean="0">
                <a:cs typeface="Times New Roman" pitchFamily="18" charset="0"/>
              </a:rPr>
              <a:t>č</a:t>
            </a:r>
            <a:r>
              <a:rPr lang="en-US" sz="2000" dirty="0" err="1" smtClean="0">
                <a:cs typeface="Times New Roman" pitchFamily="18" charset="0"/>
              </a:rPr>
              <a:t>i</a:t>
            </a:r>
            <a:r>
              <a:rPr lang="en-US" sz="2000" dirty="0" smtClean="0">
                <a:cs typeface="Times New Roman" pitchFamily="18" charset="0"/>
              </a:rPr>
              <a:t> </a:t>
            </a:r>
            <a:r>
              <a:rPr lang="en-US" sz="2000" dirty="0" err="1" smtClean="0">
                <a:cs typeface="Times New Roman" pitchFamily="18" charset="0"/>
              </a:rPr>
              <a:t>da</a:t>
            </a:r>
            <a:r>
              <a:rPr lang="en-US" sz="2000" dirty="0" smtClean="0">
                <a:cs typeface="Times New Roman" pitchFamily="18" charset="0"/>
              </a:rPr>
              <a:t> </a:t>
            </a:r>
            <a:r>
              <a:rPr lang="en-US" sz="2000" dirty="0" err="1" smtClean="0">
                <a:cs typeface="Times New Roman" pitchFamily="18" charset="0"/>
              </a:rPr>
              <a:t>sa</a:t>
            </a:r>
            <a:r>
              <a:rPr lang="en-US" sz="2000" dirty="0" smtClean="0">
                <a:cs typeface="Times New Roman" pitchFamily="18" charset="0"/>
              </a:rPr>
              <a:t> </a:t>
            </a:r>
            <a:r>
              <a:rPr lang="en-US" sz="2000" dirty="0" err="1" smtClean="0">
                <a:cs typeface="Times New Roman" pitchFamily="18" charset="0"/>
              </a:rPr>
              <a:t>porastom</a:t>
            </a:r>
            <a:r>
              <a:rPr lang="en-US" sz="2000" dirty="0" smtClean="0">
                <a:cs typeface="Times New Roman" pitchFamily="18" charset="0"/>
              </a:rPr>
              <a:t> </a:t>
            </a:r>
            <a:r>
              <a:rPr lang="en-US" sz="2000" dirty="0" err="1" smtClean="0">
                <a:cs typeface="Times New Roman" pitchFamily="18" charset="0"/>
              </a:rPr>
              <a:t>napona</a:t>
            </a:r>
            <a:r>
              <a:rPr lang="en-US" sz="2000" dirty="0" smtClean="0">
                <a:cs typeface="Times New Roman" pitchFamily="18" charset="0"/>
              </a:rPr>
              <a:t> </a:t>
            </a:r>
            <a:r>
              <a:rPr lang="en-US" sz="2000" dirty="0" err="1" smtClean="0">
                <a:cs typeface="Times New Roman" pitchFamily="18" charset="0"/>
              </a:rPr>
              <a:t>na</a:t>
            </a:r>
            <a:r>
              <a:rPr lang="en-US" sz="2000" dirty="0" smtClean="0">
                <a:cs typeface="Times New Roman" pitchFamily="18" charset="0"/>
              </a:rPr>
              <a:t> </a:t>
            </a:r>
            <a:r>
              <a:rPr lang="en-US" sz="2000" dirty="0" err="1" smtClean="0">
                <a:cs typeface="Times New Roman" pitchFamily="18" charset="0"/>
              </a:rPr>
              <a:t>diodi</a:t>
            </a:r>
            <a:r>
              <a:rPr lang="en-US" sz="2000" dirty="0" smtClean="0">
                <a:cs typeface="Times New Roman" pitchFamily="18" charset="0"/>
              </a:rPr>
              <a:t> </a:t>
            </a:r>
            <a:r>
              <a:rPr lang="en-US" sz="2000" dirty="0" err="1" smtClean="0">
                <a:cs typeface="Times New Roman" pitchFamily="18" charset="0"/>
              </a:rPr>
              <a:t>struja</a:t>
            </a:r>
            <a:r>
              <a:rPr lang="en-US" sz="2000" dirty="0" smtClean="0">
                <a:cs typeface="Times New Roman" pitchFamily="18" charset="0"/>
              </a:rPr>
              <a:t> </a:t>
            </a:r>
            <a:r>
              <a:rPr lang="en-US" sz="2000" dirty="0" err="1" smtClean="0">
                <a:cs typeface="Times New Roman" pitchFamily="18" charset="0"/>
              </a:rPr>
              <a:t>kroz</a:t>
            </a:r>
            <a:r>
              <a:rPr lang="en-US" sz="2000" dirty="0" smtClean="0">
                <a:cs typeface="Times New Roman" pitchFamily="18" charset="0"/>
              </a:rPr>
              <a:t> </a:t>
            </a:r>
            <a:r>
              <a:rPr lang="en-US" sz="2000" dirty="0" err="1" smtClean="0">
                <a:cs typeface="Times New Roman" pitchFamily="18" charset="0"/>
              </a:rPr>
              <a:t>nju</a:t>
            </a:r>
            <a:r>
              <a:rPr lang="en-US" sz="2000" dirty="0" smtClean="0">
                <a:cs typeface="Times New Roman" pitchFamily="18" charset="0"/>
              </a:rPr>
              <a:t> </a:t>
            </a:r>
            <a:r>
              <a:rPr lang="en-US" sz="2000" dirty="0" err="1" smtClean="0">
                <a:cs typeface="Times New Roman" pitchFamily="18" charset="0"/>
              </a:rPr>
              <a:t>opada</a:t>
            </a:r>
            <a:r>
              <a:rPr lang="en-US" sz="2000" dirty="0" smtClean="0">
                <a:cs typeface="Times New Roman" pitchFamily="18" charset="0"/>
              </a:rPr>
              <a:t>. </a:t>
            </a:r>
            <a:r>
              <a:rPr lang="en-US" sz="2000" dirty="0" err="1" smtClean="0">
                <a:cs typeface="Times New Roman" pitchFamily="18" charset="0"/>
              </a:rPr>
              <a:t>Primenjuju</a:t>
            </a:r>
            <a:r>
              <a:rPr lang="en-US" sz="2000" dirty="0" smtClean="0">
                <a:cs typeface="Times New Roman" pitchFamily="18" charset="0"/>
              </a:rPr>
              <a:t> se u </a:t>
            </a:r>
            <a:r>
              <a:rPr lang="en-US" sz="2000" dirty="0" err="1" smtClean="0">
                <a:cs typeface="Times New Roman" pitchFamily="18" charset="0"/>
              </a:rPr>
              <a:t>oscilatornim</a:t>
            </a:r>
            <a:r>
              <a:rPr lang="en-US" sz="2000" dirty="0" smtClean="0">
                <a:cs typeface="Times New Roman" pitchFamily="18" charset="0"/>
              </a:rPr>
              <a:t> </a:t>
            </a:r>
            <a:r>
              <a:rPr lang="en-US" sz="2000" dirty="0" err="1" smtClean="0">
                <a:cs typeface="Times New Roman" pitchFamily="18" charset="0"/>
              </a:rPr>
              <a:t>kolima</a:t>
            </a:r>
            <a:r>
              <a:rPr lang="en-US" sz="2000" dirty="0" smtClean="0">
                <a:cs typeface="Times New Roman" pitchFamily="18" charset="0"/>
              </a:rPr>
              <a:t> </a:t>
            </a:r>
            <a:r>
              <a:rPr lang="en-US" sz="2000" dirty="0" err="1" smtClean="0">
                <a:cs typeface="Times New Roman" pitchFamily="18" charset="0"/>
              </a:rPr>
              <a:t>koja</a:t>
            </a:r>
            <a:r>
              <a:rPr lang="en-US" sz="2000" dirty="0" smtClean="0">
                <a:cs typeface="Times New Roman" pitchFamily="18" charset="0"/>
              </a:rPr>
              <a:t> </a:t>
            </a:r>
            <a:r>
              <a:rPr lang="en-US" sz="2000" dirty="0" err="1" smtClean="0">
                <a:cs typeface="Times New Roman" pitchFamily="18" charset="0"/>
              </a:rPr>
              <a:t>rade</a:t>
            </a:r>
            <a:r>
              <a:rPr lang="en-US" sz="2000" dirty="0" smtClean="0">
                <a:cs typeface="Times New Roman" pitchFamily="18" charset="0"/>
              </a:rPr>
              <a:t> </a:t>
            </a:r>
            <a:r>
              <a:rPr lang="en-US" sz="2000" dirty="0" err="1" smtClean="0">
                <a:cs typeface="Times New Roman" pitchFamily="18" charset="0"/>
              </a:rPr>
              <a:t>na</a:t>
            </a:r>
            <a:r>
              <a:rPr lang="en-US" sz="2000" dirty="0" smtClean="0">
                <a:cs typeface="Times New Roman" pitchFamily="18" charset="0"/>
              </a:rPr>
              <a:t> </a:t>
            </a:r>
            <a:r>
              <a:rPr lang="en-US" sz="2000" dirty="0" err="1" smtClean="0">
                <a:cs typeface="Times New Roman" pitchFamily="18" charset="0"/>
              </a:rPr>
              <a:t>visokim</a:t>
            </a:r>
            <a:r>
              <a:rPr lang="en-US" sz="2000" dirty="0" smtClean="0">
                <a:cs typeface="Times New Roman" pitchFamily="18" charset="0"/>
              </a:rPr>
              <a:t> u</a:t>
            </a:r>
            <a:r>
              <a:rPr lang="sr-Latn-RS" sz="2000" dirty="0" smtClean="0">
                <a:cs typeface="Times New Roman" pitchFamily="18" charset="0"/>
              </a:rPr>
              <a:t>č</a:t>
            </a:r>
            <a:r>
              <a:rPr lang="en-US" sz="2000" dirty="0" err="1" smtClean="0">
                <a:cs typeface="Times New Roman" pitchFamily="18" charset="0"/>
              </a:rPr>
              <a:t>estanostima</a:t>
            </a:r>
            <a:r>
              <a:rPr lang="en-US" sz="2000" dirty="0" smtClean="0">
                <a:cs typeface="Times New Roman" pitchFamily="18" charset="0"/>
              </a:rPr>
              <a:t>. </a:t>
            </a:r>
            <a:r>
              <a:rPr lang="en-US" sz="2000" dirty="0" err="1" smtClean="0">
                <a:cs typeface="Times New Roman" pitchFamily="18" charset="0"/>
              </a:rPr>
              <a:t>Elektri</a:t>
            </a:r>
            <a:r>
              <a:rPr lang="sr-Latn-RS" sz="2000" dirty="0" smtClean="0">
                <a:cs typeface="Times New Roman" pitchFamily="18" charset="0"/>
              </a:rPr>
              <a:t>č</a:t>
            </a:r>
            <a:r>
              <a:rPr lang="en-US" sz="2000" dirty="0" err="1" smtClean="0">
                <a:cs typeface="Times New Roman" pitchFamily="18" charset="0"/>
              </a:rPr>
              <a:t>ni</a:t>
            </a:r>
            <a:r>
              <a:rPr lang="en-US" sz="2000" dirty="0" smtClean="0">
                <a:cs typeface="Times New Roman" pitchFamily="18" charset="0"/>
              </a:rPr>
              <a:t> </a:t>
            </a:r>
            <a:r>
              <a:rPr lang="en-US" sz="2000" dirty="0" err="1" smtClean="0">
                <a:cs typeface="Times New Roman" pitchFamily="18" charset="0"/>
              </a:rPr>
              <a:t>simbol</a:t>
            </a:r>
            <a:r>
              <a:rPr lang="en-US" sz="2000" dirty="0" smtClean="0">
                <a:cs typeface="Times New Roman" pitchFamily="18" charset="0"/>
              </a:rPr>
              <a:t> </a:t>
            </a:r>
            <a:r>
              <a:rPr lang="en-US" sz="2000" dirty="0" err="1" smtClean="0">
                <a:cs typeface="Times New Roman" pitchFamily="18" charset="0"/>
              </a:rPr>
              <a:t>tunel</a:t>
            </a:r>
            <a:r>
              <a:rPr lang="en-US" sz="2000" dirty="0" smtClean="0">
                <a:cs typeface="Times New Roman" pitchFamily="18" charset="0"/>
              </a:rPr>
              <a:t> diode</a:t>
            </a:r>
            <a:r>
              <a:rPr lang="en-US" sz="2000" dirty="0" smtClean="0"/>
              <a:t> </a:t>
            </a:r>
            <a:r>
              <a:rPr lang="en-US" sz="2000" dirty="0" err="1" smtClean="0"/>
              <a:t>prikazan</a:t>
            </a:r>
            <a:r>
              <a:rPr lang="en-US" sz="2000" dirty="0" smtClean="0"/>
              <a:t> je </a:t>
            </a:r>
            <a:r>
              <a:rPr lang="en-US" sz="2000" dirty="0" err="1" smtClean="0"/>
              <a:t>na</a:t>
            </a:r>
            <a:r>
              <a:rPr lang="en-US" sz="2000" dirty="0" smtClean="0"/>
              <a:t> Sl.</a:t>
            </a:r>
            <a:endParaRPr lang="en-US" sz="2000" dirty="0"/>
          </a:p>
        </p:txBody>
      </p:sp>
      <p:pic>
        <p:nvPicPr>
          <p:cNvPr id="6" name="Picture 2"/>
          <p:cNvPicPr>
            <a:picLocks noChangeAspect="1" noChangeArrowheads="1"/>
          </p:cNvPicPr>
          <p:nvPr/>
        </p:nvPicPr>
        <p:blipFill>
          <a:blip r:embed="rId3" cstate="print"/>
          <a:srcRect/>
          <a:stretch>
            <a:fillRect/>
          </a:stretch>
        </p:blipFill>
        <p:spPr bwMode="auto">
          <a:xfrm>
            <a:off x="3347864" y="5517232"/>
            <a:ext cx="2304256" cy="10794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ChangeArrowheads="1"/>
          </p:cNvSpPr>
          <p:nvPr/>
        </p:nvSpPr>
        <p:spPr bwMode="auto">
          <a:xfrm>
            <a:off x="228600" y="254722"/>
            <a:ext cx="8735888" cy="46166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sr-Latn-CS" sz="2800" b="1" i="1" dirty="0" smtClean="0">
                <a:solidFill>
                  <a:srgbClr val="FF0000"/>
                </a:solidFill>
                <a:latin typeface="Times New Roman" pitchFamily="18" charset="0"/>
                <a:cs typeface="Times New Roman" pitchFamily="18" charset="0"/>
              </a:rPr>
              <a:t>FOTODETEKTORI</a:t>
            </a:r>
          </a:p>
          <a:p>
            <a:pPr marL="0" marR="0" lvl="0" indent="0" algn="just" defTabSz="914400" rtl="0" eaLnBrk="0" fontAlgn="base" latinLnBrk="0" hangingPunct="0">
              <a:lnSpc>
                <a:spcPct val="100000"/>
              </a:lnSpc>
              <a:spcBef>
                <a:spcPct val="0"/>
              </a:spcBef>
              <a:spcAft>
                <a:spcPct val="0"/>
              </a:spcAft>
              <a:buClrTx/>
              <a:buSzTx/>
              <a:buFontTx/>
              <a:buChar char="•"/>
              <a:tabLst/>
            </a:pPr>
            <a:r>
              <a:rPr lang="sr-Latn-RS" b="1" dirty="0">
                <a:solidFill>
                  <a:srgbClr val="0070C0"/>
                </a:solidFill>
                <a:latin typeface="Times New Roman" pitchFamily="18" charset="0"/>
                <a:ea typeface="Calibri" pitchFamily="34" charset="0"/>
                <a:cs typeface="Times New Roman" pitchFamily="18" charset="0"/>
              </a:rPr>
              <a:t>S</a:t>
            </a:r>
            <a:r>
              <a:rPr kumimoji="0" lang="sr-Latn-RS" sz="2400" b="1" i="0" u="none"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kup fotodetektora čine fotootpornici</a:t>
            </a:r>
            <a:r>
              <a:rPr lang="sr-Latn-RS" sz="2400" b="1" dirty="0" smtClean="0">
                <a:solidFill>
                  <a:srgbClr val="0070C0"/>
                </a:solidFill>
                <a:latin typeface="Times New Roman" pitchFamily="18" charset="0"/>
                <a:ea typeface="Calibri" pitchFamily="34" charset="0"/>
                <a:cs typeface="Times New Roman" pitchFamily="18" charset="0"/>
              </a:rPr>
              <a:t>,  fotodiode, fototranzistori i fototiristori.</a:t>
            </a:r>
          </a:p>
          <a:p>
            <a:pPr lvl="0" algn="just" eaLnBrk="0" fontAlgn="base" hangingPunct="0">
              <a:spcBef>
                <a:spcPct val="0"/>
              </a:spcBef>
              <a:spcAft>
                <a:spcPct val="0"/>
              </a:spcAft>
              <a:buFontTx/>
              <a:buChar char="•"/>
            </a:pPr>
            <a:r>
              <a:rPr lang="sr-Latn-RS" sz="2400" b="1" dirty="0" smtClean="0">
                <a:solidFill>
                  <a:srgbClr val="0070C0"/>
                </a:solidFill>
                <a:latin typeface="Times New Roman" pitchFamily="18" charset="0"/>
                <a:ea typeface="Calibri" pitchFamily="34" charset="0"/>
                <a:cs typeface="Times New Roman" pitchFamily="18" charset="0"/>
              </a:rPr>
              <a:t>Njihova je karakteristika da pod uticajem svetlosti mijenjaju električne vrijednosti ( napon, otpor,</a:t>
            </a:r>
            <a:r>
              <a:rPr lang="sr-Latn-RS" sz="2400" b="1" dirty="0">
                <a:solidFill>
                  <a:srgbClr val="0070C0"/>
                </a:solidFill>
                <a:latin typeface="Times New Roman" pitchFamily="18" charset="0"/>
                <a:ea typeface="Calibri" pitchFamily="34" charset="0"/>
                <a:cs typeface="Times New Roman" pitchFamily="18" charset="0"/>
              </a:rPr>
              <a:t> </a:t>
            </a:r>
            <a:r>
              <a:rPr lang="sr-Latn-RS" sz="2400" b="1" dirty="0" smtClean="0">
                <a:solidFill>
                  <a:srgbClr val="0070C0"/>
                </a:solidFill>
                <a:latin typeface="Times New Roman" pitchFamily="18" charset="0"/>
                <a:ea typeface="Calibri" pitchFamily="34" charset="0"/>
                <a:cs typeface="Times New Roman" pitchFamily="18" charset="0"/>
              </a:rPr>
              <a:t>struju)</a:t>
            </a:r>
          </a:p>
          <a:p>
            <a:r>
              <a:rPr lang="en-US" sz="3200" i="1" dirty="0" err="1" smtClean="0">
                <a:solidFill>
                  <a:srgbClr val="FF0000"/>
                </a:solidFill>
                <a:latin typeface="Times New Roman" pitchFamily="18" charset="0"/>
                <a:cs typeface="Times New Roman" pitchFamily="18" charset="0"/>
              </a:rPr>
              <a:t>Fotodiode</a:t>
            </a:r>
            <a:endParaRPr lang="sr-Latn-RS" sz="3200" i="1" dirty="0" smtClean="0">
              <a:solidFill>
                <a:srgbClr val="FF0000"/>
              </a:solidFill>
              <a:latin typeface="Times New Roman" pitchFamily="18" charset="0"/>
              <a:cs typeface="Times New Roman" pitchFamily="18" charset="0"/>
            </a:endParaRPr>
          </a:p>
          <a:p>
            <a:r>
              <a:rPr lang="sr-Latn-RS" sz="2400" b="1" dirty="0" smtClean="0">
                <a:solidFill>
                  <a:srgbClr val="0070C0"/>
                </a:solidFill>
                <a:latin typeface="Times New Roman" pitchFamily="18" charset="0"/>
                <a:cs typeface="Times New Roman" pitchFamily="18" charset="0"/>
              </a:rPr>
              <a:t>Fotodioda je poluprovodnički element strukture slične ispravljačkoj diodi. Kućište ima prozorčić kroz koji se može osvijetliti PN spoj. Za izradu fotodioda upotrebljavaju se germanij i selen, a najčešće silicijum.</a:t>
            </a:r>
          </a:p>
          <a:p>
            <a:pPr lvl="0" algn="just" eaLnBrk="0" fontAlgn="base" hangingPunct="0">
              <a:spcBef>
                <a:spcPct val="0"/>
              </a:spcBef>
              <a:spcAft>
                <a:spcPct val="0"/>
              </a:spcAft>
              <a:buFontTx/>
              <a:buChar char="•"/>
            </a:pPr>
            <a:endParaRPr lang="sr-Latn-RS" sz="2400" b="1" dirty="0" smtClean="0">
              <a:solidFill>
                <a:srgbClr val="0070C0"/>
              </a:solidFill>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pic>
        <p:nvPicPr>
          <p:cNvPr id="4" name="Picture 2"/>
          <p:cNvPicPr>
            <a:picLocks noChangeAspect="1" noChangeArrowheads="1"/>
          </p:cNvPicPr>
          <p:nvPr/>
        </p:nvPicPr>
        <p:blipFill>
          <a:blip r:embed="rId2" cstate="print">
            <a:lum bright="30000" contrast="10000"/>
          </a:blip>
          <a:srcRect/>
          <a:stretch>
            <a:fillRect/>
          </a:stretch>
        </p:blipFill>
        <p:spPr bwMode="auto">
          <a:xfrm>
            <a:off x="971600" y="4293096"/>
            <a:ext cx="4121824" cy="2071702"/>
          </a:xfrm>
          <a:prstGeom prst="rect">
            <a:avLst/>
          </a:prstGeom>
          <a:noFill/>
          <a:ln w="9525">
            <a:noFill/>
            <a:miter lim="800000"/>
            <a:headEnd/>
            <a:tailEnd/>
          </a:ln>
          <a:effectLst/>
        </p:spPr>
      </p:pic>
      <p:pic>
        <p:nvPicPr>
          <p:cNvPr id="5"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796136" y="4437112"/>
            <a:ext cx="2133600" cy="13049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0"/>
                                  </p:stCondLst>
                                  <p:childTnLst>
                                    <p:set>
                                      <p:cBhvr>
                                        <p:cTn id="6" dur="1" fill="hold">
                                          <p:stCondLst>
                                            <p:cond delay="0"/>
                                          </p:stCondLst>
                                        </p:cTn>
                                        <p:tgtEl>
                                          <p:spTgt spid="11265">
                                            <p:txEl>
                                              <p:pRg st="1" end="1"/>
                                            </p:txEl>
                                          </p:spTgt>
                                        </p:tgtEl>
                                        <p:attrNameLst>
                                          <p:attrName>style.visibility</p:attrName>
                                        </p:attrNameLst>
                                      </p:cBhvr>
                                      <p:to>
                                        <p:strVal val="visible"/>
                                      </p:to>
                                    </p:set>
                                    <p:animEffect transition="in" filter="strips(downLeft)">
                                      <p:cBhvr>
                                        <p:cTn id="7" dur="500"/>
                                        <p:tgtEl>
                                          <p:spTgt spid="11265">
                                            <p:txEl>
                                              <p:pRg st="1" end="1"/>
                                            </p:txEl>
                                          </p:spTgt>
                                        </p:tgtEl>
                                      </p:cBhvr>
                                    </p:animEffect>
                                  </p:childTnLst>
                                </p:cTn>
                              </p:par>
                              <p:par>
                                <p:cTn id="8" presetID="18" presetClass="entr" presetSubtype="12" fill="hold" nodeType="withEffect">
                                  <p:stCondLst>
                                    <p:cond delay="0"/>
                                  </p:stCondLst>
                                  <p:childTnLst>
                                    <p:set>
                                      <p:cBhvr>
                                        <p:cTn id="9" dur="1" fill="hold">
                                          <p:stCondLst>
                                            <p:cond delay="0"/>
                                          </p:stCondLst>
                                        </p:cTn>
                                        <p:tgtEl>
                                          <p:spTgt spid="11265">
                                            <p:txEl>
                                              <p:pRg st="2" end="2"/>
                                            </p:txEl>
                                          </p:spTgt>
                                        </p:tgtEl>
                                        <p:attrNameLst>
                                          <p:attrName>style.visibility</p:attrName>
                                        </p:attrNameLst>
                                      </p:cBhvr>
                                      <p:to>
                                        <p:strVal val="visible"/>
                                      </p:to>
                                    </p:set>
                                    <p:animEffect transition="in" filter="strips(downLeft)">
                                      <p:cBhvr>
                                        <p:cTn id="10" dur="500"/>
                                        <p:tgtEl>
                                          <p:spTgt spid="11265">
                                            <p:txEl>
                                              <p:pRg st="2" end="2"/>
                                            </p:txEl>
                                          </p:spTgt>
                                        </p:tgtEl>
                                      </p:cBhvr>
                                    </p:animEffect>
                                  </p:childTnLst>
                                </p:cTn>
                              </p:par>
                              <p:par>
                                <p:cTn id="11" presetID="18" presetClass="entr" presetSubtype="12" fill="hold" nodeType="withEffect">
                                  <p:stCondLst>
                                    <p:cond delay="0"/>
                                  </p:stCondLst>
                                  <p:childTnLst>
                                    <p:set>
                                      <p:cBhvr>
                                        <p:cTn id="12" dur="1" fill="hold">
                                          <p:stCondLst>
                                            <p:cond delay="0"/>
                                          </p:stCondLst>
                                        </p:cTn>
                                        <p:tgtEl>
                                          <p:spTgt spid="11265">
                                            <p:txEl>
                                              <p:pRg st="3" end="3"/>
                                            </p:txEl>
                                          </p:spTgt>
                                        </p:tgtEl>
                                        <p:attrNameLst>
                                          <p:attrName>style.visibility</p:attrName>
                                        </p:attrNameLst>
                                      </p:cBhvr>
                                      <p:to>
                                        <p:strVal val="visible"/>
                                      </p:to>
                                    </p:set>
                                    <p:animEffect transition="in" filter="strips(downLeft)">
                                      <p:cBhvr>
                                        <p:cTn id="13" dur="500"/>
                                        <p:tgtEl>
                                          <p:spTgt spid="11265">
                                            <p:txEl>
                                              <p:pRg st="3" end="3"/>
                                            </p:txEl>
                                          </p:spTgt>
                                        </p:tgtEl>
                                      </p:cBhvr>
                                    </p:animEffect>
                                  </p:childTnLst>
                                </p:cTn>
                              </p:par>
                              <p:par>
                                <p:cTn id="14" presetID="18" presetClass="entr" presetSubtype="12" fill="hold" nodeType="withEffect">
                                  <p:stCondLst>
                                    <p:cond delay="0"/>
                                  </p:stCondLst>
                                  <p:childTnLst>
                                    <p:set>
                                      <p:cBhvr>
                                        <p:cTn id="15" dur="1" fill="hold">
                                          <p:stCondLst>
                                            <p:cond delay="0"/>
                                          </p:stCondLst>
                                        </p:cTn>
                                        <p:tgtEl>
                                          <p:spTgt spid="11265">
                                            <p:txEl>
                                              <p:pRg st="4" end="4"/>
                                            </p:txEl>
                                          </p:spTgt>
                                        </p:tgtEl>
                                        <p:attrNameLst>
                                          <p:attrName>style.visibility</p:attrName>
                                        </p:attrNameLst>
                                      </p:cBhvr>
                                      <p:to>
                                        <p:strVal val="visible"/>
                                      </p:to>
                                    </p:set>
                                    <p:animEffect transition="in" filter="strips(downLeft)">
                                      <p:cBhvr>
                                        <p:cTn id="16" dur="500"/>
                                        <p:tgtEl>
                                          <p:spTgt spid="11265">
                                            <p:txEl>
                                              <p:pRg st="4" end="4"/>
                                            </p:txEl>
                                          </p:spTgt>
                                        </p:tgtEl>
                                      </p:cBhvr>
                                    </p:animEffect>
                                  </p:childTnLst>
                                </p:cTn>
                              </p:par>
                              <p:par>
                                <p:cTn id="17" presetID="18" presetClass="entr" presetSubtype="12" fill="hold" nodeType="withEffect">
                                  <p:stCondLst>
                                    <p:cond delay="0"/>
                                  </p:stCondLst>
                                  <p:childTnLst>
                                    <p:set>
                                      <p:cBhvr>
                                        <p:cTn id="18" dur="1" fill="hold">
                                          <p:stCondLst>
                                            <p:cond delay="0"/>
                                          </p:stCondLst>
                                        </p:cTn>
                                        <p:tgtEl>
                                          <p:spTgt spid="11265">
                                            <p:txEl>
                                              <p:pRg st="0" end="0"/>
                                            </p:txEl>
                                          </p:spTgt>
                                        </p:tgtEl>
                                        <p:attrNameLst>
                                          <p:attrName>style.visibility</p:attrName>
                                        </p:attrNameLst>
                                      </p:cBhvr>
                                      <p:to>
                                        <p:strVal val="visible"/>
                                      </p:to>
                                    </p:set>
                                    <p:animEffect transition="in" filter="strips(downLeft)">
                                      <p:cBhvr>
                                        <p:cTn id="19" dur="500"/>
                                        <p:tgtEl>
                                          <p:spTgt spid="1126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476672"/>
            <a:ext cx="8064896" cy="2585323"/>
          </a:xfrm>
          <a:prstGeom prst="rect">
            <a:avLst/>
          </a:prstGeom>
        </p:spPr>
        <p:txBody>
          <a:bodyPr wrap="square">
            <a:spAutoFit/>
          </a:bodyPr>
          <a:lstStyle/>
          <a:p>
            <a:r>
              <a:rPr lang="en-US" b="1" dirty="0" err="1" smtClean="0">
                <a:solidFill>
                  <a:srgbClr val="0070C0"/>
                </a:solidFill>
                <a:latin typeface="Times New Roman" pitchFamily="18" charset="0"/>
                <a:cs typeface="Times New Roman" pitchFamily="18" charset="0"/>
              </a:rPr>
              <a:t>Fotodioda</a:t>
            </a:r>
            <a:r>
              <a:rPr lang="sr-Latn-RS" b="1" dirty="0" smtClean="0">
                <a:solidFill>
                  <a:srgbClr val="0070C0"/>
                </a:solidFill>
                <a:latin typeface="Times New Roman" pitchFamily="18" charset="0"/>
                <a:cs typeface="Times New Roman" pitchFamily="18" charset="0"/>
              </a:rPr>
              <a:t> se u strujnom kolu spaja tako da je inverzno polarisana. </a:t>
            </a:r>
            <a:r>
              <a:rPr lang="en-US" b="1" dirty="0" smtClean="0">
                <a:solidFill>
                  <a:srgbClr val="0070C0"/>
                </a:solidFill>
                <a:latin typeface="Times New Roman" pitchFamily="18" charset="0"/>
                <a:cs typeface="Times New Roman" pitchFamily="18" charset="0"/>
              </a:rPr>
              <a:t>K</a:t>
            </a:r>
            <a:r>
              <a:rPr lang="sr-Latn-RS" b="1" dirty="0" smtClean="0">
                <a:solidFill>
                  <a:srgbClr val="0070C0"/>
                </a:solidFill>
                <a:latin typeface="Times New Roman" pitchFamily="18" charset="0"/>
                <a:cs typeface="Times New Roman" pitchFamily="18" charset="0"/>
              </a:rPr>
              <a:t>ada je fotodioda neosvijetljena njome teče vrlo mala tamna struja koju čini inverzna struja. Ta struja iznosi za silicijumske fotodione nekoliko nanoampera a za Ge nekoliko mikroampera </a:t>
            </a:r>
            <a:r>
              <a:rPr lang="sr-Latn-RS" dirty="0" smtClean="0">
                <a:solidFill>
                  <a:srgbClr val="0070C0"/>
                </a:solidFill>
                <a:latin typeface="Times New Roman" pitchFamily="18" charset="0"/>
                <a:cs typeface="Times New Roman" pitchFamily="18" charset="0"/>
              </a:rPr>
              <a:t>.</a:t>
            </a:r>
          </a:p>
          <a:p>
            <a:r>
              <a:rPr lang="sr-Latn-RS" dirty="0" smtClean="0">
                <a:solidFill>
                  <a:srgbClr val="002060"/>
                </a:solidFill>
                <a:latin typeface="Times New Roman" pitchFamily="18" charset="0"/>
                <a:cs typeface="Times New Roman" pitchFamily="18" charset="0"/>
              </a:rPr>
              <a:t>Kada se fotodioda (PN-spoj) osvijetli,reverzna  struja se jako poveća (pod uticajem svetlosne energije poraste broj slobodnih nosilaca naelektrisanje). Taj porast struje je kod Ge dioda oko dvadeset puta, a kod Si 100-500 puta. Porast reverzne struje  proporcionalan je osvijetljenosti fotodiode.</a:t>
            </a:r>
            <a:endParaRPr lang="en-US" dirty="0" smtClean="0">
              <a:solidFill>
                <a:srgbClr val="002060"/>
              </a:solidFill>
              <a:latin typeface="Times New Roman" pitchFamily="18" charset="0"/>
              <a:cs typeface="Times New Roman" pitchFamily="18" charset="0"/>
            </a:endParaRPr>
          </a:p>
          <a:p>
            <a:endParaRPr lang="en-US" dirty="0">
              <a:solidFill>
                <a:srgbClr val="0070C0"/>
              </a:solidFill>
              <a:latin typeface="Times New Roman" pitchFamily="18" charset="0"/>
              <a:cs typeface="Times New Roman" pitchFamily="18" charset="0"/>
            </a:endParaRPr>
          </a:p>
        </p:txBody>
      </p:sp>
      <p:pic>
        <p:nvPicPr>
          <p:cNvPr id="3" name="Picture 2"/>
          <p:cNvPicPr>
            <a:picLocks noChangeAspect="1" noChangeArrowheads="1"/>
          </p:cNvPicPr>
          <p:nvPr/>
        </p:nvPicPr>
        <p:blipFill>
          <a:blip r:embed="rId2" cstate="print">
            <a:lum bright="20000" contrast="40000"/>
          </a:blip>
          <a:srcRect/>
          <a:stretch>
            <a:fillRect/>
          </a:stretch>
        </p:blipFill>
        <p:spPr bwMode="auto">
          <a:xfrm>
            <a:off x="2627784" y="2852936"/>
            <a:ext cx="4536504" cy="3393971"/>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cstate="print">
            <a:lum bright="40000"/>
          </a:blip>
          <a:srcRect/>
          <a:stretch>
            <a:fillRect/>
          </a:stretch>
        </p:blipFill>
        <p:spPr bwMode="auto">
          <a:xfrm>
            <a:off x="2000232" y="285728"/>
            <a:ext cx="5143536" cy="2686922"/>
          </a:xfrm>
          <a:prstGeom prst="rect">
            <a:avLst/>
          </a:prstGeom>
          <a:noFill/>
          <a:ln w="9525">
            <a:noFill/>
            <a:miter lim="800000"/>
            <a:headEnd/>
            <a:tailEnd/>
          </a:ln>
          <a:effectLst/>
        </p:spPr>
      </p:pic>
      <p:sp>
        <p:nvSpPr>
          <p:cNvPr id="5" name="Text Placeholder 4"/>
          <p:cNvSpPr>
            <a:spLocks noGrp="1"/>
          </p:cNvSpPr>
          <p:nvPr>
            <p:ph type="body" idx="4294967295"/>
          </p:nvPr>
        </p:nvSpPr>
        <p:spPr>
          <a:xfrm>
            <a:off x="395536" y="3143250"/>
            <a:ext cx="7962652" cy="2428875"/>
          </a:xfrm>
        </p:spPr>
        <p:txBody>
          <a:bodyPr>
            <a:noAutofit/>
          </a:bodyPr>
          <a:lstStyle/>
          <a:p>
            <a:r>
              <a:rPr lang="sr-Latn-RS" sz="2000" b="1" dirty="0" smtClean="0">
                <a:solidFill>
                  <a:schemeClr val="tx2"/>
                </a:solidFill>
                <a:latin typeface="Times New Roman" pitchFamily="18" charset="0"/>
                <a:cs typeface="Times New Roman" pitchFamily="18" charset="0"/>
              </a:rPr>
              <a:t>Za upotrebu fotodiode najznačajniji su sledeći podaci</a:t>
            </a:r>
            <a:r>
              <a:rPr lang="en-US" sz="2000" b="1" dirty="0" smtClean="0">
                <a:solidFill>
                  <a:schemeClr val="tx2"/>
                </a:solidFill>
                <a:latin typeface="Times New Roman" pitchFamily="18" charset="0"/>
                <a:cs typeface="Times New Roman" pitchFamily="18" charset="0"/>
              </a:rPr>
              <a:t>:</a:t>
            </a:r>
            <a:endParaRPr lang="sr-Cyrl-ME" sz="2000" b="1" dirty="0" smtClean="0">
              <a:solidFill>
                <a:schemeClr val="tx2"/>
              </a:solidFill>
              <a:latin typeface="Times New Roman" pitchFamily="18" charset="0"/>
              <a:cs typeface="Times New Roman" pitchFamily="18" charset="0"/>
            </a:endParaRPr>
          </a:p>
          <a:p>
            <a:r>
              <a:rPr lang="sr-Cyrl-ME" sz="2000" b="1" dirty="0" smtClean="0">
                <a:solidFill>
                  <a:schemeClr val="tx2"/>
                </a:solidFill>
                <a:latin typeface="Times New Roman" pitchFamily="18" charset="0"/>
                <a:cs typeface="Times New Roman" pitchFamily="18" charset="0"/>
              </a:rPr>
              <a:t>-</a:t>
            </a:r>
            <a:r>
              <a:rPr lang="sr-Latn-ME" sz="2000" b="1" dirty="0" smtClean="0">
                <a:solidFill>
                  <a:schemeClr val="tx2"/>
                </a:solidFill>
                <a:latin typeface="Times New Roman" pitchFamily="18" charset="0"/>
                <a:cs typeface="Times New Roman" pitchFamily="18" charset="0"/>
              </a:rPr>
              <a:t>dopušteni reverzni napon koji se smije priključiti na fotodiodu U</a:t>
            </a:r>
            <a:r>
              <a:rPr lang="sr-Latn-ME" sz="1600" b="1" dirty="0" smtClean="0">
                <a:solidFill>
                  <a:schemeClr val="tx2"/>
                </a:solidFill>
                <a:latin typeface="Times New Roman" pitchFamily="18" charset="0"/>
                <a:cs typeface="Times New Roman" pitchFamily="18" charset="0"/>
              </a:rPr>
              <a:t>R</a:t>
            </a:r>
            <a:endParaRPr lang="sr-Latn-ME" sz="2000" b="1" dirty="0" smtClean="0">
              <a:solidFill>
                <a:schemeClr val="tx2"/>
              </a:solidFill>
              <a:latin typeface="Times New Roman" pitchFamily="18" charset="0"/>
              <a:cs typeface="Times New Roman" pitchFamily="18" charset="0"/>
            </a:endParaRPr>
          </a:p>
          <a:p>
            <a:r>
              <a:rPr lang="sr-Latn-ME" sz="2000" b="1" dirty="0" smtClean="0">
                <a:solidFill>
                  <a:schemeClr val="tx2"/>
                </a:solidFill>
                <a:latin typeface="Times New Roman" pitchFamily="18" charset="0"/>
                <a:cs typeface="Times New Roman" pitchFamily="18" charset="0"/>
              </a:rPr>
              <a:t>-dopuštena struja pri direktnoj polarizaciji I</a:t>
            </a:r>
            <a:r>
              <a:rPr lang="sr-Latn-ME" sz="1400" b="1" dirty="0" smtClean="0">
                <a:solidFill>
                  <a:schemeClr val="tx2"/>
                </a:solidFill>
                <a:latin typeface="Times New Roman" pitchFamily="18" charset="0"/>
                <a:cs typeface="Times New Roman" pitchFamily="18" charset="0"/>
              </a:rPr>
              <a:t>F</a:t>
            </a:r>
            <a:endParaRPr lang="sr-Latn-ME" sz="2000" b="1" dirty="0" smtClean="0">
              <a:solidFill>
                <a:schemeClr val="tx2"/>
              </a:solidFill>
              <a:latin typeface="Times New Roman" pitchFamily="18" charset="0"/>
              <a:cs typeface="Times New Roman" pitchFamily="18" charset="0"/>
            </a:endParaRPr>
          </a:p>
          <a:p>
            <a:r>
              <a:rPr lang="sr-Latn-ME" sz="2000" b="1" dirty="0" smtClean="0">
                <a:solidFill>
                  <a:schemeClr val="tx2"/>
                </a:solidFill>
                <a:latin typeface="Times New Roman" pitchFamily="18" charset="0"/>
                <a:cs typeface="Times New Roman" pitchFamily="18" charset="0"/>
              </a:rPr>
              <a:t>-dopušteni utrošak snage Ptot</a:t>
            </a:r>
          </a:p>
          <a:p>
            <a:r>
              <a:rPr lang="sr-Latn-ME" sz="2000" b="1" dirty="0" smtClean="0">
                <a:solidFill>
                  <a:schemeClr val="tx2"/>
                </a:solidFill>
                <a:latin typeface="Times New Roman" pitchFamily="18" charset="0"/>
                <a:cs typeface="Times New Roman" pitchFamily="18" charset="0"/>
              </a:rPr>
              <a:t>-fotoosetljivost S, odnos struje osvijetljene diode i osvijetljenosti koja je tu struju prouzrokovala</a:t>
            </a:r>
          </a:p>
          <a:p>
            <a:r>
              <a:rPr lang="en-US" sz="2000" b="1" dirty="0" smtClean="0">
                <a:solidFill>
                  <a:schemeClr val="tx2"/>
                </a:solidFill>
                <a:latin typeface="Times New Roman" pitchFamily="18" charset="0"/>
                <a:cs typeface="Times New Roman" pitchFamily="18" charset="0"/>
              </a:rPr>
              <a:t>I</a:t>
            </a:r>
            <a:r>
              <a:rPr lang="sr-Latn-ME" sz="2000" b="1" dirty="0" smtClean="0">
                <a:solidFill>
                  <a:schemeClr val="tx2"/>
                </a:solidFill>
                <a:latin typeface="Times New Roman" pitchFamily="18" charset="0"/>
                <a:cs typeface="Times New Roman" pitchFamily="18" charset="0"/>
              </a:rPr>
              <a:t>znos tamne struje</a:t>
            </a:r>
            <a:endParaRPr lang="en-US" sz="2000" b="1" dirty="0">
              <a:solidFill>
                <a:schemeClr val="tx2"/>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332656"/>
            <a:ext cx="8352928" cy="3200876"/>
          </a:xfrm>
          <a:prstGeom prst="rect">
            <a:avLst/>
          </a:prstGeom>
        </p:spPr>
        <p:txBody>
          <a:bodyPr wrap="square">
            <a:spAutoFit/>
          </a:bodyPr>
          <a:lstStyle/>
          <a:p>
            <a:r>
              <a:rPr lang="sr-Latn-ME" sz="2000" b="1" dirty="0" smtClean="0">
                <a:latin typeface="Times New Roman" pitchFamily="18" charset="0"/>
                <a:cs typeface="Times New Roman" pitchFamily="18" charset="0"/>
              </a:rPr>
              <a:t> </a:t>
            </a:r>
            <a:r>
              <a:rPr lang="en-US" sz="2000" b="1" dirty="0" err="1" smtClean="0">
                <a:latin typeface="Adobe Hebrew" pitchFamily="18" charset="-79"/>
                <a:cs typeface="Adobe Hebrew" pitchFamily="18" charset="-79"/>
              </a:rPr>
              <a:t>Svojstva</a:t>
            </a:r>
            <a:r>
              <a:rPr lang="en-US" sz="2000" b="1" dirty="0" smtClean="0">
                <a:latin typeface="Adobe Hebrew" pitchFamily="18" charset="-79"/>
                <a:cs typeface="Adobe Hebrew" pitchFamily="18" charset="-79"/>
              </a:rPr>
              <a:t> </a:t>
            </a:r>
            <a:r>
              <a:rPr lang="en-US" sz="2000" b="1" dirty="0" err="1" smtClean="0">
                <a:latin typeface="Adobe Hebrew" pitchFamily="18" charset="-79"/>
                <a:cs typeface="Adobe Hebrew" pitchFamily="18" charset="-79"/>
              </a:rPr>
              <a:t>svijetle</a:t>
            </a:r>
            <a:r>
              <a:rPr lang="sr-Latn-ME" sz="2000" b="1" dirty="0" smtClean="0">
                <a:latin typeface="Adobe Hebrew" pitchFamily="18" charset="-79"/>
                <a:cs typeface="Adobe Hebrew" pitchFamily="18" charset="-79"/>
              </a:rPr>
              <a:t>ć</a:t>
            </a:r>
            <a:r>
              <a:rPr lang="en-US" sz="2000" b="1" dirty="0" err="1" smtClean="0">
                <a:latin typeface="Adobe Hebrew" pitchFamily="18" charset="-79"/>
                <a:cs typeface="Adobe Hebrew" pitchFamily="18" charset="-79"/>
              </a:rPr>
              <a:t>ih</a:t>
            </a:r>
            <a:r>
              <a:rPr lang="en-US" sz="2000" b="1" dirty="0" smtClean="0">
                <a:latin typeface="Adobe Hebrew" pitchFamily="18" charset="-79"/>
                <a:cs typeface="Adobe Hebrew" pitchFamily="18" charset="-79"/>
              </a:rPr>
              <a:t> </a:t>
            </a:r>
            <a:r>
              <a:rPr lang="en-US" sz="2000" b="1" dirty="0" err="1" smtClean="0">
                <a:latin typeface="Adobe Hebrew" pitchFamily="18" charset="-79"/>
                <a:cs typeface="Adobe Hebrew" pitchFamily="18" charset="-79"/>
              </a:rPr>
              <a:t>dioda</a:t>
            </a:r>
            <a:endParaRPr lang="en-US" sz="2000" dirty="0" smtClean="0"/>
          </a:p>
          <a:p>
            <a:pPr algn="just"/>
            <a:r>
              <a:rPr lang="sr-Latn-ME"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Svijetle</a:t>
            </a:r>
            <a:r>
              <a:rPr lang="sr-Latn-ME" b="1" dirty="0" smtClean="0">
                <a:solidFill>
                  <a:srgbClr val="FF0000"/>
                </a:solidFill>
                <a:latin typeface="Times New Roman" pitchFamily="18" charset="0"/>
                <a:cs typeface="Times New Roman" pitchFamily="18" charset="0"/>
              </a:rPr>
              <a:t>ć</a:t>
            </a:r>
            <a:r>
              <a:rPr lang="en-US" b="1" dirty="0" smtClean="0">
                <a:solidFill>
                  <a:srgbClr val="FF0000"/>
                </a:solidFill>
                <a:latin typeface="Times New Roman" pitchFamily="18" charset="0"/>
                <a:cs typeface="Times New Roman" pitchFamily="18" charset="0"/>
              </a:rPr>
              <a:t>e diode( Light emitting diode, </a:t>
            </a:r>
            <a:r>
              <a:rPr lang="en-US" b="1" dirty="0" err="1" smtClean="0">
                <a:solidFill>
                  <a:srgbClr val="FF0000"/>
                </a:solidFill>
                <a:latin typeface="Times New Roman" pitchFamily="18" charset="0"/>
                <a:cs typeface="Times New Roman" pitchFamily="18" charset="0"/>
              </a:rPr>
              <a:t>skraceno</a:t>
            </a:r>
            <a:r>
              <a:rPr lang="en-US" b="1" dirty="0" smtClean="0">
                <a:solidFill>
                  <a:srgbClr val="FF0000"/>
                </a:solidFill>
                <a:latin typeface="Times New Roman" pitchFamily="18" charset="0"/>
                <a:cs typeface="Times New Roman" pitchFamily="18" charset="0"/>
              </a:rPr>
              <a:t> LED) </a:t>
            </a:r>
            <a:r>
              <a:rPr lang="en-US" b="1" dirty="0" err="1" smtClean="0">
                <a:solidFill>
                  <a:srgbClr val="FF0000"/>
                </a:solidFill>
                <a:latin typeface="Times New Roman" pitchFamily="18" charset="0"/>
                <a:cs typeface="Times New Roman" pitchFamily="18" charset="0"/>
              </a:rPr>
              <a:t>poluprovodni</a:t>
            </a:r>
            <a:r>
              <a:rPr lang="sr-Latn-ME" b="1" dirty="0" smtClean="0">
                <a:solidFill>
                  <a:srgbClr val="FF0000"/>
                </a:solidFill>
                <a:latin typeface="Times New Roman" pitchFamily="18" charset="0"/>
                <a:cs typeface="Times New Roman" pitchFamily="18" charset="0"/>
              </a:rPr>
              <a:t>č</a:t>
            </a:r>
            <a:r>
              <a:rPr lang="en-US" b="1" dirty="0" err="1" smtClean="0">
                <a:solidFill>
                  <a:srgbClr val="FF0000"/>
                </a:solidFill>
                <a:latin typeface="Times New Roman" pitchFamily="18" charset="0"/>
                <a:cs typeface="Times New Roman" pitchFamily="18" charset="0"/>
              </a:rPr>
              <a:t>ki</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su</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svjetlosni</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izvori</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Dioda</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svijetli</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kada</a:t>
            </a:r>
            <a:r>
              <a:rPr lang="en-US" b="1" dirty="0" smtClean="0">
                <a:solidFill>
                  <a:srgbClr val="FF0000"/>
                </a:solidFill>
                <a:latin typeface="Times New Roman" pitchFamily="18" charset="0"/>
                <a:cs typeface="Times New Roman" pitchFamily="18" charset="0"/>
              </a:rPr>
              <a:t> je </a:t>
            </a:r>
            <a:r>
              <a:rPr lang="en-US" b="1" dirty="0" err="1" smtClean="0">
                <a:solidFill>
                  <a:srgbClr val="FF0000"/>
                </a:solidFill>
                <a:latin typeface="Times New Roman" pitchFamily="18" charset="0"/>
                <a:cs typeface="Times New Roman" pitchFamily="18" charset="0"/>
              </a:rPr>
              <a:t>propusno</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polarisana</a:t>
            </a:r>
            <a:r>
              <a:rPr lang="en-US" b="1" dirty="0" smtClean="0">
                <a:solidFill>
                  <a:srgbClr val="FF0000"/>
                </a:solidFill>
                <a:latin typeface="Times New Roman" pitchFamily="18" charset="0"/>
                <a:cs typeface="Times New Roman" pitchFamily="18" charset="0"/>
              </a:rPr>
              <a:t>, a </a:t>
            </a:r>
            <a:r>
              <a:rPr lang="en-US" b="1" dirty="0" err="1" smtClean="0">
                <a:solidFill>
                  <a:srgbClr val="FF0000"/>
                </a:solidFill>
                <a:latin typeface="Times New Roman" pitchFamily="18" charset="0"/>
                <a:cs typeface="Times New Roman" pitchFamily="18" charset="0"/>
              </a:rPr>
              <a:t>kada</a:t>
            </a:r>
            <a:r>
              <a:rPr lang="en-US" b="1" dirty="0" smtClean="0">
                <a:solidFill>
                  <a:srgbClr val="FF0000"/>
                </a:solidFill>
                <a:latin typeface="Times New Roman" pitchFamily="18" charset="0"/>
                <a:cs typeface="Times New Roman" pitchFamily="18" charset="0"/>
              </a:rPr>
              <a:t> je </a:t>
            </a:r>
            <a:r>
              <a:rPr lang="en-US" b="1" dirty="0" err="1" smtClean="0">
                <a:solidFill>
                  <a:srgbClr val="FF0000"/>
                </a:solidFill>
                <a:latin typeface="Times New Roman" pitchFamily="18" charset="0"/>
                <a:cs typeface="Times New Roman" pitchFamily="18" charset="0"/>
              </a:rPr>
              <a:t>nepropusno</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polarisana</a:t>
            </a:r>
            <a:r>
              <a:rPr lang="en-US" b="1" dirty="0" smtClean="0">
                <a:solidFill>
                  <a:srgbClr val="FF0000"/>
                </a:solidFill>
                <a:latin typeface="Times New Roman" pitchFamily="18" charset="0"/>
                <a:cs typeface="Times New Roman" pitchFamily="18" charset="0"/>
              </a:rPr>
              <a:t> ne </a:t>
            </a:r>
            <a:r>
              <a:rPr lang="en-US" b="1" dirty="0" err="1" smtClean="0">
                <a:solidFill>
                  <a:srgbClr val="FF0000"/>
                </a:solidFill>
                <a:latin typeface="Times New Roman" pitchFamily="18" charset="0"/>
                <a:cs typeface="Times New Roman" pitchFamily="18" charset="0"/>
              </a:rPr>
              <a:t>svijetli</a:t>
            </a:r>
            <a:r>
              <a:rPr lang="en-US" b="1" dirty="0" smtClean="0">
                <a:solidFill>
                  <a:srgbClr val="FF0000"/>
                </a:solidFill>
                <a:latin typeface="Times New Roman" pitchFamily="18" charset="0"/>
                <a:cs typeface="Times New Roman" pitchFamily="18" charset="0"/>
              </a:rPr>
              <a:t> </a:t>
            </a:r>
            <a:r>
              <a:rPr lang="sr-Latn-ME" b="1" dirty="0" smtClean="0">
                <a:solidFill>
                  <a:srgbClr val="FF0000"/>
                </a:solidFill>
                <a:latin typeface="Times New Roman" pitchFamily="18" charset="0"/>
                <a:cs typeface="Times New Roman" pitchFamily="18" charset="0"/>
              </a:rPr>
              <a:t>i</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na</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njoj</a:t>
            </a:r>
            <a:r>
              <a:rPr lang="en-US" b="1" dirty="0" smtClean="0">
                <a:solidFill>
                  <a:srgbClr val="FF0000"/>
                </a:solidFill>
                <a:latin typeface="Times New Roman" pitchFamily="18" charset="0"/>
                <a:cs typeface="Times New Roman" pitchFamily="18" charset="0"/>
              </a:rPr>
              <a:t> je </a:t>
            </a:r>
            <a:r>
              <a:rPr lang="en-US" b="1" dirty="0" err="1" smtClean="0">
                <a:solidFill>
                  <a:srgbClr val="FF0000"/>
                </a:solidFill>
                <a:latin typeface="Times New Roman" pitchFamily="18" charset="0"/>
                <a:cs typeface="Times New Roman" pitchFamily="18" charset="0"/>
              </a:rPr>
              <a:t>napon</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priklju</a:t>
            </a:r>
            <a:r>
              <a:rPr lang="sr-Latn-ME" b="1" dirty="0" smtClean="0">
                <a:solidFill>
                  <a:srgbClr val="FF0000"/>
                </a:solidFill>
                <a:latin typeface="Times New Roman" pitchFamily="18" charset="0"/>
                <a:cs typeface="Times New Roman" pitchFamily="18" charset="0"/>
              </a:rPr>
              <a:t>č</a:t>
            </a:r>
            <a:r>
              <a:rPr lang="en-US" b="1" dirty="0" err="1" smtClean="0">
                <a:solidFill>
                  <a:srgbClr val="FF0000"/>
                </a:solidFill>
                <a:latin typeface="Times New Roman" pitchFamily="18" charset="0"/>
                <a:cs typeface="Times New Roman" pitchFamily="18" charset="0"/>
              </a:rPr>
              <a:t>enog</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izvora</a:t>
            </a:r>
            <a:r>
              <a:rPr lang="en-US" b="1" dirty="0" smtClean="0">
                <a:solidFill>
                  <a:srgbClr val="FF0000"/>
                </a:solidFill>
                <a:latin typeface="Times New Roman" pitchFamily="18" charset="0"/>
                <a:cs typeface="Times New Roman" pitchFamily="18" charset="0"/>
              </a:rPr>
              <a:t>.</a:t>
            </a:r>
            <a:endParaRPr lang="sr-Latn-ME" b="1" dirty="0" smtClean="0">
              <a:solidFill>
                <a:srgbClr val="FF0000"/>
              </a:solidFill>
              <a:latin typeface="Times New Roman" pitchFamily="18" charset="0"/>
              <a:cs typeface="Times New Roman" pitchFamily="18" charset="0"/>
            </a:endParaRPr>
          </a:p>
          <a:p>
            <a:pPr algn="just"/>
            <a:r>
              <a:rPr lang="sr-Latn-ME"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Pri</a:t>
            </a:r>
            <a:r>
              <a:rPr lang="en-US" b="1" dirty="0" smtClean="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propusnoj</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polarizaciji</a:t>
            </a:r>
            <a:r>
              <a:rPr lang="en-US" b="1" dirty="0">
                <a:solidFill>
                  <a:srgbClr val="FF0000"/>
                </a:solidFill>
                <a:latin typeface="Times New Roman" pitchFamily="18" charset="0"/>
                <a:cs typeface="Times New Roman" pitchFamily="18" charset="0"/>
              </a:rPr>
              <a:t> LED diode </a:t>
            </a:r>
            <a:r>
              <a:rPr lang="en-US" b="1" dirty="0" err="1">
                <a:solidFill>
                  <a:srgbClr val="FF0000"/>
                </a:solidFill>
                <a:latin typeface="Times New Roman" pitchFamily="18" charset="0"/>
                <a:cs typeface="Times New Roman" pitchFamily="18" charset="0"/>
              </a:rPr>
              <a:t>treba</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voditi</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računa</a:t>
            </a:r>
            <a:r>
              <a:rPr lang="en-US" b="1" dirty="0">
                <a:solidFill>
                  <a:srgbClr val="FF0000"/>
                </a:solidFill>
                <a:latin typeface="Times New Roman" pitchFamily="18" charset="0"/>
                <a:cs typeface="Times New Roman" pitchFamily="18" charset="0"/>
              </a:rPr>
              <a:t> o </a:t>
            </a:r>
            <a:r>
              <a:rPr lang="en-US" b="1" dirty="0" err="1">
                <a:solidFill>
                  <a:srgbClr val="FF0000"/>
                </a:solidFill>
                <a:latin typeface="Times New Roman" pitchFamily="18" charset="0"/>
                <a:cs typeface="Times New Roman" pitchFamily="18" charset="0"/>
              </a:rPr>
              <a:t>struji</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kroz</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diodu</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Većini</a:t>
            </a:r>
            <a:r>
              <a:rPr lang="en-US" b="1" dirty="0">
                <a:solidFill>
                  <a:srgbClr val="FF0000"/>
                </a:solidFill>
                <a:latin typeface="Times New Roman" pitchFamily="18" charset="0"/>
                <a:cs typeface="Times New Roman" pitchFamily="18" charset="0"/>
              </a:rPr>
              <a:t> LED </a:t>
            </a:r>
            <a:r>
              <a:rPr lang="en-US" b="1" dirty="0" err="1">
                <a:solidFill>
                  <a:srgbClr val="FF0000"/>
                </a:solidFill>
                <a:latin typeface="Times New Roman" pitchFamily="18" charset="0"/>
                <a:cs typeface="Times New Roman" pitchFamily="18" charset="0"/>
              </a:rPr>
              <a:t>dioda</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dovoljna</a:t>
            </a:r>
            <a:r>
              <a:rPr lang="en-US" b="1" dirty="0">
                <a:solidFill>
                  <a:srgbClr val="FF0000"/>
                </a:solidFill>
                <a:latin typeface="Times New Roman" pitchFamily="18" charset="0"/>
                <a:cs typeface="Times New Roman" pitchFamily="18" charset="0"/>
              </a:rPr>
              <a:t> je </a:t>
            </a:r>
            <a:r>
              <a:rPr lang="en-US" b="1" dirty="0" err="1">
                <a:solidFill>
                  <a:srgbClr val="FF0000"/>
                </a:solidFill>
                <a:latin typeface="Times New Roman" pitchFamily="18" charset="0"/>
                <a:cs typeface="Times New Roman" pitchFamily="18" charset="0"/>
              </a:rPr>
              <a:t>struja</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od</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svega</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nekoliko</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miliampera</a:t>
            </a:r>
            <a:r>
              <a:rPr lang="en-US" b="1" dirty="0">
                <a:solidFill>
                  <a:srgbClr val="FF0000"/>
                </a:solidFill>
                <a:latin typeface="Times New Roman" pitchFamily="18" charset="0"/>
                <a:cs typeface="Times New Roman" pitchFamily="18" charset="0"/>
              </a:rPr>
              <a:t> do 20mA </a:t>
            </a:r>
            <a:r>
              <a:rPr lang="en-US" b="1" dirty="0" err="1">
                <a:solidFill>
                  <a:srgbClr val="FF0000"/>
                </a:solidFill>
                <a:latin typeface="Times New Roman" pitchFamily="18" charset="0"/>
                <a:cs typeface="Times New Roman" pitchFamily="18" charset="0"/>
              </a:rPr>
              <a:t>i</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svaka</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veća</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struja</a:t>
            </a:r>
            <a:r>
              <a:rPr lang="en-US" b="1" dirty="0">
                <a:solidFill>
                  <a:srgbClr val="FF0000"/>
                </a:solidFill>
                <a:latin typeface="Times New Roman" pitchFamily="18" charset="0"/>
                <a:cs typeface="Times New Roman" pitchFamily="18" charset="0"/>
              </a:rPr>
              <a:t> j</a:t>
            </a:r>
            <a:r>
              <a:rPr lang="sr-Latn-ME" b="1" dirty="0">
                <a:solidFill>
                  <a:srgbClr val="FF0000"/>
                </a:solidFill>
                <a:latin typeface="Times New Roman" pitchFamily="18" charset="0"/>
                <a:cs typeface="Times New Roman" pitchFamily="18" charset="0"/>
              </a:rPr>
              <a:t>e</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može</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oštetiti</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Zbog</a:t>
            </a:r>
            <a:r>
              <a:rPr lang="en-US" b="1" dirty="0">
                <a:solidFill>
                  <a:srgbClr val="FF0000"/>
                </a:solidFill>
                <a:latin typeface="Times New Roman" pitchFamily="18" charset="0"/>
                <a:cs typeface="Times New Roman" pitchFamily="18" charset="0"/>
              </a:rPr>
              <a:t> toga se </a:t>
            </a:r>
            <a:r>
              <a:rPr lang="en-US" b="1" dirty="0" err="1">
                <a:solidFill>
                  <a:srgbClr val="FF0000"/>
                </a:solidFill>
                <a:latin typeface="Times New Roman" pitchFamily="18" charset="0"/>
                <a:cs typeface="Times New Roman" pitchFamily="18" charset="0"/>
              </a:rPr>
              <a:t>uvijek</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diodi</a:t>
            </a:r>
            <a:r>
              <a:rPr lang="en-US" b="1" dirty="0">
                <a:solidFill>
                  <a:srgbClr val="FF0000"/>
                </a:solidFill>
                <a:latin typeface="Times New Roman" pitchFamily="18" charset="0"/>
                <a:cs typeface="Times New Roman" pitchFamily="18" charset="0"/>
              </a:rPr>
              <a:t> u </a:t>
            </a:r>
            <a:r>
              <a:rPr lang="en-US" b="1" dirty="0" err="1">
                <a:solidFill>
                  <a:srgbClr val="FF0000"/>
                </a:solidFill>
                <a:latin typeface="Times New Roman" pitchFamily="18" charset="0"/>
                <a:cs typeface="Times New Roman" pitchFamily="18" charset="0"/>
              </a:rPr>
              <a:t>seriju</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spaja</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otpornik</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koji</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će</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ograničiti</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struju</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na</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željenu</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vrijednost</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Vrijednost</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otpora</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računa</a:t>
            </a:r>
            <a:r>
              <a:rPr lang="en-US" b="1" dirty="0">
                <a:solidFill>
                  <a:srgbClr val="FF0000"/>
                </a:solidFill>
                <a:latin typeface="Times New Roman" pitchFamily="18" charset="0"/>
                <a:cs typeface="Times New Roman" pitchFamily="18" charset="0"/>
              </a:rPr>
              <a:t> se </a:t>
            </a:r>
            <a:r>
              <a:rPr lang="en-US" b="1" dirty="0" err="1">
                <a:solidFill>
                  <a:srgbClr val="FF0000"/>
                </a:solidFill>
                <a:latin typeface="Times New Roman" pitchFamily="18" charset="0"/>
                <a:cs typeface="Times New Roman" pitchFamily="18" charset="0"/>
              </a:rPr>
              <a:t>po</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slijedećoj</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formuli</a:t>
            </a:r>
            <a:r>
              <a:rPr lang="en-US" b="1" dirty="0">
                <a:solidFill>
                  <a:srgbClr val="FF0000"/>
                </a:solidFill>
                <a:latin typeface="Times New Roman" pitchFamily="18" charset="0"/>
                <a:cs typeface="Times New Roman" pitchFamily="18" charset="0"/>
              </a:rPr>
              <a:t>:</a:t>
            </a:r>
          </a:p>
          <a:p>
            <a:endParaRPr lang="en-US" b="1" dirty="0" smtClean="0">
              <a:solidFill>
                <a:srgbClr val="FF0000"/>
              </a:solidFill>
              <a:latin typeface="Times New Roman" pitchFamily="18" charset="0"/>
              <a:cs typeface="Times New Roman" pitchFamily="18" charset="0"/>
            </a:endParaRPr>
          </a:p>
          <a:p>
            <a:endParaRPr lang="en-US" sz="2000" b="1" dirty="0">
              <a:latin typeface="Times New Roman" pitchFamily="18" charset="0"/>
              <a:cs typeface="Times New Roman" pitchFamily="18" charset="0"/>
            </a:endParaRPr>
          </a:p>
        </p:txBody>
      </p:sp>
      <p:pic>
        <p:nvPicPr>
          <p:cNvPr id="4" name="Picture 2" descr="C:\Users\Win7\Documents\pp\Screen-Shot-2015-05-18-at-18.56.44-300x129.png"/>
          <p:cNvPicPr>
            <a:picLocks noChangeAspect="1" noChangeArrowheads="1"/>
          </p:cNvPicPr>
          <p:nvPr/>
        </p:nvPicPr>
        <p:blipFill>
          <a:blip r:embed="rId2" cstate="print"/>
          <a:srcRect/>
          <a:stretch>
            <a:fillRect/>
          </a:stretch>
        </p:blipFill>
        <p:spPr bwMode="auto">
          <a:xfrm>
            <a:off x="5796136" y="3284984"/>
            <a:ext cx="2436862" cy="9744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3" descr="C:\Users\Win7\Documents\pp\LED_otpornik.gif"/>
          <p:cNvPicPr>
            <a:picLocks noChangeAspect="1" noChangeArrowheads="1"/>
          </p:cNvPicPr>
          <p:nvPr/>
        </p:nvPicPr>
        <p:blipFill>
          <a:blip r:embed="rId3" cstate="print"/>
          <a:srcRect/>
          <a:stretch>
            <a:fillRect/>
          </a:stretch>
        </p:blipFill>
        <p:spPr bwMode="auto">
          <a:xfrm>
            <a:off x="467544" y="3861048"/>
            <a:ext cx="4118078" cy="16561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3" descr="C:\Users\Win7\Documents\pp\03.jpg"/>
          <p:cNvPicPr>
            <a:picLocks noChangeAspect="1" noChangeArrowheads="1"/>
          </p:cNvPicPr>
          <p:nvPr/>
        </p:nvPicPr>
        <p:blipFill>
          <a:blip r:embed="rId4" cstate="print"/>
          <a:srcRect/>
          <a:stretch>
            <a:fillRect/>
          </a:stretch>
        </p:blipFill>
        <p:spPr bwMode="auto">
          <a:xfrm>
            <a:off x="5148064" y="4869160"/>
            <a:ext cx="3491880" cy="153578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95536" y="548680"/>
            <a:ext cx="8064896" cy="1508105"/>
          </a:xfrm>
          <a:prstGeom prst="rect">
            <a:avLst/>
          </a:prstGeom>
        </p:spPr>
        <p:txBody>
          <a:bodyPr wrap="square">
            <a:spAutoFit/>
          </a:bodyPr>
          <a:lstStyle/>
          <a:p>
            <a:r>
              <a:rPr lang="sr-Latn-ME" b="1" dirty="0" smtClean="0">
                <a:latin typeface="Adobe Hebrew" pitchFamily="18" charset="-79"/>
                <a:cs typeface="Adobe Hebrew" pitchFamily="18" charset="-79"/>
              </a:rPr>
              <a:t> </a:t>
            </a:r>
            <a:r>
              <a:rPr lang="sr-Latn-ME" sz="2000" b="1" dirty="0" smtClean="0">
                <a:latin typeface="Times New Roman" pitchFamily="18" charset="0"/>
                <a:cs typeface="Times New Roman" pitchFamily="18" charset="0"/>
              </a:rPr>
              <a:t>Spoj svetleće</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diod</a:t>
            </a:r>
            <a:r>
              <a:rPr lang="sr-Latn-ME" sz="2000" b="1" dirty="0" smtClean="0">
                <a:latin typeface="Times New Roman" pitchFamily="18" charset="0"/>
                <a:cs typeface="Times New Roman" pitchFamily="18" charset="0"/>
              </a:rPr>
              <a:t>e</a:t>
            </a:r>
          </a:p>
          <a:p>
            <a:r>
              <a:rPr lang="sr-Latn-ME" b="1" dirty="0" smtClean="0">
                <a:solidFill>
                  <a:srgbClr val="FF0000"/>
                </a:solidFill>
                <a:latin typeface="Times New Roman" pitchFamily="18" charset="0"/>
                <a:cs typeface="Times New Roman" pitchFamily="18" charset="0"/>
              </a:rPr>
              <a:t>Djelovanje </a:t>
            </a:r>
            <a:r>
              <a:rPr lang="sr-Latn-ME" b="1" dirty="0">
                <a:solidFill>
                  <a:srgbClr val="FF0000"/>
                </a:solidFill>
                <a:latin typeface="Times New Roman" pitchFamily="18" charset="0"/>
                <a:cs typeface="Times New Roman" pitchFamily="18" charset="0"/>
              </a:rPr>
              <a:t>s</a:t>
            </a:r>
            <a:r>
              <a:rPr lang="en-US" b="1" dirty="0" err="1" smtClean="0">
                <a:solidFill>
                  <a:srgbClr val="FF0000"/>
                </a:solidFill>
                <a:latin typeface="Times New Roman" pitchFamily="18" charset="0"/>
                <a:cs typeface="Times New Roman" pitchFamily="18" charset="0"/>
              </a:rPr>
              <a:t>vijetle</a:t>
            </a:r>
            <a:r>
              <a:rPr lang="sr-Latn-ME" b="1" dirty="0" smtClean="0">
                <a:solidFill>
                  <a:srgbClr val="FF0000"/>
                </a:solidFill>
                <a:latin typeface="Times New Roman" pitchFamily="18" charset="0"/>
                <a:cs typeface="Times New Roman" pitchFamily="18" charset="0"/>
              </a:rPr>
              <a:t>ć</a:t>
            </a:r>
            <a:r>
              <a:rPr lang="en-US" b="1" dirty="0" smtClean="0">
                <a:solidFill>
                  <a:srgbClr val="FF0000"/>
                </a:solidFill>
                <a:latin typeface="Times New Roman" pitchFamily="18" charset="0"/>
                <a:cs typeface="Times New Roman" pitchFamily="18" charset="0"/>
              </a:rPr>
              <a:t>e diode</a:t>
            </a:r>
            <a:r>
              <a:rPr lang="sr-Latn-ME" b="1" dirty="0" smtClean="0">
                <a:solidFill>
                  <a:srgbClr val="FF0000"/>
                </a:solidFill>
                <a:latin typeface="Times New Roman" pitchFamily="18" charset="0"/>
                <a:cs typeface="Times New Roman" pitchFamily="18" charset="0"/>
              </a:rPr>
              <a:t> pokazano je na slici. Dioda svijetli kada je direktno polarisana. Otpornik R sprečava porast struje kroz diodu iznad dopuštene vrijednosti. Kada je dioda inverzno polarisana ne svijetli i na njoj je napon priključenog izvora (reverzni napon). </a:t>
            </a:r>
            <a:endParaRPr lang="en-US" dirty="0"/>
          </a:p>
        </p:txBody>
      </p:sp>
      <p:pic>
        <p:nvPicPr>
          <p:cNvPr id="11267" name="Picture 3"/>
          <p:cNvPicPr>
            <a:picLocks noChangeAspect="1" noChangeArrowheads="1"/>
          </p:cNvPicPr>
          <p:nvPr/>
        </p:nvPicPr>
        <p:blipFill>
          <a:blip r:embed="rId2" cstate="print"/>
          <a:srcRect/>
          <a:stretch>
            <a:fillRect/>
          </a:stretch>
        </p:blipFill>
        <p:spPr bwMode="auto">
          <a:xfrm>
            <a:off x="3995936" y="2204864"/>
            <a:ext cx="4320480" cy="2088232"/>
          </a:xfrm>
          <a:prstGeom prst="rect">
            <a:avLst/>
          </a:prstGeom>
          <a:noFill/>
          <a:ln w="9525">
            <a:noFill/>
            <a:miter lim="800000"/>
            <a:headEnd/>
            <a:tailEnd/>
          </a:ln>
        </p:spPr>
      </p:pic>
      <p:pic>
        <p:nvPicPr>
          <p:cNvPr id="11268" name="Picture 4"/>
          <p:cNvPicPr>
            <a:picLocks noChangeAspect="1" noChangeArrowheads="1"/>
          </p:cNvPicPr>
          <p:nvPr/>
        </p:nvPicPr>
        <p:blipFill>
          <a:blip r:embed="rId3" cstate="print"/>
          <a:srcRect/>
          <a:stretch>
            <a:fillRect/>
          </a:stretch>
        </p:blipFill>
        <p:spPr bwMode="auto">
          <a:xfrm>
            <a:off x="4067944" y="4509120"/>
            <a:ext cx="4287587" cy="18722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620688"/>
            <a:ext cx="7848872" cy="3416320"/>
          </a:xfrm>
          <a:prstGeom prst="rect">
            <a:avLst/>
          </a:prstGeom>
        </p:spPr>
        <p:txBody>
          <a:bodyPr wrap="square">
            <a:spAutoFit/>
          </a:bodyPr>
          <a:lstStyle/>
          <a:p>
            <a:r>
              <a:rPr lang="sr-Latn-ME" b="1" dirty="0" smtClean="0">
                <a:solidFill>
                  <a:srgbClr val="FF0000"/>
                </a:solidFill>
                <a:latin typeface="Times New Roman" pitchFamily="18" charset="0"/>
                <a:cs typeface="Times New Roman" pitchFamily="18" charset="0"/>
              </a:rPr>
              <a:t>Za upotrebu svetlećih dioda važno je poznavati sledeće podatke:</a:t>
            </a:r>
          </a:p>
          <a:p>
            <a:pPr>
              <a:buFont typeface="Wingdings" pitchFamily="2" charset="2"/>
              <a:buChar char="§"/>
            </a:pPr>
            <a:r>
              <a:rPr lang="sr-Latn-ME" b="1" dirty="0" smtClean="0">
                <a:solidFill>
                  <a:srgbClr val="FF0000"/>
                </a:solidFill>
                <a:latin typeface="Times New Roman" pitchFamily="18" charset="0"/>
                <a:cs typeface="Times New Roman" pitchFamily="18" charset="0"/>
              </a:rPr>
              <a:t>  dopušteni reverzni napon koji iznosi nekoliko volti</a:t>
            </a:r>
          </a:p>
          <a:p>
            <a:pPr>
              <a:buFont typeface="Wingdings" pitchFamily="2" charset="2"/>
              <a:buChar char="§"/>
            </a:pPr>
            <a:r>
              <a:rPr lang="sr-Latn-ME" b="1" dirty="0" smtClean="0">
                <a:solidFill>
                  <a:srgbClr val="FF0000"/>
                </a:solidFill>
                <a:latin typeface="Times New Roman" pitchFamily="18" charset="0"/>
                <a:cs typeface="Times New Roman" pitchFamily="18" charset="0"/>
              </a:rPr>
              <a:t> dopuštenu struju pri inverznoj polarizaciji koja iznosi od nekoliko desetina do stotina m</a:t>
            </a:r>
            <a:r>
              <a:rPr lang="sr-Latn-ME" b="1" dirty="0">
                <a:solidFill>
                  <a:srgbClr val="FF0000"/>
                </a:solidFill>
                <a:latin typeface="Times New Roman" pitchFamily="18" charset="0"/>
                <a:cs typeface="Times New Roman" pitchFamily="18" charset="0"/>
              </a:rPr>
              <a:t>A</a:t>
            </a:r>
            <a:endParaRPr lang="sr-Latn-ME" b="1" dirty="0" smtClean="0">
              <a:solidFill>
                <a:srgbClr val="FF0000"/>
              </a:solidFill>
              <a:latin typeface="Times New Roman" pitchFamily="18" charset="0"/>
              <a:cs typeface="Times New Roman" pitchFamily="18" charset="0"/>
            </a:endParaRPr>
          </a:p>
          <a:p>
            <a:pPr>
              <a:buFont typeface="Wingdings" pitchFamily="2" charset="2"/>
              <a:buChar char="§"/>
            </a:pPr>
            <a:r>
              <a:rPr lang="sr-Latn-ME" b="1" dirty="0" smtClean="0">
                <a:solidFill>
                  <a:srgbClr val="FF0000"/>
                </a:solidFill>
                <a:latin typeface="Times New Roman" pitchFamily="18" charset="0"/>
                <a:cs typeface="Times New Roman" pitchFamily="18" charset="0"/>
              </a:rPr>
              <a:t> dopušteni utrošak snage Ptot  reda veličine 100mW</a:t>
            </a:r>
          </a:p>
          <a:p>
            <a:pPr>
              <a:buFont typeface="Wingdings" pitchFamily="2" charset="2"/>
              <a:buChar char="§"/>
            </a:pPr>
            <a:r>
              <a:rPr lang="sr-Latn-ME" b="1" dirty="0" smtClean="0">
                <a:solidFill>
                  <a:srgbClr val="FF0000"/>
                </a:solidFill>
                <a:latin typeface="Times New Roman" pitchFamily="18" charset="0"/>
                <a:cs typeface="Times New Roman" pitchFamily="18" charset="0"/>
              </a:rPr>
              <a:t> jačinu svetlosti Iv  izrazena u kandelama uz određenu struju propusne polarizacije ili svetlosni tok izražen u mW, odnosno u lumenima</a:t>
            </a:r>
          </a:p>
          <a:p>
            <a:pPr>
              <a:buFont typeface="Wingdings" pitchFamily="2" charset="2"/>
              <a:buChar char="§"/>
            </a:pPr>
            <a:r>
              <a:rPr lang="sr-Latn-ME" b="1" dirty="0" smtClean="0">
                <a:solidFill>
                  <a:srgbClr val="FF0000"/>
                </a:solidFill>
                <a:latin typeface="Times New Roman" pitchFamily="18" charset="0"/>
                <a:cs typeface="Times New Roman" pitchFamily="18" charset="0"/>
              </a:rPr>
              <a:t> pad napona na diodi pri propusnoj polarizaciji čija se vrijednost kreće od 1.3-2V zavisno od struje kroz diodu i boji svetlosti diode</a:t>
            </a:r>
          </a:p>
          <a:p>
            <a:pPr>
              <a:buFont typeface="Wingdings" pitchFamily="2" charset="2"/>
              <a:buChar char="§"/>
            </a:pPr>
            <a:r>
              <a:rPr lang="sr-Latn-ME" b="1" dirty="0">
                <a:solidFill>
                  <a:srgbClr val="FF0000"/>
                </a:solidFill>
                <a:latin typeface="Times New Roman" pitchFamily="18" charset="0"/>
                <a:cs typeface="Times New Roman" pitchFamily="18" charset="0"/>
              </a:rPr>
              <a:t> </a:t>
            </a:r>
            <a:r>
              <a:rPr lang="sr-Latn-ME" b="1" dirty="0" smtClean="0">
                <a:solidFill>
                  <a:srgbClr val="FF0000"/>
                </a:solidFill>
                <a:latin typeface="Times New Roman" pitchFamily="18" charset="0"/>
                <a:cs typeface="Times New Roman" pitchFamily="18" charset="0"/>
              </a:rPr>
              <a:t>vrijeme uključivanja i isključivanja </a:t>
            </a:r>
          </a:p>
          <a:p>
            <a:r>
              <a:rPr lang="sr-Latn-ME" b="1" dirty="0">
                <a:solidFill>
                  <a:srgbClr val="FF0000"/>
                </a:solidFill>
                <a:latin typeface="Times New Roman" pitchFamily="18" charset="0"/>
                <a:cs typeface="Times New Roman" pitchFamily="18" charset="0"/>
              </a:rPr>
              <a:t>	</a:t>
            </a:r>
            <a:r>
              <a:rPr lang="sr-Latn-ME" b="1" dirty="0" smtClean="0">
                <a:solidFill>
                  <a:srgbClr val="FF0000"/>
                </a:solidFill>
                <a:latin typeface="Times New Roman" pitchFamily="18" charset="0"/>
                <a:cs typeface="Times New Roman" pitchFamily="18" charset="0"/>
              </a:rPr>
              <a:t>Svetleće diode upotrebljavaju se kao signalni i kontrolni elementi te izvori svetlosti u različitim uređajima.</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260649"/>
            <a:ext cx="8424936" cy="2246769"/>
          </a:xfrm>
          <a:prstGeom prst="rect">
            <a:avLst/>
          </a:prstGeom>
        </p:spPr>
        <p:txBody>
          <a:bodyPr wrap="square">
            <a:spAutoFit/>
          </a:bodyPr>
          <a:lstStyle/>
          <a:p>
            <a:pPr algn="just"/>
            <a:r>
              <a:rPr lang="en-US" sz="2000" b="1" dirty="0" smtClean="0">
                <a:solidFill>
                  <a:srgbClr val="FF0000"/>
                </a:solidFill>
              </a:rPr>
              <a:t>LE</a:t>
            </a:r>
            <a:r>
              <a:rPr lang="sr-Latn-RS" sz="2000" b="1" dirty="0" smtClean="0">
                <a:solidFill>
                  <a:srgbClr val="FF0000"/>
                </a:solidFill>
              </a:rPr>
              <a:t>D </a:t>
            </a:r>
            <a:r>
              <a:rPr lang="en-US" sz="2000" b="1" dirty="0" smtClean="0">
                <a:solidFill>
                  <a:srgbClr val="FF0000"/>
                </a:solidFill>
              </a:rPr>
              <a:t>diode </a:t>
            </a:r>
            <a:r>
              <a:rPr lang="en-US" sz="2000" dirty="0" err="1" smtClean="0"/>
              <a:t>koje</a:t>
            </a:r>
            <a:r>
              <a:rPr lang="en-US" sz="2000" dirty="0" smtClean="0"/>
              <a:t> </a:t>
            </a:r>
            <a:r>
              <a:rPr lang="en-US" sz="2000" dirty="0" err="1" smtClean="0"/>
              <a:t>emituju</a:t>
            </a:r>
            <a:r>
              <a:rPr lang="en-US" sz="2000" dirty="0" smtClean="0"/>
              <a:t> </a:t>
            </a:r>
            <a:r>
              <a:rPr lang="en-US" sz="2000" dirty="0" err="1" smtClean="0"/>
              <a:t>vidljivu</a:t>
            </a:r>
            <a:r>
              <a:rPr lang="en-US" sz="2000" dirty="0" smtClean="0"/>
              <a:t> </a:t>
            </a:r>
            <a:r>
              <a:rPr lang="en-US" sz="2000" dirty="0" err="1" smtClean="0"/>
              <a:t>svetlost</a:t>
            </a:r>
            <a:r>
              <a:rPr lang="en-US" sz="2000" dirty="0" smtClean="0"/>
              <a:t> </a:t>
            </a:r>
            <a:r>
              <a:rPr lang="en-US" sz="2000" dirty="0" err="1" smtClean="0"/>
              <a:t>uobi</a:t>
            </a:r>
            <a:r>
              <a:rPr lang="sr-Latn-RS" sz="2000" dirty="0" smtClean="0"/>
              <a:t>č</a:t>
            </a:r>
            <a:r>
              <a:rPr lang="en-US" sz="2000" dirty="0" err="1" smtClean="0"/>
              <a:t>ajeno</a:t>
            </a:r>
            <a:r>
              <a:rPr lang="en-US" sz="2000" dirty="0" smtClean="0"/>
              <a:t> se </a:t>
            </a:r>
            <a:r>
              <a:rPr lang="en-US" sz="2000" dirty="0" err="1" smtClean="0"/>
              <a:t>koriste</a:t>
            </a:r>
            <a:r>
              <a:rPr lang="en-US" sz="2000" dirty="0" smtClean="0"/>
              <a:t> </a:t>
            </a:r>
            <a:r>
              <a:rPr lang="en-US" sz="2000" dirty="0" err="1" smtClean="0"/>
              <a:t>kao</a:t>
            </a:r>
            <a:r>
              <a:rPr lang="en-US" sz="2000" dirty="0" smtClean="0"/>
              <a:t> </a:t>
            </a:r>
            <a:r>
              <a:rPr lang="en-US" sz="2000" dirty="0" err="1" smtClean="0"/>
              <a:t>indikatori</a:t>
            </a:r>
            <a:r>
              <a:rPr lang="en-US" sz="2000" dirty="0" smtClean="0"/>
              <a:t> </a:t>
            </a:r>
            <a:r>
              <a:rPr lang="en-US" sz="2000" dirty="0" err="1" smtClean="0"/>
              <a:t>kod</a:t>
            </a:r>
            <a:r>
              <a:rPr lang="en-US" sz="2000" dirty="0" smtClean="0"/>
              <a:t> </a:t>
            </a:r>
            <a:r>
              <a:rPr lang="en-US" sz="2000" dirty="0" err="1" smtClean="0"/>
              <a:t>elektronskih</a:t>
            </a:r>
            <a:r>
              <a:rPr lang="en-US" sz="2000" dirty="0" smtClean="0"/>
              <a:t> </a:t>
            </a:r>
            <a:r>
              <a:rPr lang="en-US" sz="2000" dirty="0" err="1" smtClean="0"/>
              <a:t>uredaja</a:t>
            </a:r>
            <a:r>
              <a:rPr lang="en-US" sz="2000" dirty="0" smtClean="0"/>
              <a:t>. </a:t>
            </a:r>
            <a:r>
              <a:rPr lang="en-US" sz="2000" dirty="0" err="1" smtClean="0"/>
              <a:t>Enkapsulirane</a:t>
            </a:r>
            <a:r>
              <a:rPr lang="en-US" sz="2000" dirty="0" smtClean="0"/>
              <a:t> </a:t>
            </a:r>
            <a:r>
              <a:rPr lang="en-US" sz="2000" dirty="0" err="1" smtClean="0"/>
              <a:t>su</a:t>
            </a:r>
            <a:r>
              <a:rPr lang="en-US" sz="2000" dirty="0" smtClean="0"/>
              <a:t> u </a:t>
            </a:r>
            <a:r>
              <a:rPr lang="en-US" sz="2000" dirty="0" err="1" smtClean="0"/>
              <a:t>prozirna</a:t>
            </a:r>
            <a:r>
              <a:rPr lang="en-US" sz="2000" dirty="0" smtClean="0"/>
              <a:t> </a:t>
            </a:r>
            <a:r>
              <a:rPr lang="en-US" sz="2000" dirty="0" err="1" smtClean="0"/>
              <a:t>ku</a:t>
            </a:r>
            <a:r>
              <a:rPr lang="sr-Latn-RS" sz="2000" dirty="0" smtClean="0"/>
              <a:t>č</a:t>
            </a:r>
            <a:r>
              <a:rPr lang="en-US" sz="2000" dirty="0" err="1" smtClean="0"/>
              <a:t>išta</a:t>
            </a:r>
            <a:r>
              <a:rPr lang="en-US" sz="2000" dirty="0" smtClean="0"/>
              <a:t> </a:t>
            </a:r>
            <a:r>
              <a:rPr lang="en-US" sz="2000" dirty="0" err="1" smtClean="0"/>
              <a:t>razli</a:t>
            </a:r>
            <a:r>
              <a:rPr lang="sr-Latn-RS" sz="2000" dirty="0" smtClean="0"/>
              <a:t>č</a:t>
            </a:r>
            <a:r>
              <a:rPr lang="en-US" sz="2000" dirty="0" err="1" smtClean="0"/>
              <a:t>itih</a:t>
            </a:r>
            <a:r>
              <a:rPr lang="en-US" sz="2000" dirty="0" smtClean="0"/>
              <a:t> </a:t>
            </a:r>
            <a:r>
              <a:rPr lang="en-US" sz="2000" dirty="0" err="1" smtClean="0"/>
              <a:t>oblika</a:t>
            </a:r>
            <a:r>
              <a:rPr lang="en-US" sz="2000" dirty="0" smtClean="0"/>
              <a:t> </a:t>
            </a:r>
            <a:r>
              <a:rPr lang="en-US" sz="2000" dirty="0" err="1" smtClean="0"/>
              <a:t>i</a:t>
            </a:r>
            <a:r>
              <a:rPr lang="en-US" sz="2000" dirty="0" smtClean="0"/>
              <a:t> </a:t>
            </a:r>
            <a:r>
              <a:rPr lang="en-US" sz="2000" dirty="0" err="1" smtClean="0"/>
              <a:t>opti</a:t>
            </a:r>
            <a:r>
              <a:rPr lang="sr-Latn-RS" sz="2000" dirty="0" smtClean="0"/>
              <a:t>č</a:t>
            </a:r>
            <a:r>
              <a:rPr lang="en-US" sz="2000" dirty="0" err="1" smtClean="0"/>
              <a:t>kih</a:t>
            </a:r>
            <a:r>
              <a:rPr lang="en-US" sz="2000" dirty="0" smtClean="0"/>
              <a:t> </a:t>
            </a:r>
            <a:r>
              <a:rPr lang="en-US" sz="2000" dirty="0" err="1" smtClean="0"/>
              <a:t>svojstava</a:t>
            </a:r>
            <a:r>
              <a:rPr lang="en-US" sz="2000" dirty="0" smtClean="0"/>
              <a:t>. </a:t>
            </a:r>
            <a:r>
              <a:rPr lang="en-US" sz="2000" dirty="0" err="1" smtClean="0"/>
              <a:t>Standardne</a:t>
            </a:r>
            <a:r>
              <a:rPr lang="en-US" sz="2000" dirty="0" smtClean="0"/>
              <a:t> LE</a:t>
            </a:r>
            <a:r>
              <a:rPr lang="sr-Latn-RS" sz="2000" dirty="0" smtClean="0"/>
              <a:t>D </a:t>
            </a:r>
            <a:r>
              <a:rPr lang="en-US" sz="2000" dirty="0" smtClean="0"/>
              <a:t>diode se </a:t>
            </a:r>
            <a:r>
              <a:rPr lang="en-US" sz="2000" dirty="0" err="1" smtClean="0"/>
              <a:t>naj</a:t>
            </a:r>
            <a:r>
              <a:rPr lang="sr-Latn-RS" sz="2000" dirty="0" smtClean="0"/>
              <a:t>č</a:t>
            </a:r>
            <a:r>
              <a:rPr lang="en-US" sz="2000" dirty="0" err="1" smtClean="0"/>
              <a:t>ešce</a:t>
            </a:r>
            <a:r>
              <a:rPr lang="en-US" sz="2000" dirty="0" smtClean="0"/>
              <a:t> </a:t>
            </a:r>
            <a:r>
              <a:rPr lang="en-US" sz="2000" dirty="0" err="1" smtClean="0"/>
              <a:t>nalaze</a:t>
            </a:r>
            <a:r>
              <a:rPr lang="en-US" sz="2000" dirty="0" smtClean="0"/>
              <a:t> u </a:t>
            </a:r>
            <a:r>
              <a:rPr lang="en-US" sz="2000" dirty="0" err="1" smtClean="0"/>
              <a:t>okruglim</a:t>
            </a:r>
            <a:r>
              <a:rPr lang="en-US" sz="2000" dirty="0" smtClean="0"/>
              <a:t> </a:t>
            </a:r>
            <a:r>
              <a:rPr lang="en-US" sz="2000" dirty="0" err="1" smtClean="0"/>
              <a:t>ku</a:t>
            </a:r>
            <a:r>
              <a:rPr lang="sr-Latn-RS" sz="2000" dirty="0" smtClean="0"/>
              <a:t>ć</a:t>
            </a:r>
            <a:r>
              <a:rPr lang="en-US" sz="2000" dirty="0" err="1" smtClean="0"/>
              <a:t>ištima</a:t>
            </a:r>
            <a:r>
              <a:rPr lang="en-US" sz="2000" dirty="0" smtClean="0"/>
              <a:t> </a:t>
            </a:r>
            <a:r>
              <a:rPr lang="en-US" sz="2000" dirty="0" err="1" smtClean="0"/>
              <a:t>prikazanim</a:t>
            </a:r>
            <a:r>
              <a:rPr lang="en-US" sz="2000" dirty="0" smtClean="0"/>
              <a:t> </a:t>
            </a:r>
            <a:r>
              <a:rPr lang="en-US" sz="2000" dirty="0" err="1" smtClean="0"/>
              <a:t>na</a:t>
            </a:r>
            <a:r>
              <a:rPr lang="en-US" sz="2000" dirty="0" smtClean="0"/>
              <a:t> Sl.  </a:t>
            </a:r>
            <a:r>
              <a:rPr lang="en-US" sz="2000" dirty="0" err="1" smtClean="0"/>
              <a:t>pri</a:t>
            </a:r>
            <a:r>
              <a:rPr lang="en-US" sz="2000" dirty="0" smtClean="0"/>
              <a:t> </a:t>
            </a:r>
            <a:r>
              <a:rPr lang="sr-Latn-RS" sz="2000" dirty="0" smtClean="0"/>
              <a:t> č</a:t>
            </a:r>
            <a:r>
              <a:rPr lang="en-US" sz="2000" dirty="0" err="1" smtClean="0"/>
              <a:t>emi</a:t>
            </a:r>
            <a:r>
              <a:rPr lang="en-US" sz="2000" dirty="0" smtClean="0"/>
              <a:t> je </a:t>
            </a:r>
            <a:r>
              <a:rPr lang="en-US" sz="2000" dirty="0" err="1" smtClean="0"/>
              <a:t>izvod</a:t>
            </a:r>
            <a:r>
              <a:rPr lang="en-US" sz="2000" dirty="0" smtClean="0"/>
              <a:t> </a:t>
            </a:r>
            <a:r>
              <a:rPr lang="en-US" sz="2000" dirty="0" err="1" smtClean="0"/>
              <a:t>katode</a:t>
            </a:r>
            <a:r>
              <a:rPr lang="en-US" sz="2000" dirty="0" smtClean="0"/>
              <a:t> </a:t>
            </a:r>
            <a:r>
              <a:rPr lang="en-US" sz="2000" dirty="0" err="1" smtClean="0"/>
              <a:t>kra</a:t>
            </a:r>
            <a:r>
              <a:rPr lang="sr-Latn-RS" sz="2000" dirty="0" smtClean="0"/>
              <a:t>ć</a:t>
            </a:r>
            <a:r>
              <a:rPr lang="en-US" sz="2000" dirty="0" err="1" smtClean="0"/>
              <a:t>i</a:t>
            </a:r>
            <a:r>
              <a:rPr lang="en-US" sz="2000" dirty="0" smtClean="0"/>
              <a:t> </a:t>
            </a:r>
            <a:r>
              <a:rPr lang="en-US" sz="2000" dirty="0" err="1" smtClean="0"/>
              <a:t>od</a:t>
            </a:r>
            <a:r>
              <a:rPr lang="en-US" sz="2000" dirty="0" smtClean="0"/>
              <a:t> </a:t>
            </a:r>
            <a:r>
              <a:rPr lang="en-US" sz="2000" dirty="0" err="1" smtClean="0"/>
              <a:t>izvoda</a:t>
            </a:r>
            <a:r>
              <a:rPr lang="en-US" sz="2000" dirty="0" smtClean="0"/>
              <a:t> anode. Pored toga, LE</a:t>
            </a:r>
            <a:r>
              <a:rPr lang="sr-Latn-RS" sz="2000" dirty="0" smtClean="0"/>
              <a:t>D</a:t>
            </a:r>
            <a:r>
              <a:rPr lang="en-US" sz="2000" dirty="0" smtClean="0"/>
              <a:t> diode se </a:t>
            </a:r>
            <a:r>
              <a:rPr lang="en-US" sz="2000" dirty="0" err="1" smtClean="0"/>
              <a:t>pakuju</a:t>
            </a:r>
            <a:r>
              <a:rPr lang="en-US" sz="2000" dirty="0" smtClean="0"/>
              <a:t> </a:t>
            </a:r>
            <a:r>
              <a:rPr lang="en-US" sz="2000" dirty="0" err="1" smtClean="0"/>
              <a:t>i</a:t>
            </a:r>
            <a:r>
              <a:rPr lang="en-US" sz="2000" dirty="0" smtClean="0"/>
              <a:t> u SMD </a:t>
            </a:r>
            <a:r>
              <a:rPr lang="en-US" sz="2000" dirty="0" err="1" smtClean="0"/>
              <a:t>ku</a:t>
            </a:r>
            <a:r>
              <a:rPr lang="sr-Latn-RS" sz="2000" dirty="0" smtClean="0"/>
              <a:t>ć</a:t>
            </a:r>
            <a:r>
              <a:rPr lang="en-US" sz="2000" dirty="0" err="1" smtClean="0"/>
              <a:t>išta</a:t>
            </a:r>
            <a:r>
              <a:rPr lang="en-US" sz="2000" dirty="0" smtClean="0"/>
              <a:t>. U </a:t>
            </a:r>
            <a:r>
              <a:rPr lang="en-US" sz="2000" dirty="0" err="1" smtClean="0"/>
              <a:t>jednom</a:t>
            </a:r>
            <a:r>
              <a:rPr lang="en-US" sz="2000" dirty="0" smtClean="0"/>
              <a:t> </a:t>
            </a:r>
            <a:r>
              <a:rPr lang="en-US" sz="2000" dirty="0" err="1" smtClean="0"/>
              <a:t>ku</a:t>
            </a:r>
            <a:r>
              <a:rPr lang="sr-Latn-RS" sz="2000" dirty="0" smtClean="0"/>
              <a:t>ć</a:t>
            </a:r>
            <a:r>
              <a:rPr lang="en-US" sz="2000" dirty="0" err="1" smtClean="0"/>
              <a:t>ištu</a:t>
            </a:r>
            <a:r>
              <a:rPr lang="en-US" sz="2000" dirty="0" smtClean="0"/>
              <a:t> </a:t>
            </a:r>
            <a:r>
              <a:rPr lang="en-US" sz="2000" dirty="0" err="1" smtClean="0"/>
              <a:t>mogu</a:t>
            </a:r>
            <a:r>
              <a:rPr lang="en-US" sz="2000" dirty="0" smtClean="0"/>
              <a:t> </a:t>
            </a:r>
            <a:r>
              <a:rPr lang="en-US" sz="2000" dirty="0" err="1" smtClean="0"/>
              <a:t>biti</a:t>
            </a:r>
            <a:r>
              <a:rPr lang="en-US" sz="2000" dirty="0" smtClean="0"/>
              <a:t> </a:t>
            </a:r>
            <a:r>
              <a:rPr lang="en-US" sz="2000" dirty="0" err="1" smtClean="0"/>
              <a:t>dve</a:t>
            </a:r>
            <a:r>
              <a:rPr lang="en-US" sz="2000" dirty="0" smtClean="0"/>
              <a:t> LE</a:t>
            </a:r>
            <a:r>
              <a:rPr lang="sr-Latn-RS" sz="2000" dirty="0" smtClean="0"/>
              <a:t>D</a:t>
            </a:r>
            <a:r>
              <a:rPr lang="en-US" sz="2000" dirty="0" smtClean="0"/>
              <a:t> diode </a:t>
            </a:r>
            <a:r>
              <a:rPr lang="en-US" sz="2000" dirty="0" err="1" smtClean="0"/>
              <a:t>razli</a:t>
            </a:r>
            <a:r>
              <a:rPr lang="sr-Latn-RS" sz="2000" dirty="0" smtClean="0"/>
              <a:t>č</a:t>
            </a:r>
            <a:r>
              <a:rPr lang="en-US" sz="2000" dirty="0" err="1" smtClean="0"/>
              <a:t>itih</a:t>
            </a:r>
            <a:r>
              <a:rPr lang="en-US" sz="2000" dirty="0" smtClean="0"/>
              <a:t> </a:t>
            </a:r>
            <a:r>
              <a:rPr lang="en-US" sz="2000" dirty="0" err="1" smtClean="0"/>
              <a:t>boja</a:t>
            </a:r>
            <a:r>
              <a:rPr lang="en-US" sz="2000" dirty="0" smtClean="0"/>
              <a:t> </a:t>
            </a:r>
            <a:r>
              <a:rPr lang="en-US" sz="2000" dirty="0" err="1" smtClean="0"/>
              <a:t>i</a:t>
            </a:r>
            <a:r>
              <a:rPr lang="en-US" sz="2000" dirty="0" smtClean="0"/>
              <a:t> </a:t>
            </a:r>
            <a:r>
              <a:rPr lang="en-US" sz="2000" dirty="0" err="1" smtClean="0"/>
              <a:t>ovakva</a:t>
            </a:r>
            <a:r>
              <a:rPr lang="en-US" sz="2000" dirty="0" smtClean="0"/>
              <a:t> </a:t>
            </a:r>
            <a:r>
              <a:rPr lang="en-US" sz="2000" dirty="0" err="1" smtClean="0"/>
              <a:t>konfiguracija</a:t>
            </a:r>
            <a:r>
              <a:rPr lang="en-US" sz="2000" dirty="0" smtClean="0"/>
              <a:t> se </a:t>
            </a:r>
            <a:r>
              <a:rPr lang="en-US" sz="2000" dirty="0" err="1" smtClean="0"/>
              <a:t>naziva</a:t>
            </a:r>
            <a:r>
              <a:rPr lang="en-US" sz="2000" dirty="0" smtClean="0"/>
              <a:t> </a:t>
            </a:r>
            <a:r>
              <a:rPr lang="en-US" sz="2000" dirty="0" err="1" smtClean="0"/>
              <a:t>dvobojni</a:t>
            </a:r>
            <a:r>
              <a:rPr lang="en-US" sz="2000" dirty="0" smtClean="0"/>
              <a:t> (bicolor) LED. </a:t>
            </a:r>
            <a:endParaRPr lang="en-US" sz="2000" dirty="0"/>
          </a:p>
        </p:txBody>
      </p:sp>
      <p:pic>
        <p:nvPicPr>
          <p:cNvPr id="3" name="Picture 2"/>
          <p:cNvPicPr>
            <a:picLocks noChangeAspect="1" noChangeArrowheads="1"/>
          </p:cNvPicPr>
          <p:nvPr/>
        </p:nvPicPr>
        <p:blipFill>
          <a:blip r:embed="rId2" cstate="print"/>
          <a:srcRect/>
          <a:stretch>
            <a:fillRect/>
          </a:stretch>
        </p:blipFill>
        <p:spPr bwMode="auto">
          <a:xfrm>
            <a:off x="2123728" y="2708920"/>
            <a:ext cx="5759986" cy="3024336"/>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763688" y="3140968"/>
            <a:ext cx="4824536" cy="3216357"/>
          </a:xfrm>
          <a:prstGeom prst="rect">
            <a:avLst/>
          </a:prstGeom>
          <a:noFill/>
          <a:ln w="9525">
            <a:noFill/>
            <a:miter lim="800000"/>
            <a:headEnd/>
            <a:tailEnd/>
          </a:ln>
        </p:spPr>
      </p:pic>
      <p:sp>
        <p:nvSpPr>
          <p:cNvPr id="3" name="Rectangle 2"/>
          <p:cNvSpPr/>
          <p:nvPr/>
        </p:nvSpPr>
        <p:spPr>
          <a:xfrm>
            <a:off x="755576" y="476673"/>
            <a:ext cx="7920880" cy="2554545"/>
          </a:xfrm>
          <a:prstGeom prst="rect">
            <a:avLst/>
          </a:prstGeom>
        </p:spPr>
        <p:txBody>
          <a:bodyPr wrap="square">
            <a:spAutoFit/>
          </a:bodyPr>
          <a:lstStyle/>
          <a:p>
            <a:pPr algn="just"/>
            <a:r>
              <a:rPr lang="en-US" sz="2000" b="1" dirty="0" err="1" smtClean="0">
                <a:solidFill>
                  <a:srgbClr val="FF0000"/>
                </a:solidFill>
              </a:rPr>
              <a:t>Grupe</a:t>
            </a:r>
            <a:r>
              <a:rPr lang="en-US" sz="2000" b="1" dirty="0" smtClean="0">
                <a:solidFill>
                  <a:srgbClr val="FF0000"/>
                </a:solidFill>
              </a:rPr>
              <a:t> LE</a:t>
            </a:r>
            <a:r>
              <a:rPr lang="sr-Latn-RS" sz="2000" b="1" dirty="0" smtClean="0">
                <a:solidFill>
                  <a:srgbClr val="FF0000"/>
                </a:solidFill>
              </a:rPr>
              <a:t>D</a:t>
            </a:r>
            <a:r>
              <a:rPr lang="en-US" sz="2000" b="1" dirty="0" smtClean="0">
                <a:solidFill>
                  <a:srgbClr val="FF0000"/>
                </a:solidFill>
              </a:rPr>
              <a:t> </a:t>
            </a:r>
            <a:r>
              <a:rPr lang="en-US" sz="2000" b="1" dirty="0" err="1" smtClean="0">
                <a:solidFill>
                  <a:srgbClr val="FF0000"/>
                </a:solidFill>
              </a:rPr>
              <a:t>dioda</a:t>
            </a:r>
            <a:r>
              <a:rPr lang="en-US" sz="2000" b="1" dirty="0" smtClean="0">
                <a:solidFill>
                  <a:srgbClr val="FF0000"/>
                </a:solidFill>
              </a:rPr>
              <a:t> </a:t>
            </a:r>
            <a:r>
              <a:rPr lang="en-US" sz="2000" b="1" dirty="0" err="1" smtClean="0">
                <a:solidFill>
                  <a:srgbClr val="FF0000"/>
                </a:solidFill>
              </a:rPr>
              <a:t>formiraju</a:t>
            </a:r>
            <a:r>
              <a:rPr lang="en-US" sz="2000" b="1" dirty="0" smtClean="0">
                <a:solidFill>
                  <a:srgbClr val="FF0000"/>
                </a:solidFill>
              </a:rPr>
              <a:t> </a:t>
            </a:r>
            <a:r>
              <a:rPr lang="en-US" sz="2000" b="1" dirty="0" err="1" smtClean="0">
                <a:solidFill>
                  <a:srgbClr val="FF0000"/>
                </a:solidFill>
              </a:rPr>
              <a:t>displeje</a:t>
            </a:r>
            <a:r>
              <a:rPr lang="en-US" sz="2000" dirty="0" smtClean="0"/>
              <a:t>, a </a:t>
            </a:r>
            <a:r>
              <a:rPr lang="en-US" sz="2000" dirty="0" err="1" smtClean="0"/>
              <a:t>široko</a:t>
            </a:r>
            <a:r>
              <a:rPr lang="en-US" sz="2000" dirty="0" smtClean="0"/>
              <a:t> je </a:t>
            </a:r>
            <a:r>
              <a:rPr lang="en-US" sz="2000" dirty="0" err="1" smtClean="0"/>
              <a:t>rasprostranjen</a:t>
            </a:r>
            <a:r>
              <a:rPr lang="en-US" sz="2000" dirty="0" smtClean="0"/>
              <a:t> 7–segmentni</a:t>
            </a:r>
            <a:r>
              <a:rPr lang="sr-Latn-RS" sz="2000" dirty="0" smtClean="0"/>
              <a:t> </a:t>
            </a:r>
            <a:r>
              <a:rPr lang="en-US" sz="2000" dirty="0" err="1" smtClean="0"/>
              <a:t>displej</a:t>
            </a:r>
            <a:r>
              <a:rPr lang="en-US" sz="2000" dirty="0" smtClean="0"/>
              <a:t> Sl. </a:t>
            </a:r>
            <a:r>
              <a:rPr lang="en-US" sz="2000" dirty="0" err="1" smtClean="0"/>
              <a:t>koji</a:t>
            </a:r>
            <a:r>
              <a:rPr lang="en-US" sz="2000" dirty="0" smtClean="0"/>
              <a:t> je </a:t>
            </a:r>
            <a:r>
              <a:rPr lang="en-US" sz="2000" dirty="0" err="1" smtClean="0"/>
              <a:t>pogodan</a:t>
            </a:r>
            <a:r>
              <a:rPr lang="en-US" sz="2000" dirty="0" smtClean="0"/>
              <a:t> </a:t>
            </a:r>
            <a:r>
              <a:rPr lang="en-US" sz="2000" dirty="0" err="1" smtClean="0"/>
              <a:t>za</a:t>
            </a:r>
            <a:r>
              <a:rPr lang="en-US" sz="2000" dirty="0" smtClean="0"/>
              <a:t> </a:t>
            </a:r>
            <a:r>
              <a:rPr lang="en-US" sz="2000" dirty="0" err="1" smtClean="0"/>
              <a:t>prikazivanje</a:t>
            </a:r>
            <a:r>
              <a:rPr lang="en-US" sz="2000" dirty="0" smtClean="0"/>
              <a:t> </a:t>
            </a:r>
            <a:r>
              <a:rPr lang="en-US" sz="2000" dirty="0" err="1" smtClean="0"/>
              <a:t>brojnih</a:t>
            </a:r>
            <a:r>
              <a:rPr lang="en-US" sz="2000" dirty="0" smtClean="0"/>
              <a:t> </a:t>
            </a:r>
            <a:r>
              <a:rPr lang="en-US" sz="2000" dirty="0" err="1" smtClean="0"/>
              <a:t>vrednosti</a:t>
            </a:r>
            <a:r>
              <a:rPr lang="en-US" sz="2000" dirty="0" smtClean="0"/>
              <a:t> </a:t>
            </a:r>
            <a:r>
              <a:rPr lang="en-US" sz="2000" dirty="0" err="1" smtClean="0"/>
              <a:t>kod</a:t>
            </a:r>
            <a:r>
              <a:rPr lang="en-US" sz="2000" dirty="0" smtClean="0"/>
              <a:t> </a:t>
            </a:r>
            <a:r>
              <a:rPr lang="en-US" sz="2000" dirty="0" err="1" smtClean="0"/>
              <a:t>mernih</a:t>
            </a:r>
            <a:r>
              <a:rPr lang="en-US" sz="2000" dirty="0" smtClean="0"/>
              <a:t> </a:t>
            </a:r>
            <a:r>
              <a:rPr lang="en-US" sz="2000" dirty="0" err="1" smtClean="0"/>
              <a:t>instrumenata</a:t>
            </a:r>
            <a:r>
              <a:rPr lang="en-US" sz="2000" dirty="0" smtClean="0"/>
              <a:t> </a:t>
            </a:r>
            <a:r>
              <a:rPr lang="en-US" sz="2000" dirty="0" err="1" smtClean="0"/>
              <a:t>i</a:t>
            </a:r>
            <a:r>
              <a:rPr lang="en-US" sz="2000" dirty="0" smtClean="0"/>
              <a:t> u </a:t>
            </a:r>
            <a:r>
              <a:rPr lang="en-US" sz="2000" dirty="0" err="1" smtClean="0"/>
              <a:t>mnogim</a:t>
            </a:r>
            <a:r>
              <a:rPr lang="en-US" sz="2000" dirty="0" smtClean="0"/>
              <a:t> </a:t>
            </a:r>
            <a:r>
              <a:rPr lang="en-US" sz="2000" dirty="0" err="1" smtClean="0"/>
              <a:t>drugim</a:t>
            </a:r>
            <a:r>
              <a:rPr lang="en-US" sz="2000" dirty="0" smtClean="0"/>
              <a:t> </a:t>
            </a:r>
            <a:r>
              <a:rPr lang="en-US" sz="2000" dirty="0" err="1" smtClean="0"/>
              <a:t>primerima</a:t>
            </a:r>
            <a:r>
              <a:rPr lang="en-US" sz="2000" dirty="0" smtClean="0"/>
              <a:t>. </a:t>
            </a:r>
            <a:r>
              <a:rPr lang="en-US" sz="2000" dirty="0" err="1" smtClean="0"/>
              <a:t>Generisanje</a:t>
            </a:r>
            <a:r>
              <a:rPr lang="en-US" sz="2000" dirty="0" smtClean="0"/>
              <a:t> </a:t>
            </a:r>
            <a:r>
              <a:rPr lang="en-US" sz="2000" dirty="0" err="1" smtClean="0"/>
              <a:t>cifara</a:t>
            </a:r>
            <a:r>
              <a:rPr lang="en-US" sz="2000" dirty="0" smtClean="0"/>
              <a:t> </a:t>
            </a:r>
            <a:r>
              <a:rPr lang="en-US" sz="2000" dirty="0" err="1" smtClean="0"/>
              <a:t>obavlja</a:t>
            </a:r>
            <a:r>
              <a:rPr lang="sr-Latn-RS" sz="2000" dirty="0" smtClean="0"/>
              <a:t> </a:t>
            </a:r>
            <a:r>
              <a:rPr lang="en-US" sz="2000" dirty="0" smtClean="0"/>
              <a:t>se </a:t>
            </a:r>
            <a:r>
              <a:rPr lang="en-US" sz="2000" dirty="0" err="1" smtClean="0"/>
              <a:t>pomo</a:t>
            </a:r>
            <a:r>
              <a:rPr lang="sr-Latn-RS" sz="2000" dirty="0" smtClean="0"/>
              <a:t>ć</a:t>
            </a:r>
            <a:r>
              <a:rPr lang="en-US" sz="2000" dirty="0" smtClean="0"/>
              <a:t>u </a:t>
            </a:r>
            <a:r>
              <a:rPr lang="en-US" sz="2000" dirty="0" err="1" smtClean="0"/>
              <a:t>namenskih</a:t>
            </a:r>
            <a:r>
              <a:rPr lang="en-US" sz="2000" dirty="0" smtClean="0"/>
              <a:t> </a:t>
            </a:r>
            <a:r>
              <a:rPr lang="en-US" sz="2000" dirty="0" err="1" smtClean="0"/>
              <a:t>integrisanih</a:t>
            </a:r>
            <a:r>
              <a:rPr lang="en-US" sz="2000" dirty="0" smtClean="0"/>
              <a:t> kola </a:t>
            </a:r>
            <a:r>
              <a:rPr lang="en-US" sz="2000" dirty="0" err="1" smtClean="0"/>
              <a:t>na</a:t>
            </a:r>
            <a:r>
              <a:rPr lang="en-US" sz="2000" dirty="0" smtClean="0"/>
              <a:t> </a:t>
            </a:r>
            <a:r>
              <a:rPr lang="en-US" sz="2000" dirty="0" err="1" smtClean="0"/>
              <a:t>koja</a:t>
            </a:r>
            <a:r>
              <a:rPr lang="en-US" sz="2000" dirty="0" smtClean="0"/>
              <a:t> se </a:t>
            </a:r>
            <a:r>
              <a:rPr lang="en-US" sz="2000" dirty="0" err="1" smtClean="0"/>
              <a:t>priklju</a:t>
            </a:r>
            <a:r>
              <a:rPr lang="sr-Latn-RS" sz="2000" dirty="0" smtClean="0"/>
              <a:t>č</a:t>
            </a:r>
            <a:r>
              <a:rPr lang="en-US" sz="2000" dirty="0" err="1" smtClean="0"/>
              <a:t>uje</a:t>
            </a:r>
            <a:r>
              <a:rPr lang="en-US" sz="2000" dirty="0" smtClean="0"/>
              <a:t> </a:t>
            </a:r>
            <a:r>
              <a:rPr lang="en-US" sz="2000" dirty="0" err="1" smtClean="0"/>
              <a:t>jedan</a:t>
            </a:r>
            <a:r>
              <a:rPr lang="en-US" sz="2000" dirty="0" smtClean="0"/>
              <a:t> </a:t>
            </a:r>
            <a:r>
              <a:rPr lang="en-US" sz="2000" dirty="0" err="1" smtClean="0"/>
              <a:t>ili</a:t>
            </a:r>
            <a:r>
              <a:rPr lang="en-US" sz="2000" dirty="0" smtClean="0"/>
              <a:t> </a:t>
            </a:r>
            <a:r>
              <a:rPr lang="en-US" sz="2000" dirty="0" err="1" smtClean="0"/>
              <a:t>više</a:t>
            </a:r>
            <a:r>
              <a:rPr lang="en-US" sz="2000" dirty="0" smtClean="0"/>
              <a:t> </a:t>
            </a:r>
            <a:r>
              <a:rPr lang="en-US" sz="2000" dirty="0" err="1" smtClean="0"/>
              <a:t>displeja</a:t>
            </a:r>
            <a:r>
              <a:rPr lang="en-US" sz="2000" dirty="0" smtClean="0"/>
              <a:t>. LE</a:t>
            </a:r>
            <a:r>
              <a:rPr lang="sr-Latn-RS" sz="2000" dirty="0" smtClean="0"/>
              <a:t>D</a:t>
            </a:r>
            <a:r>
              <a:rPr lang="en-US" sz="2000" dirty="0" smtClean="0"/>
              <a:t> diode se </a:t>
            </a:r>
            <a:r>
              <a:rPr lang="en-US" sz="2000" dirty="0" err="1" smtClean="0"/>
              <a:t>takode</a:t>
            </a:r>
            <a:r>
              <a:rPr lang="en-US" sz="2000" dirty="0" smtClean="0"/>
              <a:t> </a:t>
            </a:r>
            <a:r>
              <a:rPr lang="en-US" sz="2000" dirty="0" err="1" smtClean="0"/>
              <a:t>koriste</a:t>
            </a:r>
            <a:r>
              <a:rPr lang="en-US" sz="2000" dirty="0" smtClean="0"/>
              <a:t> </a:t>
            </a:r>
            <a:r>
              <a:rPr lang="en-US" sz="2000" dirty="0" err="1" smtClean="0"/>
              <a:t>i</a:t>
            </a:r>
            <a:r>
              <a:rPr lang="en-US" sz="2000" dirty="0" smtClean="0"/>
              <a:t> </a:t>
            </a:r>
            <a:r>
              <a:rPr lang="en-US" sz="2000" dirty="0" err="1" smtClean="0"/>
              <a:t>za</a:t>
            </a:r>
            <a:r>
              <a:rPr lang="en-US" sz="2000" dirty="0" smtClean="0"/>
              <a:t> </a:t>
            </a:r>
            <a:r>
              <a:rPr lang="en-US" sz="2000" dirty="0" err="1" smtClean="0"/>
              <a:t>osvetljenje</a:t>
            </a:r>
            <a:r>
              <a:rPr lang="en-US" sz="2000" dirty="0" smtClean="0"/>
              <a:t>, </a:t>
            </a:r>
            <a:r>
              <a:rPr lang="en-US" sz="2000" dirty="0" err="1" smtClean="0"/>
              <a:t>pri</a:t>
            </a:r>
            <a:r>
              <a:rPr lang="en-US" sz="2000" dirty="0" smtClean="0"/>
              <a:t> ¯ </a:t>
            </a:r>
            <a:r>
              <a:rPr lang="sr-Latn-RS" sz="2000" dirty="0" smtClean="0"/>
              <a:t>č</a:t>
            </a:r>
            <a:r>
              <a:rPr lang="en-US" sz="2000" dirty="0" smtClean="0"/>
              <a:t>emu se </a:t>
            </a:r>
            <a:r>
              <a:rPr lang="en-US" sz="2000" dirty="0" err="1" smtClean="0"/>
              <a:t>više</a:t>
            </a:r>
            <a:r>
              <a:rPr lang="en-US" sz="2000" dirty="0" smtClean="0"/>
              <a:t> </a:t>
            </a:r>
            <a:r>
              <a:rPr lang="en-US" sz="2000" dirty="0" err="1" smtClean="0"/>
              <a:t>dioda</a:t>
            </a:r>
            <a:r>
              <a:rPr lang="en-US" sz="2000" dirty="0" smtClean="0"/>
              <a:t> </a:t>
            </a:r>
            <a:r>
              <a:rPr lang="en-US" sz="2000" dirty="0" err="1" smtClean="0"/>
              <a:t>grupiše</a:t>
            </a:r>
            <a:r>
              <a:rPr lang="en-US" sz="2000" dirty="0" smtClean="0"/>
              <a:t> </a:t>
            </a:r>
            <a:r>
              <a:rPr lang="en-US" sz="2000" dirty="0" err="1" smtClean="0"/>
              <a:t>tako</a:t>
            </a:r>
            <a:r>
              <a:rPr lang="en-US" sz="2000" dirty="0" smtClean="0"/>
              <a:t> </a:t>
            </a:r>
            <a:r>
              <a:rPr lang="en-US" sz="2000" dirty="0" err="1" smtClean="0"/>
              <a:t>da</a:t>
            </a:r>
            <a:r>
              <a:rPr lang="en-US" sz="2000" dirty="0" smtClean="0"/>
              <a:t> </a:t>
            </a:r>
            <a:r>
              <a:rPr lang="en-US" sz="2000" dirty="0" err="1" smtClean="0"/>
              <a:t>formira</a:t>
            </a:r>
            <a:r>
              <a:rPr lang="en-US" sz="2000" dirty="0" smtClean="0"/>
              <a:t> </a:t>
            </a:r>
            <a:r>
              <a:rPr lang="en-US" sz="2000" dirty="0" err="1" smtClean="0"/>
              <a:t>jedno</a:t>
            </a:r>
            <a:r>
              <a:rPr lang="en-US" sz="2000" dirty="0" smtClean="0"/>
              <a:t> </a:t>
            </a:r>
            <a:r>
              <a:rPr lang="en-US" sz="2000" dirty="0" err="1" smtClean="0"/>
              <a:t>rasvetno</a:t>
            </a:r>
            <a:r>
              <a:rPr lang="en-US" sz="2000" dirty="0" smtClean="0"/>
              <a:t> </a:t>
            </a:r>
            <a:r>
              <a:rPr lang="en-US" sz="2000" dirty="0" err="1" smtClean="0"/>
              <a:t>telo</a:t>
            </a:r>
            <a:r>
              <a:rPr lang="en-US" sz="2000" dirty="0" smtClean="0"/>
              <a:t> </a:t>
            </a:r>
            <a:r>
              <a:rPr lang="en-US" sz="2000" dirty="0" err="1" smtClean="0"/>
              <a:t>koje</a:t>
            </a:r>
            <a:r>
              <a:rPr lang="en-US" sz="2000" dirty="0" smtClean="0"/>
              <a:t> se </a:t>
            </a:r>
            <a:r>
              <a:rPr lang="en-US" sz="2000" dirty="0" err="1" smtClean="0"/>
              <a:t>naziva</a:t>
            </a:r>
            <a:r>
              <a:rPr lang="en-US" sz="2000" dirty="0" smtClean="0"/>
              <a:t> LED </a:t>
            </a:r>
            <a:r>
              <a:rPr lang="en-US" sz="2000" dirty="0" err="1" smtClean="0"/>
              <a:t>lampa</a:t>
            </a:r>
            <a:r>
              <a:rPr lang="en-US" sz="2000" dirty="0" smtClean="0"/>
              <a:t>. U </a:t>
            </a:r>
            <a:r>
              <a:rPr lang="en-US" sz="2000" dirty="0" err="1" smtClean="0"/>
              <a:t>odnosu</a:t>
            </a:r>
            <a:r>
              <a:rPr lang="en-US" sz="2000" dirty="0" smtClean="0"/>
              <a:t> </a:t>
            </a:r>
            <a:r>
              <a:rPr lang="en-US" sz="2000" dirty="0" err="1" smtClean="0"/>
              <a:t>na</a:t>
            </a:r>
            <a:r>
              <a:rPr lang="en-US" sz="2000" dirty="0" smtClean="0"/>
              <a:t> </a:t>
            </a:r>
            <a:r>
              <a:rPr lang="en-US" sz="2000" dirty="0" err="1" smtClean="0"/>
              <a:t>ostale</a:t>
            </a:r>
            <a:r>
              <a:rPr lang="en-US" sz="2000" dirty="0" smtClean="0"/>
              <a:t> </a:t>
            </a:r>
            <a:r>
              <a:rPr lang="en-US" sz="2000" dirty="0" err="1" smtClean="0"/>
              <a:t>tipove</a:t>
            </a:r>
            <a:r>
              <a:rPr lang="en-US" sz="2000" dirty="0" smtClean="0"/>
              <a:t> </a:t>
            </a:r>
            <a:r>
              <a:rPr lang="en-US" sz="2000" dirty="0" err="1" smtClean="0"/>
              <a:t>rasvetnih</a:t>
            </a:r>
            <a:r>
              <a:rPr lang="en-US" sz="2000" dirty="0" smtClean="0"/>
              <a:t> </a:t>
            </a:r>
            <a:r>
              <a:rPr lang="en-US" sz="2000" dirty="0" err="1" smtClean="0"/>
              <a:t>tela</a:t>
            </a:r>
            <a:r>
              <a:rPr lang="en-US" sz="2000" dirty="0" smtClean="0"/>
              <a:t>, </a:t>
            </a:r>
            <a:r>
              <a:rPr lang="en-US" sz="2000" dirty="0" err="1" smtClean="0"/>
              <a:t>prednost</a:t>
            </a:r>
            <a:r>
              <a:rPr lang="en-US" sz="2000" dirty="0" smtClean="0"/>
              <a:t> LED </a:t>
            </a:r>
            <a:r>
              <a:rPr lang="en-US" sz="2000" dirty="0" err="1" smtClean="0"/>
              <a:t>lampi</a:t>
            </a:r>
            <a:r>
              <a:rPr lang="en-US" sz="2000" dirty="0" smtClean="0"/>
              <a:t> je u </a:t>
            </a:r>
            <a:r>
              <a:rPr lang="en-US" sz="2000" dirty="0" err="1" smtClean="0"/>
              <a:t>manjoj</a:t>
            </a:r>
            <a:r>
              <a:rPr lang="en-US" sz="2000" dirty="0" smtClean="0"/>
              <a:t> </a:t>
            </a:r>
            <a:r>
              <a:rPr lang="en-US" sz="2000" dirty="0" err="1" smtClean="0"/>
              <a:t>potrošnji</a:t>
            </a:r>
            <a:r>
              <a:rPr lang="en-US" sz="2000" dirty="0" smtClean="0"/>
              <a:t> </a:t>
            </a:r>
            <a:r>
              <a:rPr lang="en-US" sz="2000" dirty="0" err="1" smtClean="0"/>
              <a:t>i</a:t>
            </a:r>
            <a:r>
              <a:rPr lang="en-US" sz="2000" dirty="0" smtClean="0"/>
              <a:t>, </a:t>
            </a:r>
            <a:r>
              <a:rPr lang="en-US" sz="2000" dirty="0" err="1" smtClean="0"/>
              <a:t>eventualno</a:t>
            </a:r>
            <a:r>
              <a:rPr lang="en-US" sz="2000" dirty="0" smtClean="0"/>
              <a:t>, </a:t>
            </a:r>
            <a:r>
              <a:rPr lang="en-US" sz="2000" dirty="0" err="1" smtClean="0"/>
              <a:t>dužem</a:t>
            </a:r>
            <a:r>
              <a:rPr lang="en-US" sz="2000" dirty="0" smtClean="0"/>
              <a:t> </a:t>
            </a:r>
            <a:r>
              <a:rPr lang="en-US" sz="2000" dirty="0" err="1" smtClean="0"/>
              <a:t>veku</a:t>
            </a:r>
            <a:r>
              <a:rPr lang="en-US" sz="2000" dirty="0" smtClean="0"/>
              <a:t> </a:t>
            </a:r>
            <a:r>
              <a:rPr lang="en-US" sz="2000" dirty="0" err="1" smtClean="0"/>
              <a:t>trajanja</a:t>
            </a:r>
            <a:r>
              <a:rPr lang="en-US" sz="2000" dirty="0" smtClean="0"/>
              <a:t>.</a:t>
            </a:r>
            <a:endParaRPr 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ChangeArrowheads="1"/>
          </p:cNvSpPr>
          <p:nvPr/>
        </p:nvSpPr>
        <p:spPr bwMode="auto">
          <a:xfrm>
            <a:off x="228600" y="304800"/>
            <a:ext cx="87630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STABILI</a:t>
            </a:r>
            <a:r>
              <a:rPr kumimoji="0" lang="sr-Latn-C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Z</a:t>
            </a: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ATORSKE (CENEROVE) DIODE</a:t>
            </a:r>
            <a:endParaRPr kumimoji="0" lang="en-US" sz="20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sr-Latn-C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Diode sa pravim Cenerovim probojem do oko 5V imaju malu strminu inverznog proboja i rijetko se upotrebljavaju. Obično je najniži inverzni probojni napon oko 3V. Ispod ovog napona se koriste diode polarisane u propusnom smjeru sa naponom oko 0,8V,zatim dvije diode vezane na red I polarisane u propusnom smjeru sa naponom oko 1,5V.</a:t>
            </a:r>
            <a:endParaRPr kumimoji="0" lang="en-US" sz="20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sr-Latn-C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sr-Latn-C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Karakteristike nekih stabilizatorskih dioda u oblasti probojnih napona.</a:t>
            </a:r>
            <a:endParaRPr kumimoji="0" lang="sr-Latn-CS" sz="2000" b="0" i="0" u="none" strike="noStrike" cap="none" normalizeH="0" baseline="0" dirty="0" smtClean="0">
              <a:ln>
                <a:noFill/>
              </a:ln>
              <a:solidFill>
                <a:schemeClr val="tx1"/>
              </a:solidFill>
              <a:effectLst/>
              <a:latin typeface="Arial" pitchFamily="34" charset="0"/>
            </a:endParaRPr>
          </a:p>
        </p:txBody>
      </p:sp>
      <p:pic>
        <p:nvPicPr>
          <p:cNvPr id="5" name="Picture 4"/>
          <p:cNvPicPr/>
          <p:nvPr/>
        </p:nvPicPr>
        <p:blipFill>
          <a:blip r:embed="rId2" cstate="print">
            <a:lum contrast="30000"/>
          </a:blip>
          <a:srcRect/>
          <a:stretch>
            <a:fillRect/>
          </a:stretch>
        </p:blipFill>
        <p:spPr bwMode="auto">
          <a:xfrm>
            <a:off x="2209800" y="2438400"/>
            <a:ext cx="4000500" cy="2133600"/>
          </a:xfrm>
          <a:prstGeom prst="rect">
            <a:avLst/>
          </a:prstGeom>
          <a:noFill/>
          <a:ln w="9525">
            <a:noFill/>
            <a:miter lim="800000"/>
            <a:headEnd/>
            <a:tailEnd/>
          </a:ln>
        </p:spPr>
      </p:pic>
      <p:sp>
        <p:nvSpPr>
          <p:cNvPr id="11266" name="Rectangle 2"/>
          <p:cNvSpPr>
            <a:spLocks noChangeArrowheads="1"/>
          </p:cNvSpPr>
          <p:nvPr/>
        </p:nvSpPr>
        <p:spPr bwMode="auto">
          <a:xfrm>
            <a:off x="2438400" y="4648200"/>
            <a:ext cx="42672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Latn-C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Oznake i izgled Cenerovih dioda</a:t>
            </a:r>
            <a:endParaRPr kumimoji="0" lang="sr-Latn-CS" b="0" i="0" u="none" strike="noStrike" cap="none" normalizeH="0" baseline="0" dirty="0" smtClean="0">
              <a:ln>
                <a:noFill/>
              </a:ln>
              <a:solidFill>
                <a:schemeClr val="tx1"/>
              </a:solidFill>
              <a:effectLst/>
              <a:latin typeface="Arial" pitchFamily="34" charset="0"/>
            </a:endParaRPr>
          </a:p>
        </p:txBody>
      </p:sp>
      <p:pic>
        <p:nvPicPr>
          <p:cNvPr id="7" name="Picture 6"/>
          <p:cNvPicPr/>
          <p:nvPr/>
        </p:nvPicPr>
        <p:blipFill>
          <a:blip r:embed="rId3" cstate="print">
            <a:lum contrast="30000"/>
          </a:blip>
          <a:srcRect/>
          <a:stretch>
            <a:fillRect/>
          </a:stretch>
        </p:blipFill>
        <p:spPr bwMode="auto">
          <a:xfrm>
            <a:off x="1066800" y="5105400"/>
            <a:ext cx="1734446" cy="1549101"/>
          </a:xfrm>
          <a:prstGeom prst="rect">
            <a:avLst/>
          </a:prstGeom>
          <a:noFill/>
          <a:ln w="9525">
            <a:noFill/>
            <a:miter lim="800000"/>
            <a:headEnd/>
            <a:tailEnd/>
          </a:ln>
        </p:spPr>
      </p:pic>
      <p:pic>
        <p:nvPicPr>
          <p:cNvPr id="8" name="Picture 7"/>
          <p:cNvPicPr/>
          <p:nvPr/>
        </p:nvPicPr>
        <p:blipFill>
          <a:blip r:embed="rId4" cstate="print"/>
          <a:srcRect/>
          <a:stretch>
            <a:fillRect/>
          </a:stretch>
        </p:blipFill>
        <p:spPr bwMode="auto">
          <a:xfrm>
            <a:off x="3505200" y="5105400"/>
            <a:ext cx="1745204" cy="1548288"/>
          </a:xfrm>
          <a:prstGeom prst="rect">
            <a:avLst/>
          </a:prstGeom>
          <a:noFill/>
          <a:ln w="9525">
            <a:noFill/>
            <a:miter lim="800000"/>
            <a:headEnd/>
            <a:tailEnd/>
          </a:ln>
        </p:spPr>
      </p:pic>
      <p:pic>
        <p:nvPicPr>
          <p:cNvPr id="9" name="Picture 8"/>
          <p:cNvPicPr/>
          <p:nvPr/>
        </p:nvPicPr>
        <p:blipFill>
          <a:blip r:embed="rId5" cstate="print"/>
          <a:srcRect/>
          <a:stretch>
            <a:fillRect/>
          </a:stretch>
        </p:blipFill>
        <p:spPr bwMode="auto">
          <a:xfrm>
            <a:off x="5867400" y="5029200"/>
            <a:ext cx="2218541" cy="1545612"/>
          </a:xfrm>
          <a:prstGeom prst="rect">
            <a:avLst/>
          </a:prstGeom>
          <a:noFill/>
          <a:ln w="9525">
            <a:noFill/>
            <a:miter lim="800000"/>
            <a:headEnd/>
            <a:tailEnd/>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1265">
                                            <p:txEl>
                                              <p:pRg st="0" end="0"/>
                                            </p:txEl>
                                          </p:spTgt>
                                        </p:tgtEl>
                                        <p:attrNameLst>
                                          <p:attrName>style.visibility</p:attrName>
                                        </p:attrNameLst>
                                      </p:cBhvr>
                                      <p:to>
                                        <p:strVal val="visible"/>
                                      </p:to>
                                    </p:set>
                                    <p:anim calcmode="lin" valueType="num">
                                      <p:cBhvr>
                                        <p:cTn id="7" dur="500" fill="hold"/>
                                        <p:tgtEl>
                                          <p:spTgt spid="1126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1265">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11265">
                                            <p:txEl>
                                              <p:pRg st="0" end="0"/>
                                            </p:txEl>
                                          </p:spTgt>
                                        </p:tgtEl>
                                        <p:attrNameLst>
                                          <p:attrName>style.rotation</p:attrName>
                                        </p:attrNameLst>
                                      </p:cBhvr>
                                      <p:tavLst>
                                        <p:tav tm="0">
                                          <p:val>
                                            <p:fltVal val="360"/>
                                          </p:val>
                                        </p:tav>
                                        <p:tav tm="100000">
                                          <p:val>
                                            <p:fltVal val="0"/>
                                          </p:val>
                                        </p:tav>
                                      </p:tavLst>
                                    </p:anim>
                                    <p:animEffect transition="in" filter="fade">
                                      <p:cBhvr>
                                        <p:cTn id="10" dur="500"/>
                                        <p:tgtEl>
                                          <p:spTgt spid="1126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5" presetClass="entr" presetSubtype="0" fill="hold" nodeType="clickEffect">
                                  <p:stCondLst>
                                    <p:cond delay="0"/>
                                  </p:stCondLst>
                                  <p:childTnLst>
                                    <p:set>
                                      <p:cBhvr>
                                        <p:cTn id="14" dur="1" fill="hold">
                                          <p:stCondLst>
                                            <p:cond delay="0"/>
                                          </p:stCondLst>
                                        </p:cTn>
                                        <p:tgtEl>
                                          <p:spTgt spid="11265">
                                            <p:txEl>
                                              <p:pRg st="1" end="1"/>
                                            </p:txEl>
                                          </p:spTgt>
                                        </p:tgtEl>
                                        <p:attrNameLst>
                                          <p:attrName>style.visibility</p:attrName>
                                        </p:attrNameLst>
                                      </p:cBhvr>
                                      <p:to>
                                        <p:strVal val="visible"/>
                                      </p:to>
                                    </p:set>
                                    <p:animEffect transition="in" filter="fade">
                                      <p:cBhvr>
                                        <p:cTn id="15" dur="2000"/>
                                        <p:tgtEl>
                                          <p:spTgt spid="11265">
                                            <p:txEl>
                                              <p:pRg st="1" end="1"/>
                                            </p:txEl>
                                          </p:spTgt>
                                        </p:tgtEl>
                                      </p:cBhvr>
                                    </p:animEffect>
                                    <p:anim calcmode="lin" valueType="num">
                                      <p:cBhvr>
                                        <p:cTn id="16" dur="2000" fill="hold"/>
                                        <p:tgtEl>
                                          <p:spTgt spid="11265">
                                            <p:txEl>
                                              <p:pRg st="1" end="1"/>
                                            </p:txEl>
                                          </p:spTgt>
                                        </p:tgtEl>
                                        <p:attrNameLst>
                                          <p:attrName>style.rotation</p:attrName>
                                        </p:attrNameLst>
                                      </p:cBhvr>
                                      <p:tavLst>
                                        <p:tav tm="0">
                                          <p:val>
                                            <p:fltVal val="720"/>
                                          </p:val>
                                        </p:tav>
                                        <p:tav tm="100000">
                                          <p:val>
                                            <p:fltVal val="0"/>
                                          </p:val>
                                        </p:tav>
                                      </p:tavLst>
                                    </p:anim>
                                    <p:anim calcmode="lin" valueType="num">
                                      <p:cBhvr>
                                        <p:cTn id="17" dur="2000" fill="hold"/>
                                        <p:tgtEl>
                                          <p:spTgt spid="11265">
                                            <p:txEl>
                                              <p:pRg st="1" end="1"/>
                                            </p:txEl>
                                          </p:spTgt>
                                        </p:tgtEl>
                                        <p:attrNameLst>
                                          <p:attrName>ppt_h</p:attrName>
                                        </p:attrNameLst>
                                      </p:cBhvr>
                                      <p:tavLst>
                                        <p:tav tm="0">
                                          <p:val>
                                            <p:fltVal val="0"/>
                                          </p:val>
                                        </p:tav>
                                        <p:tav tm="100000">
                                          <p:val>
                                            <p:strVal val="#ppt_h"/>
                                          </p:val>
                                        </p:tav>
                                      </p:tavLst>
                                    </p:anim>
                                    <p:anim calcmode="lin" valueType="num">
                                      <p:cBhvr>
                                        <p:cTn id="18" dur="2000" fill="hold"/>
                                        <p:tgtEl>
                                          <p:spTgt spid="11265">
                                            <p:txEl>
                                              <p:pRg st="1" end="1"/>
                                            </p:txEl>
                                          </p:spTgt>
                                        </p:tgtEl>
                                        <p:attrNameLst>
                                          <p:attrName>ppt_w</p:attrName>
                                        </p:attrNameLst>
                                      </p:cBhvr>
                                      <p:tavLst>
                                        <p:tav tm="0">
                                          <p:val>
                                            <p:fltVal val="0"/>
                                          </p:val>
                                        </p:tav>
                                        <p:tav tm="100000">
                                          <p:val>
                                            <p:strVal val="#ppt_w"/>
                                          </p:val>
                                        </p:tav>
                                      </p:tavLst>
                                    </p:anim>
                                  </p:childTnLst>
                                </p:cTn>
                              </p:par>
                              <p:par>
                                <p:cTn id="19" presetID="35" presetClass="entr" presetSubtype="0" fill="hold" nodeType="withEffect">
                                  <p:stCondLst>
                                    <p:cond delay="0"/>
                                  </p:stCondLst>
                                  <p:childTnLst>
                                    <p:set>
                                      <p:cBhvr>
                                        <p:cTn id="20" dur="1" fill="hold">
                                          <p:stCondLst>
                                            <p:cond delay="0"/>
                                          </p:stCondLst>
                                        </p:cTn>
                                        <p:tgtEl>
                                          <p:spTgt spid="11265">
                                            <p:txEl>
                                              <p:pRg st="2" end="2"/>
                                            </p:txEl>
                                          </p:spTgt>
                                        </p:tgtEl>
                                        <p:attrNameLst>
                                          <p:attrName>style.visibility</p:attrName>
                                        </p:attrNameLst>
                                      </p:cBhvr>
                                      <p:to>
                                        <p:strVal val="visible"/>
                                      </p:to>
                                    </p:set>
                                    <p:animEffect transition="in" filter="fade">
                                      <p:cBhvr>
                                        <p:cTn id="21" dur="2000"/>
                                        <p:tgtEl>
                                          <p:spTgt spid="11265">
                                            <p:txEl>
                                              <p:pRg st="2" end="2"/>
                                            </p:txEl>
                                          </p:spTgt>
                                        </p:tgtEl>
                                      </p:cBhvr>
                                    </p:animEffect>
                                    <p:anim calcmode="lin" valueType="num">
                                      <p:cBhvr>
                                        <p:cTn id="22" dur="2000" fill="hold"/>
                                        <p:tgtEl>
                                          <p:spTgt spid="11265">
                                            <p:txEl>
                                              <p:pRg st="2" end="2"/>
                                            </p:txEl>
                                          </p:spTgt>
                                        </p:tgtEl>
                                        <p:attrNameLst>
                                          <p:attrName>style.rotation</p:attrName>
                                        </p:attrNameLst>
                                      </p:cBhvr>
                                      <p:tavLst>
                                        <p:tav tm="0">
                                          <p:val>
                                            <p:fltVal val="720"/>
                                          </p:val>
                                        </p:tav>
                                        <p:tav tm="100000">
                                          <p:val>
                                            <p:fltVal val="0"/>
                                          </p:val>
                                        </p:tav>
                                      </p:tavLst>
                                    </p:anim>
                                    <p:anim calcmode="lin" valueType="num">
                                      <p:cBhvr>
                                        <p:cTn id="23" dur="2000" fill="hold"/>
                                        <p:tgtEl>
                                          <p:spTgt spid="11265">
                                            <p:txEl>
                                              <p:pRg st="2" end="2"/>
                                            </p:txEl>
                                          </p:spTgt>
                                        </p:tgtEl>
                                        <p:attrNameLst>
                                          <p:attrName>ppt_h</p:attrName>
                                        </p:attrNameLst>
                                      </p:cBhvr>
                                      <p:tavLst>
                                        <p:tav tm="0">
                                          <p:val>
                                            <p:fltVal val="0"/>
                                          </p:val>
                                        </p:tav>
                                        <p:tav tm="100000">
                                          <p:val>
                                            <p:strVal val="#ppt_h"/>
                                          </p:val>
                                        </p:tav>
                                      </p:tavLst>
                                    </p:anim>
                                    <p:anim calcmode="lin" valueType="num">
                                      <p:cBhvr>
                                        <p:cTn id="24" dur="2000" fill="hold"/>
                                        <p:tgtEl>
                                          <p:spTgt spid="11265">
                                            <p:txEl>
                                              <p:pRg st="2" end="2"/>
                                            </p:txEl>
                                          </p:spTgt>
                                        </p:tgtEl>
                                        <p:attrNameLst>
                                          <p:attrName>ppt_w</p:attrName>
                                        </p:attrNameLst>
                                      </p:cBhvr>
                                      <p:tavLst>
                                        <p:tav tm="0">
                                          <p:val>
                                            <p:fltVal val="0"/>
                                          </p:val>
                                        </p:tav>
                                        <p:tav tm="100000">
                                          <p:val>
                                            <p:strVal val="#ppt_w"/>
                                          </p:val>
                                        </p:tav>
                                      </p:tavLst>
                                    </p:anim>
                                  </p:childTnLst>
                                </p:cTn>
                              </p:par>
                            </p:childTnLst>
                          </p:cTn>
                        </p:par>
                      </p:childTnLst>
                    </p:cTn>
                  </p:par>
                  <p:par>
                    <p:cTn id="25" fill="hold">
                      <p:stCondLst>
                        <p:cond delay="indefinite"/>
                      </p:stCondLst>
                      <p:childTnLst>
                        <p:par>
                          <p:cTn id="26" fill="hold">
                            <p:stCondLst>
                              <p:cond delay="0"/>
                            </p:stCondLst>
                            <p:childTnLst>
                              <p:par>
                                <p:cTn id="27" presetID="49" presetClass="entr" presetSubtype="0" decel="10000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500" fill="hold"/>
                                        <p:tgtEl>
                                          <p:spTgt spid="5"/>
                                        </p:tgtEl>
                                        <p:attrNameLst>
                                          <p:attrName>ppt_w</p:attrName>
                                        </p:attrNameLst>
                                      </p:cBhvr>
                                      <p:tavLst>
                                        <p:tav tm="0">
                                          <p:val>
                                            <p:fltVal val="0"/>
                                          </p:val>
                                        </p:tav>
                                        <p:tav tm="100000">
                                          <p:val>
                                            <p:strVal val="#ppt_w"/>
                                          </p:val>
                                        </p:tav>
                                      </p:tavLst>
                                    </p:anim>
                                    <p:anim calcmode="lin" valueType="num">
                                      <p:cBhvr>
                                        <p:cTn id="30" dur="500" fill="hold"/>
                                        <p:tgtEl>
                                          <p:spTgt spid="5"/>
                                        </p:tgtEl>
                                        <p:attrNameLst>
                                          <p:attrName>ppt_h</p:attrName>
                                        </p:attrNameLst>
                                      </p:cBhvr>
                                      <p:tavLst>
                                        <p:tav tm="0">
                                          <p:val>
                                            <p:fltVal val="0"/>
                                          </p:val>
                                        </p:tav>
                                        <p:tav tm="100000">
                                          <p:val>
                                            <p:strVal val="#ppt_h"/>
                                          </p:val>
                                        </p:tav>
                                      </p:tavLst>
                                    </p:anim>
                                    <p:anim calcmode="lin" valueType="num">
                                      <p:cBhvr>
                                        <p:cTn id="31" dur="500" fill="hold"/>
                                        <p:tgtEl>
                                          <p:spTgt spid="5"/>
                                        </p:tgtEl>
                                        <p:attrNameLst>
                                          <p:attrName>style.rotation</p:attrName>
                                        </p:attrNameLst>
                                      </p:cBhvr>
                                      <p:tavLst>
                                        <p:tav tm="0">
                                          <p:val>
                                            <p:fltVal val="360"/>
                                          </p:val>
                                        </p:tav>
                                        <p:tav tm="100000">
                                          <p:val>
                                            <p:fltVal val="0"/>
                                          </p:val>
                                        </p:tav>
                                      </p:tavLst>
                                    </p:anim>
                                    <p:animEffect transition="in" filter="fade">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25" presetClass="entr" presetSubtype="0" fill="hold" grpId="0" nodeType="clickEffect">
                                  <p:stCondLst>
                                    <p:cond delay="0"/>
                                  </p:stCondLst>
                                  <p:childTnLst>
                                    <p:set>
                                      <p:cBhvr>
                                        <p:cTn id="36" dur="1" fill="hold">
                                          <p:stCondLst>
                                            <p:cond delay="0"/>
                                          </p:stCondLst>
                                        </p:cTn>
                                        <p:tgtEl>
                                          <p:spTgt spid="11266"/>
                                        </p:tgtEl>
                                        <p:attrNameLst>
                                          <p:attrName>style.visibility</p:attrName>
                                        </p:attrNameLst>
                                      </p:cBhvr>
                                      <p:to>
                                        <p:strVal val="visible"/>
                                      </p:to>
                                    </p:set>
                                    <p:anim calcmode="lin" valueType="num">
                                      <p:cBhvr>
                                        <p:cTn id="37" dur="500" decel="50000" fill="hold">
                                          <p:stCondLst>
                                            <p:cond delay="0"/>
                                          </p:stCondLst>
                                        </p:cTn>
                                        <p:tgtEl>
                                          <p:spTgt spid="11266"/>
                                        </p:tgtEl>
                                        <p:attrNameLst>
                                          <p:attrName>style.rotation</p:attrName>
                                        </p:attrNameLst>
                                      </p:cBhvr>
                                      <p:tavLst>
                                        <p:tav tm="0">
                                          <p:val>
                                            <p:fltVal val="-90"/>
                                          </p:val>
                                        </p:tav>
                                        <p:tav tm="100000">
                                          <p:val>
                                            <p:fltVal val="0"/>
                                          </p:val>
                                        </p:tav>
                                      </p:tavLst>
                                    </p:anim>
                                    <p:anim calcmode="lin" valueType="num">
                                      <p:cBhvr>
                                        <p:cTn id="38" dur="500" decel="50000" fill="hold">
                                          <p:stCondLst>
                                            <p:cond delay="0"/>
                                          </p:stCondLst>
                                        </p:cTn>
                                        <p:tgtEl>
                                          <p:spTgt spid="11266"/>
                                        </p:tgtEl>
                                        <p:attrNameLst>
                                          <p:attrName>ppt_w</p:attrName>
                                        </p:attrNameLst>
                                      </p:cBhvr>
                                      <p:tavLst>
                                        <p:tav tm="0">
                                          <p:val>
                                            <p:strVal val="#ppt_w"/>
                                          </p:val>
                                        </p:tav>
                                        <p:tav tm="100000">
                                          <p:val>
                                            <p:strVal val="#ppt_w*.05"/>
                                          </p:val>
                                        </p:tav>
                                      </p:tavLst>
                                    </p:anim>
                                    <p:anim calcmode="lin" valueType="num">
                                      <p:cBhvr>
                                        <p:cTn id="39" dur="500" accel="50000" fill="hold">
                                          <p:stCondLst>
                                            <p:cond delay="500"/>
                                          </p:stCondLst>
                                        </p:cTn>
                                        <p:tgtEl>
                                          <p:spTgt spid="11266"/>
                                        </p:tgtEl>
                                        <p:attrNameLst>
                                          <p:attrName>ppt_w</p:attrName>
                                        </p:attrNameLst>
                                      </p:cBhvr>
                                      <p:tavLst>
                                        <p:tav tm="0">
                                          <p:val>
                                            <p:strVal val="#ppt_w*.05"/>
                                          </p:val>
                                        </p:tav>
                                        <p:tav tm="100000">
                                          <p:val>
                                            <p:strVal val="#ppt_w"/>
                                          </p:val>
                                        </p:tav>
                                      </p:tavLst>
                                    </p:anim>
                                    <p:anim calcmode="lin" valueType="num">
                                      <p:cBhvr>
                                        <p:cTn id="40" dur="1000" fill="hold"/>
                                        <p:tgtEl>
                                          <p:spTgt spid="11266"/>
                                        </p:tgtEl>
                                        <p:attrNameLst>
                                          <p:attrName>ppt_h</p:attrName>
                                        </p:attrNameLst>
                                      </p:cBhvr>
                                      <p:tavLst>
                                        <p:tav tm="0">
                                          <p:val>
                                            <p:strVal val="#ppt_h"/>
                                          </p:val>
                                        </p:tav>
                                        <p:tav tm="100000">
                                          <p:val>
                                            <p:strVal val="#ppt_h"/>
                                          </p:val>
                                        </p:tav>
                                      </p:tavLst>
                                    </p:anim>
                                    <p:anim calcmode="lin" valueType="num">
                                      <p:cBhvr>
                                        <p:cTn id="41" dur="500" decel="50000" fill="hold">
                                          <p:stCondLst>
                                            <p:cond delay="0"/>
                                          </p:stCondLst>
                                        </p:cTn>
                                        <p:tgtEl>
                                          <p:spTgt spid="11266"/>
                                        </p:tgtEl>
                                        <p:attrNameLst>
                                          <p:attrName>ppt_x</p:attrName>
                                        </p:attrNameLst>
                                      </p:cBhvr>
                                      <p:tavLst>
                                        <p:tav tm="0">
                                          <p:val>
                                            <p:strVal val="#ppt_x+.4"/>
                                          </p:val>
                                        </p:tav>
                                        <p:tav tm="100000">
                                          <p:val>
                                            <p:strVal val="#ppt_x"/>
                                          </p:val>
                                        </p:tav>
                                      </p:tavLst>
                                    </p:anim>
                                    <p:anim calcmode="lin" valueType="num">
                                      <p:cBhvr>
                                        <p:cTn id="42" dur="500" decel="50000" fill="hold">
                                          <p:stCondLst>
                                            <p:cond delay="0"/>
                                          </p:stCondLst>
                                        </p:cTn>
                                        <p:tgtEl>
                                          <p:spTgt spid="11266"/>
                                        </p:tgtEl>
                                        <p:attrNameLst>
                                          <p:attrName>ppt_y</p:attrName>
                                        </p:attrNameLst>
                                      </p:cBhvr>
                                      <p:tavLst>
                                        <p:tav tm="0">
                                          <p:val>
                                            <p:strVal val="#ppt_y-.2"/>
                                          </p:val>
                                        </p:tav>
                                        <p:tav tm="100000">
                                          <p:val>
                                            <p:strVal val="#ppt_y+.1"/>
                                          </p:val>
                                        </p:tav>
                                      </p:tavLst>
                                    </p:anim>
                                    <p:anim calcmode="lin" valueType="num">
                                      <p:cBhvr>
                                        <p:cTn id="43" dur="500" accel="50000" fill="hold">
                                          <p:stCondLst>
                                            <p:cond delay="500"/>
                                          </p:stCondLst>
                                        </p:cTn>
                                        <p:tgtEl>
                                          <p:spTgt spid="11266"/>
                                        </p:tgtEl>
                                        <p:attrNameLst>
                                          <p:attrName>ppt_y</p:attrName>
                                        </p:attrNameLst>
                                      </p:cBhvr>
                                      <p:tavLst>
                                        <p:tav tm="0">
                                          <p:val>
                                            <p:strVal val="#ppt_y+.1"/>
                                          </p:val>
                                        </p:tav>
                                        <p:tav tm="100000">
                                          <p:val>
                                            <p:strVal val="#ppt_y"/>
                                          </p:val>
                                        </p:tav>
                                      </p:tavLst>
                                    </p:anim>
                                    <p:animEffect transition="in" filter="fade">
                                      <p:cBhvr>
                                        <p:cTn id="44" dur="1000" decel="50000">
                                          <p:stCondLst>
                                            <p:cond delay="0"/>
                                          </p:stCondLst>
                                        </p:cTn>
                                        <p:tgtEl>
                                          <p:spTgt spid="11266"/>
                                        </p:tgtEl>
                                      </p:cBhvr>
                                    </p:animEffect>
                                  </p:childTnLst>
                                </p:cTn>
                              </p:par>
                            </p:childTnLst>
                          </p:cTn>
                        </p:par>
                      </p:childTnLst>
                    </p:cTn>
                  </p:par>
                  <p:par>
                    <p:cTn id="45" fill="hold">
                      <p:stCondLst>
                        <p:cond delay="indefinite"/>
                      </p:stCondLst>
                      <p:childTnLst>
                        <p:par>
                          <p:cTn id="46" fill="hold">
                            <p:stCondLst>
                              <p:cond delay="0"/>
                            </p:stCondLst>
                            <p:childTnLst>
                              <p:par>
                                <p:cTn id="47" presetID="15" presetClass="entr" presetSubtype="0" fill="hold"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p:cTn id="49" dur="1000" fill="hold"/>
                                        <p:tgtEl>
                                          <p:spTgt spid="7"/>
                                        </p:tgtEl>
                                        <p:attrNameLst>
                                          <p:attrName>ppt_w</p:attrName>
                                        </p:attrNameLst>
                                      </p:cBhvr>
                                      <p:tavLst>
                                        <p:tav tm="0">
                                          <p:val>
                                            <p:fltVal val="0"/>
                                          </p:val>
                                        </p:tav>
                                        <p:tav tm="100000">
                                          <p:val>
                                            <p:strVal val="#ppt_w"/>
                                          </p:val>
                                        </p:tav>
                                      </p:tavLst>
                                    </p:anim>
                                    <p:anim calcmode="lin" valueType="num">
                                      <p:cBhvr>
                                        <p:cTn id="50" dur="1000" fill="hold"/>
                                        <p:tgtEl>
                                          <p:spTgt spid="7"/>
                                        </p:tgtEl>
                                        <p:attrNameLst>
                                          <p:attrName>ppt_h</p:attrName>
                                        </p:attrNameLst>
                                      </p:cBhvr>
                                      <p:tavLst>
                                        <p:tav tm="0">
                                          <p:val>
                                            <p:fltVal val="0"/>
                                          </p:val>
                                        </p:tav>
                                        <p:tav tm="100000">
                                          <p:val>
                                            <p:strVal val="#ppt_h"/>
                                          </p:val>
                                        </p:tav>
                                      </p:tavLst>
                                    </p:anim>
                                    <p:anim calcmode="lin" valueType="num">
                                      <p:cBhvr>
                                        <p:cTn id="51"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52" dur="1000" fill="hold"/>
                                        <p:tgtEl>
                                          <p:spTgt spid="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3" fill="hold">
                      <p:stCondLst>
                        <p:cond delay="indefinite"/>
                      </p:stCondLst>
                      <p:childTnLst>
                        <p:par>
                          <p:cTn id="54" fill="hold">
                            <p:stCondLst>
                              <p:cond delay="0"/>
                            </p:stCondLst>
                            <p:childTnLst>
                              <p:par>
                                <p:cTn id="55" presetID="15" presetClass="entr" presetSubtype="0" fill="hold" nodeType="clickEffect">
                                  <p:stCondLst>
                                    <p:cond delay="0"/>
                                  </p:stCondLst>
                                  <p:childTnLst>
                                    <p:set>
                                      <p:cBhvr>
                                        <p:cTn id="56" dur="1" fill="hold">
                                          <p:stCondLst>
                                            <p:cond delay="0"/>
                                          </p:stCondLst>
                                        </p:cTn>
                                        <p:tgtEl>
                                          <p:spTgt spid="8"/>
                                        </p:tgtEl>
                                        <p:attrNameLst>
                                          <p:attrName>style.visibility</p:attrName>
                                        </p:attrNameLst>
                                      </p:cBhvr>
                                      <p:to>
                                        <p:strVal val="visible"/>
                                      </p:to>
                                    </p:set>
                                    <p:anim calcmode="lin" valueType="num">
                                      <p:cBhvr>
                                        <p:cTn id="57" dur="1000" fill="hold"/>
                                        <p:tgtEl>
                                          <p:spTgt spid="8"/>
                                        </p:tgtEl>
                                        <p:attrNameLst>
                                          <p:attrName>ppt_w</p:attrName>
                                        </p:attrNameLst>
                                      </p:cBhvr>
                                      <p:tavLst>
                                        <p:tav tm="0">
                                          <p:val>
                                            <p:fltVal val="0"/>
                                          </p:val>
                                        </p:tav>
                                        <p:tav tm="100000">
                                          <p:val>
                                            <p:strVal val="#ppt_w"/>
                                          </p:val>
                                        </p:tav>
                                      </p:tavLst>
                                    </p:anim>
                                    <p:anim calcmode="lin" valueType="num">
                                      <p:cBhvr>
                                        <p:cTn id="58" dur="1000" fill="hold"/>
                                        <p:tgtEl>
                                          <p:spTgt spid="8"/>
                                        </p:tgtEl>
                                        <p:attrNameLst>
                                          <p:attrName>ppt_h</p:attrName>
                                        </p:attrNameLst>
                                      </p:cBhvr>
                                      <p:tavLst>
                                        <p:tav tm="0">
                                          <p:val>
                                            <p:fltVal val="0"/>
                                          </p:val>
                                        </p:tav>
                                        <p:tav tm="100000">
                                          <p:val>
                                            <p:strVal val="#ppt_h"/>
                                          </p:val>
                                        </p:tav>
                                      </p:tavLst>
                                    </p:anim>
                                    <p:anim calcmode="lin" valueType="num">
                                      <p:cBhvr>
                                        <p:cTn id="59"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60"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61" fill="hold">
                      <p:stCondLst>
                        <p:cond delay="indefinite"/>
                      </p:stCondLst>
                      <p:childTnLst>
                        <p:par>
                          <p:cTn id="62" fill="hold">
                            <p:stCondLst>
                              <p:cond delay="0"/>
                            </p:stCondLst>
                            <p:childTnLst>
                              <p:par>
                                <p:cTn id="63" presetID="15" presetClass="entr" presetSubtype="0" fill="hold" nodeType="clickEffect">
                                  <p:stCondLst>
                                    <p:cond delay="0"/>
                                  </p:stCondLst>
                                  <p:childTnLst>
                                    <p:set>
                                      <p:cBhvr>
                                        <p:cTn id="64" dur="1" fill="hold">
                                          <p:stCondLst>
                                            <p:cond delay="0"/>
                                          </p:stCondLst>
                                        </p:cTn>
                                        <p:tgtEl>
                                          <p:spTgt spid="9"/>
                                        </p:tgtEl>
                                        <p:attrNameLst>
                                          <p:attrName>style.visibility</p:attrName>
                                        </p:attrNameLst>
                                      </p:cBhvr>
                                      <p:to>
                                        <p:strVal val="visible"/>
                                      </p:to>
                                    </p:set>
                                    <p:anim calcmode="lin" valueType="num">
                                      <p:cBhvr>
                                        <p:cTn id="65" dur="1000" fill="hold"/>
                                        <p:tgtEl>
                                          <p:spTgt spid="9"/>
                                        </p:tgtEl>
                                        <p:attrNameLst>
                                          <p:attrName>ppt_w</p:attrName>
                                        </p:attrNameLst>
                                      </p:cBhvr>
                                      <p:tavLst>
                                        <p:tav tm="0">
                                          <p:val>
                                            <p:fltVal val="0"/>
                                          </p:val>
                                        </p:tav>
                                        <p:tav tm="100000">
                                          <p:val>
                                            <p:strVal val="#ppt_w"/>
                                          </p:val>
                                        </p:tav>
                                      </p:tavLst>
                                    </p:anim>
                                    <p:anim calcmode="lin" valueType="num">
                                      <p:cBhvr>
                                        <p:cTn id="66" dur="1000" fill="hold"/>
                                        <p:tgtEl>
                                          <p:spTgt spid="9"/>
                                        </p:tgtEl>
                                        <p:attrNameLst>
                                          <p:attrName>ppt_h</p:attrName>
                                        </p:attrNameLst>
                                      </p:cBhvr>
                                      <p:tavLst>
                                        <p:tav tm="0">
                                          <p:val>
                                            <p:fltVal val="0"/>
                                          </p:val>
                                        </p:tav>
                                        <p:tav tm="100000">
                                          <p:val>
                                            <p:strVal val="#ppt_h"/>
                                          </p:val>
                                        </p:tav>
                                      </p:tavLst>
                                    </p:anim>
                                    <p:anim calcmode="lin" valueType="num">
                                      <p:cBhvr>
                                        <p:cTn id="67" dur="1000" fill="hold"/>
                                        <p:tgtEl>
                                          <p:spTgt spid="9"/>
                                        </p:tgtEl>
                                        <p:attrNameLst>
                                          <p:attrName>ppt_x</p:attrName>
                                        </p:attrNameLst>
                                      </p:cBhvr>
                                      <p:tavLst>
                                        <p:tav tm="0" fmla="#ppt_x+(cos(-2*pi*(1-$))*-#ppt_x-sin(-2*pi*(1-$))*(1-#ppt_y))*(1-$)">
                                          <p:val>
                                            <p:fltVal val="0"/>
                                          </p:val>
                                        </p:tav>
                                        <p:tav tm="100000">
                                          <p:val>
                                            <p:fltVal val="1"/>
                                          </p:val>
                                        </p:tav>
                                      </p:tavLst>
                                    </p:anim>
                                    <p:anim calcmode="lin" valueType="num">
                                      <p:cBhvr>
                                        <p:cTn id="68" dur="1000" fill="hold"/>
                                        <p:tgtEl>
                                          <p:spTgt spid="9"/>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228600" y="152400"/>
            <a:ext cx="87630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sr-Latn-C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Uobičajeno je da se sve diode, koje rade u oblasti inverznih probojnih napona, nazivaju Cenerove ili stabilizatorske diode. Za njih se obično daje probojni napon i dozvoljena snaga.Probojni napon obično ide do 200V, a dozvoljena snaga do 50W. Najče</a:t>
            </a:r>
            <a:r>
              <a:rPr kumimoji="0" lang="sr-Latn-CS" sz="2400" b="1" i="0" u="none" strike="noStrike" cap="none" normalizeH="0" baseline="0" dirty="0" smtClean="0">
                <a:ln>
                  <a:noFill/>
                </a:ln>
                <a:solidFill>
                  <a:schemeClr val="tx1"/>
                </a:solidFill>
                <a:effectLst/>
                <a:latin typeface="Calibri"/>
                <a:ea typeface="Calibri" pitchFamily="34" charset="0"/>
                <a:cs typeface="Times New Roman" pitchFamily="18" charset="0"/>
              </a:rPr>
              <a:t>š</a:t>
            </a:r>
            <a:r>
              <a:rPr kumimoji="0" lang="sr-Latn-C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će se upotrebljavaju diode sa probojnim naponom u oblasti između 6 i 15V I snage do 1W.</a:t>
            </a:r>
            <a:endParaRPr kumimoji="0" lang="en-US" sz="2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sr-Latn-CS" sz="2400" b="0"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	Stabilizatorske diode se najvi</a:t>
            </a:r>
            <a:r>
              <a:rPr kumimoji="0" lang="sr-Latn-CS" sz="2400" b="0" i="0" u="none" strike="noStrike" cap="none" normalizeH="0" baseline="0" dirty="0" smtClean="0">
                <a:ln>
                  <a:noFill/>
                </a:ln>
                <a:solidFill>
                  <a:srgbClr val="C00000"/>
                </a:solidFill>
                <a:effectLst/>
                <a:latin typeface="Calibri"/>
                <a:ea typeface="Calibri" pitchFamily="34" charset="0"/>
                <a:cs typeface="Times New Roman" pitchFamily="18" charset="0"/>
              </a:rPr>
              <a:t>š</a:t>
            </a:r>
            <a:r>
              <a:rPr kumimoji="0" lang="sr-Latn-CS" sz="2400" b="0"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e upotrebljavaju za stabilizaciju napona. Inverzno su polarisane i rade u oblasti proboja.</a:t>
            </a:r>
            <a:endParaRPr kumimoji="0" lang="en-US" sz="2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sr-Latn-CS" sz="2400" b="0"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	</a:t>
            </a:r>
            <a:r>
              <a:rPr kumimoji="0" lang="sr-Latn-C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Princip stabilizacije se može razumjeti pomoću slike</a:t>
            </a:r>
            <a:endParaRPr kumimoji="0" lang="sr-Latn-CS" sz="2400" b="0" i="0" u="none" strike="noStrike" cap="none" normalizeH="0" baseline="0" dirty="0" smtClean="0">
              <a:ln>
                <a:noFill/>
              </a:ln>
              <a:solidFill>
                <a:schemeClr val="tx1"/>
              </a:solidFill>
              <a:effectLst/>
              <a:latin typeface="Arial" pitchFamily="34" charset="0"/>
            </a:endParaRPr>
          </a:p>
        </p:txBody>
      </p:sp>
      <p:pic>
        <p:nvPicPr>
          <p:cNvPr id="3" name="Picture 2"/>
          <p:cNvPicPr/>
          <p:nvPr/>
        </p:nvPicPr>
        <p:blipFill>
          <a:blip r:embed="rId2" cstate="print">
            <a:lum contrast="30000"/>
          </a:blip>
          <a:srcRect/>
          <a:stretch>
            <a:fillRect/>
          </a:stretch>
        </p:blipFill>
        <p:spPr bwMode="auto">
          <a:xfrm>
            <a:off x="1828800" y="3657600"/>
            <a:ext cx="4295775" cy="2743200"/>
          </a:xfrm>
          <a:prstGeom prst="rect">
            <a:avLst/>
          </a:prstGeom>
          <a:noFill/>
          <a:ln w="9525">
            <a:noFill/>
            <a:miter lim="800000"/>
            <a:headEnd/>
            <a:tailEnd/>
          </a:ln>
        </p:spPr>
      </p:pic>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4337">
                                            <p:txEl>
                                              <p:pRg st="0" end="0"/>
                                            </p:txEl>
                                          </p:spTgt>
                                        </p:tgtEl>
                                        <p:attrNameLst>
                                          <p:attrName>style.visibility</p:attrName>
                                        </p:attrNameLst>
                                      </p:cBhvr>
                                      <p:to>
                                        <p:strVal val="visible"/>
                                      </p:to>
                                    </p:set>
                                    <p:anim calcmode="lin" valueType="num">
                                      <p:cBhvr>
                                        <p:cTn id="7" dur="1000" fill="hold"/>
                                        <p:tgtEl>
                                          <p:spTgt spid="1433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433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4337">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4337">
                                            <p:txEl>
                                              <p:pRg st="0" end="0"/>
                                            </p:txEl>
                                          </p:spTgt>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nodeType="withEffect">
                                  <p:stCondLst>
                                    <p:cond delay="0"/>
                                  </p:stCondLst>
                                  <p:childTnLst>
                                    <p:set>
                                      <p:cBhvr>
                                        <p:cTn id="12" dur="1" fill="hold">
                                          <p:stCondLst>
                                            <p:cond delay="0"/>
                                          </p:stCondLst>
                                        </p:cTn>
                                        <p:tgtEl>
                                          <p:spTgt spid="14337">
                                            <p:txEl>
                                              <p:pRg st="1" end="1"/>
                                            </p:txEl>
                                          </p:spTgt>
                                        </p:tgtEl>
                                        <p:attrNameLst>
                                          <p:attrName>style.visibility</p:attrName>
                                        </p:attrNameLst>
                                      </p:cBhvr>
                                      <p:to>
                                        <p:strVal val="visible"/>
                                      </p:to>
                                    </p:set>
                                    <p:anim calcmode="lin" valueType="num">
                                      <p:cBhvr>
                                        <p:cTn id="13" dur="1000" fill="hold"/>
                                        <p:tgtEl>
                                          <p:spTgt spid="14337">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14337">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14337">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14337">
                                            <p:txEl>
                                              <p:pRg st="1" end="1"/>
                                            </p:txEl>
                                          </p:spTgt>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nodeType="withEffect">
                                  <p:stCondLst>
                                    <p:cond delay="0"/>
                                  </p:stCondLst>
                                  <p:childTnLst>
                                    <p:set>
                                      <p:cBhvr>
                                        <p:cTn id="18" dur="1" fill="hold">
                                          <p:stCondLst>
                                            <p:cond delay="0"/>
                                          </p:stCondLst>
                                        </p:cTn>
                                        <p:tgtEl>
                                          <p:spTgt spid="14337">
                                            <p:txEl>
                                              <p:pRg st="2" end="2"/>
                                            </p:txEl>
                                          </p:spTgt>
                                        </p:tgtEl>
                                        <p:attrNameLst>
                                          <p:attrName>style.visibility</p:attrName>
                                        </p:attrNameLst>
                                      </p:cBhvr>
                                      <p:to>
                                        <p:strVal val="visible"/>
                                      </p:to>
                                    </p:set>
                                    <p:anim calcmode="lin" valueType="num">
                                      <p:cBhvr>
                                        <p:cTn id="19" dur="1000" fill="hold"/>
                                        <p:tgtEl>
                                          <p:spTgt spid="14337">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14337">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14337">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14337">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p:stCondLst>
                        <p:cond delay="indefinite"/>
                      </p:stCondLst>
                      <p:childTnLst>
                        <p:par>
                          <p:cTn id="24" fill="hold">
                            <p:stCondLst>
                              <p:cond delay="0"/>
                            </p:stCondLst>
                            <p:childTnLst>
                              <p:par>
                                <p:cTn id="25" presetID="35"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2000"/>
                                        <p:tgtEl>
                                          <p:spTgt spid="3"/>
                                        </p:tgtEl>
                                      </p:cBhvr>
                                    </p:animEffect>
                                    <p:anim calcmode="lin" valueType="num">
                                      <p:cBhvr>
                                        <p:cTn id="28" dur="2000" fill="hold"/>
                                        <p:tgtEl>
                                          <p:spTgt spid="3"/>
                                        </p:tgtEl>
                                        <p:attrNameLst>
                                          <p:attrName>style.rotation</p:attrName>
                                        </p:attrNameLst>
                                      </p:cBhvr>
                                      <p:tavLst>
                                        <p:tav tm="0">
                                          <p:val>
                                            <p:fltVal val="720"/>
                                          </p:val>
                                        </p:tav>
                                        <p:tav tm="100000">
                                          <p:val>
                                            <p:fltVal val="0"/>
                                          </p:val>
                                        </p:tav>
                                      </p:tavLst>
                                    </p:anim>
                                    <p:anim calcmode="lin" valueType="num">
                                      <p:cBhvr>
                                        <p:cTn id="29" dur="2000" fill="hold"/>
                                        <p:tgtEl>
                                          <p:spTgt spid="3"/>
                                        </p:tgtEl>
                                        <p:attrNameLst>
                                          <p:attrName>ppt_h</p:attrName>
                                        </p:attrNameLst>
                                      </p:cBhvr>
                                      <p:tavLst>
                                        <p:tav tm="0">
                                          <p:val>
                                            <p:fltVal val="0"/>
                                          </p:val>
                                        </p:tav>
                                        <p:tav tm="100000">
                                          <p:val>
                                            <p:strVal val="#ppt_h"/>
                                          </p:val>
                                        </p:tav>
                                      </p:tavLst>
                                    </p:anim>
                                    <p:anim calcmode="lin" valueType="num">
                                      <p:cBhvr>
                                        <p:cTn id="30" dur="2000" fill="hold"/>
                                        <p:tgtEl>
                                          <p:spTgt spid="3"/>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152400" y="152400"/>
            <a:ext cx="88392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sr-Latn-C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S</a:t>
            </a:r>
            <a:r>
              <a:rPr kumimoji="0" lang="sr-Latn-CS"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tabilizator napona je kolo na čiji ulaz se dovodi napon kiji se relativno mnogo mijenja (na primjer za +-10%), a na izlazu daje napon koji se relativno malo mijenja(na primjer +-1%).  </a:t>
            </a:r>
            <a:endParaRPr kumimoji="0" lang="sr-Latn-CS" sz="2000" b="0" i="0" u="none" strike="noStrike" cap="none" normalizeH="0" baseline="0" dirty="0" smtClean="0">
              <a:ln>
                <a:noFill/>
              </a:ln>
              <a:solidFill>
                <a:schemeClr val="tx1"/>
              </a:solidFill>
              <a:effectLst/>
              <a:latin typeface="Arial" pitchFamily="34" charset="0"/>
            </a:endParaRPr>
          </a:p>
        </p:txBody>
      </p:sp>
      <p:pic>
        <p:nvPicPr>
          <p:cNvPr id="3" name="Picture 2"/>
          <p:cNvPicPr/>
          <p:nvPr/>
        </p:nvPicPr>
        <p:blipFill>
          <a:blip r:embed="rId2" cstate="print">
            <a:lum contrast="30000"/>
          </a:blip>
          <a:srcRect/>
          <a:stretch>
            <a:fillRect/>
          </a:stretch>
        </p:blipFill>
        <p:spPr bwMode="auto">
          <a:xfrm>
            <a:off x="2571736" y="1142984"/>
            <a:ext cx="4281510" cy="2076448"/>
          </a:xfrm>
          <a:prstGeom prst="rect">
            <a:avLst/>
          </a:prstGeom>
          <a:noFill/>
          <a:ln w="9525">
            <a:noFill/>
            <a:miter lim="800000"/>
            <a:headEnd/>
            <a:tailEnd/>
          </a:ln>
        </p:spPr>
      </p:pic>
      <p:sp>
        <p:nvSpPr>
          <p:cNvPr id="4" name="Title 3"/>
          <p:cNvSpPr>
            <a:spLocks noGrp="1"/>
          </p:cNvSpPr>
          <p:nvPr>
            <p:ph type="title" idx="4294967295"/>
          </p:nvPr>
        </p:nvSpPr>
        <p:spPr>
          <a:xfrm>
            <a:off x="500034" y="3214686"/>
            <a:ext cx="8415366" cy="3414714"/>
          </a:xfrm>
        </p:spPr>
        <p:txBody>
          <a:bodyPr>
            <a:normAutofit fontScale="90000"/>
          </a:bodyPr>
          <a:lstStyle/>
          <a:p>
            <a:pPr algn="just"/>
            <a:r>
              <a:rPr lang="en-US" sz="1600" dirty="0" smtClean="0">
                <a:latin typeface="+mn-lt"/>
              </a:rPr>
              <a:t>	</a:t>
            </a:r>
            <a:r>
              <a:rPr lang="sr-Latn-CS" sz="2200" b="1" dirty="0" smtClean="0">
                <a:solidFill>
                  <a:schemeClr val="tx1"/>
                </a:solidFill>
                <a:latin typeface="Calibri" pitchFamily="34" charset="0"/>
                <a:cs typeface="Arial" pitchFamily="34" charset="0"/>
              </a:rPr>
              <a:t>Na njegov ulaz se dovodi nestabilni napon U</a:t>
            </a:r>
            <a:r>
              <a:rPr lang="sr-Latn-CS" sz="2200" b="1" baseline="-25000" dirty="0" smtClean="0">
                <a:solidFill>
                  <a:schemeClr val="tx1"/>
                </a:solidFill>
                <a:latin typeface="Calibri" pitchFamily="34" charset="0"/>
                <a:cs typeface="Arial" pitchFamily="34" charset="0"/>
              </a:rPr>
              <a:t>1</a:t>
            </a:r>
            <a:r>
              <a:rPr lang="sr-Latn-CS" sz="2200" b="1" dirty="0" smtClean="0">
                <a:solidFill>
                  <a:schemeClr val="tx1"/>
                </a:solidFill>
                <a:latin typeface="Calibri" pitchFamily="34" charset="0"/>
                <a:cs typeface="Arial" pitchFamily="34" charset="0"/>
              </a:rPr>
              <a:t>, a na izlazu se dobije stabilisani napon U</a:t>
            </a:r>
            <a:r>
              <a:rPr lang="sr-Latn-CS" sz="2200" b="1" baseline="-25000" dirty="0" smtClean="0">
                <a:solidFill>
                  <a:schemeClr val="tx1"/>
                </a:solidFill>
                <a:latin typeface="Calibri" pitchFamily="34" charset="0"/>
                <a:cs typeface="Arial" pitchFamily="34" charset="0"/>
              </a:rPr>
              <a:t>2</a:t>
            </a:r>
            <a:r>
              <a:rPr lang="sr-Latn-CS" sz="2200" b="1" dirty="0" smtClean="0">
                <a:solidFill>
                  <a:schemeClr val="tx1"/>
                </a:solidFill>
                <a:latin typeface="Calibri" pitchFamily="34" charset="0"/>
                <a:cs typeface="Arial" pitchFamily="34" charset="0"/>
              </a:rPr>
              <a:t>. Otpornik R</a:t>
            </a:r>
            <a:r>
              <a:rPr lang="sr-Latn-CS" sz="2200" b="1" baseline="-25000" dirty="0" smtClean="0">
                <a:solidFill>
                  <a:schemeClr val="tx1"/>
                </a:solidFill>
                <a:latin typeface="Calibri" pitchFamily="34" charset="0"/>
                <a:cs typeface="Arial" pitchFamily="34" charset="0"/>
              </a:rPr>
              <a:t>z</a:t>
            </a:r>
            <a:r>
              <a:rPr lang="sr-Latn-CS" sz="2200" b="1" dirty="0" smtClean="0">
                <a:solidFill>
                  <a:schemeClr val="tx1"/>
                </a:solidFill>
                <a:latin typeface="Calibri" pitchFamily="34" charset="0"/>
                <a:cs typeface="Arial" pitchFamily="34" charset="0"/>
              </a:rPr>
              <a:t> sluzi za ograničenje struje kroz stabilizatorsku diodu, a R</a:t>
            </a:r>
            <a:r>
              <a:rPr lang="sr-Latn-CS" sz="2200" b="1" baseline="-25000" dirty="0" smtClean="0">
                <a:solidFill>
                  <a:schemeClr val="tx1"/>
                </a:solidFill>
                <a:latin typeface="Calibri" pitchFamily="34" charset="0"/>
                <a:cs typeface="Arial" pitchFamily="34" charset="0"/>
              </a:rPr>
              <a:t>p</a:t>
            </a:r>
            <a:r>
              <a:rPr lang="sr-Latn-CS" sz="2200" b="1" dirty="0" smtClean="0">
                <a:solidFill>
                  <a:schemeClr val="tx1"/>
                </a:solidFill>
                <a:latin typeface="Calibri" pitchFamily="34" charset="0"/>
                <a:cs typeface="Arial" pitchFamily="34" charset="0"/>
              </a:rPr>
              <a:t> je potrošač, kojem treba obezbijediti stabilni napon.</a:t>
            </a:r>
            <a:r>
              <a:rPr lang="en-US" sz="2200" b="1" dirty="0" smtClean="0">
                <a:solidFill>
                  <a:schemeClr val="tx1"/>
                </a:solidFill>
                <a:latin typeface="Calibri" pitchFamily="34" charset="0"/>
                <a:cs typeface="Arial" pitchFamily="34" charset="0"/>
              </a:rPr>
              <a:t/>
            </a:r>
            <a:br>
              <a:rPr lang="en-US" sz="2200" b="1" dirty="0" smtClean="0">
                <a:solidFill>
                  <a:schemeClr val="tx1"/>
                </a:solidFill>
                <a:latin typeface="Calibri" pitchFamily="34" charset="0"/>
                <a:cs typeface="Arial" pitchFamily="34" charset="0"/>
              </a:rPr>
            </a:br>
            <a:r>
              <a:rPr lang="sr-Latn-CS" sz="2200" b="1" dirty="0" smtClean="0">
                <a:solidFill>
                  <a:schemeClr val="tx1"/>
                </a:solidFill>
                <a:latin typeface="Calibri" pitchFamily="34" charset="0"/>
                <a:cs typeface="Arial" pitchFamily="34" charset="0"/>
              </a:rPr>
              <a:t>	Stabilizacija napona se izvodi na sledeći način: povećanjem ulaznog napona U</a:t>
            </a:r>
            <a:r>
              <a:rPr lang="sr-Latn-CS" sz="2200" b="1" baseline="-25000" dirty="0" smtClean="0">
                <a:solidFill>
                  <a:schemeClr val="tx1"/>
                </a:solidFill>
                <a:latin typeface="Calibri" pitchFamily="34" charset="0"/>
                <a:cs typeface="Arial" pitchFamily="34" charset="0"/>
              </a:rPr>
              <a:t>1</a:t>
            </a:r>
            <a:r>
              <a:rPr lang="sr-Latn-CS" sz="2200" b="1" dirty="0" smtClean="0">
                <a:solidFill>
                  <a:schemeClr val="tx1"/>
                </a:solidFill>
                <a:latin typeface="Calibri" pitchFamily="34" charset="0"/>
                <a:cs typeface="Arial" pitchFamily="34" charset="0"/>
              </a:rPr>
              <a:t> povećava se struja I</a:t>
            </a:r>
            <a:r>
              <a:rPr lang="sr-Latn-CS" sz="2200" b="1" baseline="-25000" dirty="0" smtClean="0">
                <a:solidFill>
                  <a:schemeClr val="tx1"/>
                </a:solidFill>
                <a:latin typeface="Calibri" pitchFamily="34" charset="0"/>
                <a:cs typeface="Arial" pitchFamily="34" charset="0"/>
              </a:rPr>
              <a:t>R</a:t>
            </a:r>
            <a:r>
              <a:rPr lang="sr-Latn-CS" sz="2200" b="1" dirty="0" smtClean="0">
                <a:solidFill>
                  <a:schemeClr val="tx1"/>
                </a:solidFill>
                <a:latin typeface="Calibri" pitchFamily="34" charset="0"/>
                <a:cs typeface="Arial" pitchFamily="34" charset="0"/>
              </a:rPr>
              <a:t> kroz otpornik R</a:t>
            </a:r>
            <a:r>
              <a:rPr lang="sr-Latn-CS" sz="2200" b="1" baseline="-25000" dirty="0" smtClean="0">
                <a:solidFill>
                  <a:schemeClr val="tx1"/>
                </a:solidFill>
                <a:latin typeface="Calibri" pitchFamily="34" charset="0"/>
                <a:cs typeface="Arial" pitchFamily="34" charset="0"/>
              </a:rPr>
              <a:t>Z</a:t>
            </a:r>
            <a:r>
              <a:rPr lang="sr-Latn-CS" sz="2200" b="1" dirty="0" smtClean="0">
                <a:solidFill>
                  <a:schemeClr val="tx1"/>
                </a:solidFill>
                <a:latin typeface="Calibri" pitchFamily="34" charset="0"/>
                <a:cs typeface="Arial" pitchFamily="34" charset="0"/>
              </a:rPr>
              <a:t>. Struja kroz stabilizatorsku diodu I</a:t>
            </a:r>
            <a:r>
              <a:rPr lang="sr-Latn-CS" sz="2200" b="1" baseline="-25000" dirty="0" smtClean="0">
                <a:solidFill>
                  <a:schemeClr val="tx1"/>
                </a:solidFill>
                <a:latin typeface="Calibri" pitchFamily="34" charset="0"/>
                <a:cs typeface="Arial" pitchFamily="34" charset="0"/>
              </a:rPr>
              <a:t>Z</a:t>
            </a:r>
            <a:r>
              <a:rPr lang="sr-Latn-CS" sz="2200" b="1" dirty="0" smtClean="0">
                <a:solidFill>
                  <a:schemeClr val="tx1"/>
                </a:solidFill>
                <a:latin typeface="Calibri" pitchFamily="34" charset="0"/>
                <a:cs typeface="Arial" pitchFamily="34" charset="0"/>
              </a:rPr>
              <a:t> se takođe povećava. Napon na stabilizatorskoj diode se malo povećava kod relativno velikog povećanja struje. Ovaj napon je približno kostantan, pa se struja kroz potrošač praktično ne povećava.</a:t>
            </a:r>
            <a:r>
              <a:rPr lang="en-US" sz="2200" b="1" dirty="0" smtClean="0">
                <a:solidFill>
                  <a:schemeClr val="tx1"/>
                </a:solidFill>
                <a:latin typeface="Calibri" pitchFamily="34" charset="0"/>
                <a:cs typeface="Arial" pitchFamily="34" charset="0"/>
              </a:rPr>
              <a:t/>
            </a:r>
            <a:br>
              <a:rPr lang="en-US" sz="2200" b="1" dirty="0" smtClean="0">
                <a:solidFill>
                  <a:schemeClr val="tx1"/>
                </a:solidFill>
                <a:latin typeface="Calibri" pitchFamily="34" charset="0"/>
                <a:cs typeface="Arial" pitchFamily="34" charset="0"/>
              </a:rPr>
            </a:br>
            <a:r>
              <a:rPr lang="sr-Latn-CS" sz="2200" b="1" dirty="0" smtClean="0">
                <a:solidFill>
                  <a:schemeClr val="tx1"/>
                </a:solidFill>
                <a:latin typeface="Calibri" pitchFamily="34" charset="0"/>
                <a:cs typeface="Arial" pitchFamily="34" charset="0"/>
              </a:rPr>
              <a:t>	Ulazni napon U</a:t>
            </a:r>
            <a:r>
              <a:rPr lang="sr-Latn-CS" sz="2200" b="1" baseline="-25000" dirty="0" smtClean="0">
                <a:solidFill>
                  <a:schemeClr val="tx1"/>
                </a:solidFill>
                <a:latin typeface="Calibri" pitchFamily="34" charset="0"/>
                <a:cs typeface="Arial" pitchFamily="34" charset="0"/>
              </a:rPr>
              <a:t>1</a:t>
            </a:r>
            <a:r>
              <a:rPr lang="sr-Latn-CS" sz="2200" b="1" dirty="0" smtClean="0">
                <a:solidFill>
                  <a:schemeClr val="tx1"/>
                </a:solidFill>
                <a:latin typeface="Calibri" pitchFamily="34" charset="0"/>
                <a:cs typeface="Arial" pitchFamily="34" charset="0"/>
              </a:rPr>
              <a:t> treba da bude viši od izlaznog. Smatra se da je najpovoljnije da ulazni napon bude oko dva puta viši od izlaznig.</a:t>
            </a:r>
            <a:r>
              <a:rPr lang="en-US" sz="2200" b="1" dirty="0" smtClean="0">
                <a:solidFill>
                  <a:schemeClr val="tx1"/>
                </a:solidFill>
                <a:latin typeface="Calibri" pitchFamily="34" charset="0"/>
                <a:cs typeface="Arial" pitchFamily="34" charset="0"/>
              </a:rPr>
              <a:t/>
            </a:r>
            <a:br>
              <a:rPr lang="en-US" sz="2200" b="1" dirty="0" smtClean="0">
                <a:solidFill>
                  <a:schemeClr val="tx1"/>
                </a:solidFill>
                <a:latin typeface="Calibri" pitchFamily="34" charset="0"/>
                <a:cs typeface="Arial" pitchFamily="34" charset="0"/>
              </a:rPr>
            </a:br>
            <a:endParaRPr lang="en-US" sz="2200" b="1" dirty="0">
              <a:solidFill>
                <a:schemeClr val="tx1"/>
              </a:solidFill>
              <a:latin typeface="Calibri" pitchFamily="34" charset="0"/>
              <a:cs typeface="Arial" pitchFamily="34"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5361"/>
                                        </p:tgtEl>
                                        <p:attrNameLst>
                                          <p:attrName>style.visibility</p:attrName>
                                        </p:attrNameLst>
                                      </p:cBhvr>
                                      <p:to>
                                        <p:strVal val="visible"/>
                                      </p:to>
                                    </p:set>
                                    <p:anim calcmode="lin" valueType="num">
                                      <p:cBhvr>
                                        <p:cTn id="7" dur="500" decel="50000" fill="hold">
                                          <p:stCondLst>
                                            <p:cond delay="0"/>
                                          </p:stCondLst>
                                        </p:cTn>
                                        <p:tgtEl>
                                          <p:spTgt spid="15361"/>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5361"/>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5361"/>
                                        </p:tgtEl>
                                        <p:attrNameLst>
                                          <p:attrName>ppt_w</p:attrName>
                                        </p:attrNameLst>
                                      </p:cBhvr>
                                      <p:tavLst>
                                        <p:tav tm="0">
                                          <p:val>
                                            <p:strVal val="#ppt_w*.05"/>
                                          </p:val>
                                        </p:tav>
                                        <p:tav tm="100000">
                                          <p:val>
                                            <p:strVal val="#ppt_w"/>
                                          </p:val>
                                        </p:tav>
                                      </p:tavLst>
                                    </p:anim>
                                    <p:anim calcmode="lin" valueType="num">
                                      <p:cBhvr>
                                        <p:cTn id="10" dur="1000" fill="hold"/>
                                        <p:tgtEl>
                                          <p:spTgt spid="15361"/>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5361"/>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5361"/>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5361"/>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5361"/>
                                        </p:tgtEl>
                                      </p:cBhvr>
                                    </p:animEffect>
                                  </p:childTnLst>
                                </p:cTn>
                              </p:par>
                            </p:childTnLst>
                          </p:cTn>
                        </p:par>
                      </p:childTnLst>
                    </p:cTn>
                  </p:par>
                  <p:par>
                    <p:cTn id="15" fill="hold">
                      <p:stCondLst>
                        <p:cond delay="indefinite"/>
                      </p:stCondLst>
                      <p:childTnLst>
                        <p:par>
                          <p:cTn id="16" fill="hold">
                            <p:stCondLst>
                              <p:cond delay="0"/>
                            </p:stCondLst>
                            <p:childTnLst>
                              <p:par>
                                <p:cTn id="17" presetID="5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770" decel="100000"/>
                                        <p:tgtEl>
                                          <p:spTgt spid="3"/>
                                        </p:tgtEl>
                                      </p:cBhvr>
                                    </p:animEffect>
                                    <p:animScale>
                                      <p:cBhvr>
                                        <p:cTn id="20" dur="770" decel="100000"/>
                                        <p:tgtEl>
                                          <p:spTgt spid="3"/>
                                        </p:tgtEl>
                                      </p:cBhvr>
                                      <p:from x="10000" y="10000"/>
                                      <p:to x="200000" y="450000"/>
                                    </p:animScale>
                                    <p:animScale>
                                      <p:cBhvr>
                                        <p:cTn id="21" dur="1230" accel="100000" fill="hold">
                                          <p:stCondLst>
                                            <p:cond delay="770"/>
                                          </p:stCondLst>
                                        </p:cTn>
                                        <p:tgtEl>
                                          <p:spTgt spid="3"/>
                                        </p:tgtEl>
                                      </p:cBhvr>
                                      <p:from x="200000" y="450000"/>
                                      <p:to x="100000" y="100000"/>
                                    </p:animScale>
                                    <p:set>
                                      <p:cBhvr>
                                        <p:cTn id="22" dur="770" fill="hold"/>
                                        <p:tgtEl>
                                          <p:spTgt spid="3"/>
                                        </p:tgtEl>
                                        <p:attrNameLst>
                                          <p:attrName>ppt_x</p:attrName>
                                        </p:attrNameLst>
                                      </p:cBhvr>
                                      <p:to>
                                        <p:strVal val="(0.5)"/>
                                      </p:to>
                                    </p:set>
                                    <p:anim from="(0.5)" to="(#ppt_x)" calcmode="lin" valueType="num">
                                      <p:cBhvr>
                                        <p:cTn id="23" dur="1230" accel="100000" fill="hold">
                                          <p:stCondLst>
                                            <p:cond delay="770"/>
                                          </p:stCondLst>
                                        </p:cTn>
                                        <p:tgtEl>
                                          <p:spTgt spid="3"/>
                                        </p:tgtEl>
                                        <p:attrNameLst>
                                          <p:attrName>ppt_x</p:attrName>
                                        </p:attrNameLst>
                                      </p:cBhvr>
                                    </p:anim>
                                    <p:set>
                                      <p:cBhvr>
                                        <p:cTn id="24" dur="770" fill="hold"/>
                                        <p:tgtEl>
                                          <p:spTgt spid="3"/>
                                        </p:tgtEl>
                                        <p:attrNameLst>
                                          <p:attrName>ppt_y</p:attrName>
                                        </p:attrNameLst>
                                      </p:cBhvr>
                                      <p:to>
                                        <p:strVal val="(#ppt_y+0.4)"/>
                                      </p:to>
                                    </p:set>
                                    <p:anim from="(#ppt_y+0.4)" to="(#ppt_y)" calcmode="lin" valueType="num">
                                      <p:cBhvr>
                                        <p:cTn id="25" dur="1230" accel="100000" fill="hold">
                                          <p:stCondLst>
                                            <p:cond delay="770"/>
                                          </p:stCondLst>
                                        </p:cTn>
                                        <p:tgtEl>
                                          <p:spTgt spid="3"/>
                                        </p:tgtEl>
                                        <p:attrNameLst>
                                          <p:attrName>ppt_y</p:attrName>
                                        </p:attrNameLst>
                                      </p:cBhvr>
                                    </p:anim>
                                  </p:childTnLst>
                                </p:cTn>
                              </p:par>
                            </p:childTnLst>
                          </p:cTn>
                        </p:par>
                      </p:childTnLst>
                    </p:cTn>
                  </p:par>
                  <p:par>
                    <p:cTn id="26" fill="hold">
                      <p:stCondLst>
                        <p:cond delay="indefinite"/>
                      </p:stCondLst>
                      <p:childTnLst>
                        <p:par>
                          <p:cTn id="27" fill="hold">
                            <p:stCondLst>
                              <p:cond delay="0"/>
                            </p:stCondLst>
                            <p:childTnLst>
                              <p:par>
                                <p:cTn id="28" presetID="25" presetClass="entr" presetSubtype="0"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p:cTn id="30"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31"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32"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33" dur="1000" fill="hold"/>
                                        <p:tgtEl>
                                          <p:spTgt spid="4"/>
                                        </p:tgtEl>
                                        <p:attrNameLst>
                                          <p:attrName>ppt_h</p:attrName>
                                        </p:attrNameLst>
                                      </p:cBhvr>
                                      <p:tavLst>
                                        <p:tav tm="0">
                                          <p:val>
                                            <p:strVal val="#ppt_h"/>
                                          </p:val>
                                        </p:tav>
                                        <p:tav tm="100000">
                                          <p:val>
                                            <p:strVal val="#ppt_h"/>
                                          </p:val>
                                        </p:tav>
                                      </p:tavLst>
                                    </p:anim>
                                    <p:anim calcmode="lin" valueType="num">
                                      <p:cBhvr>
                                        <p:cTn id="34"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35"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36"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37" dur="1000" decel="50000">
                                          <p:stCondLst>
                                            <p:cond delay="0"/>
                                          </p:stCondLst>
                                        </p:cTn>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1"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95" name="Object 11"/>
          <p:cNvGraphicFramePr>
            <a:graphicFrameLocks noChangeAspect="1"/>
          </p:cNvGraphicFramePr>
          <p:nvPr/>
        </p:nvGraphicFramePr>
        <p:xfrm>
          <a:off x="3563888" y="1052736"/>
          <a:ext cx="781050" cy="638175"/>
        </p:xfrm>
        <a:graphic>
          <a:graphicData uri="http://schemas.openxmlformats.org/presentationml/2006/ole">
            <p:oleObj spid="_x0000_s16396" name="Equation" r:id="rId3" imgW="533169" imgH="431613" progId="">
              <p:embed/>
            </p:oleObj>
          </a:graphicData>
        </a:graphic>
      </p:graphicFrame>
      <p:graphicFrame>
        <p:nvGraphicFramePr>
          <p:cNvPr id="16394" name="Object 10"/>
          <p:cNvGraphicFramePr>
            <a:graphicFrameLocks noChangeAspect="1"/>
          </p:cNvGraphicFramePr>
          <p:nvPr/>
        </p:nvGraphicFramePr>
        <p:xfrm>
          <a:off x="3276600" y="2209800"/>
          <a:ext cx="3048000" cy="457200"/>
        </p:xfrm>
        <a:graphic>
          <a:graphicData uri="http://schemas.openxmlformats.org/presentationml/2006/ole">
            <p:oleObj spid="_x0000_s16397" name="Equation" r:id="rId4" imgW="1511300" imgH="215900" progId="">
              <p:embed/>
            </p:oleObj>
          </a:graphicData>
        </a:graphic>
      </p:graphicFrame>
      <p:graphicFrame>
        <p:nvGraphicFramePr>
          <p:cNvPr id="16393" name="Object 9"/>
          <p:cNvGraphicFramePr>
            <a:graphicFrameLocks noChangeAspect="1"/>
          </p:cNvGraphicFramePr>
          <p:nvPr/>
        </p:nvGraphicFramePr>
        <p:xfrm>
          <a:off x="228600" y="3124200"/>
          <a:ext cx="2133600" cy="457200"/>
        </p:xfrm>
        <a:graphic>
          <a:graphicData uri="http://schemas.openxmlformats.org/presentationml/2006/ole">
            <p:oleObj spid="_x0000_s16398" name="Equation" r:id="rId5" imgW="1294838" imgH="215806" progId="">
              <p:embed/>
            </p:oleObj>
          </a:graphicData>
        </a:graphic>
      </p:graphicFrame>
      <p:graphicFrame>
        <p:nvGraphicFramePr>
          <p:cNvPr id="16392" name="Object 8"/>
          <p:cNvGraphicFramePr>
            <a:graphicFrameLocks noChangeAspect="1"/>
          </p:cNvGraphicFramePr>
          <p:nvPr/>
        </p:nvGraphicFramePr>
        <p:xfrm>
          <a:off x="2667000" y="3124200"/>
          <a:ext cx="1662545" cy="457200"/>
        </p:xfrm>
        <a:graphic>
          <a:graphicData uri="http://schemas.openxmlformats.org/presentationml/2006/ole">
            <p:oleObj spid="_x0000_s16399" name="Equation" r:id="rId6" imgW="774364" imgH="215806" progId="">
              <p:embed/>
            </p:oleObj>
          </a:graphicData>
        </a:graphic>
      </p:graphicFrame>
      <p:graphicFrame>
        <p:nvGraphicFramePr>
          <p:cNvPr id="16391" name="Object 7"/>
          <p:cNvGraphicFramePr>
            <a:graphicFrameLocks noChangeAspect="1"/>
          </p:cNvGraphicFramePr>
          <p:nvPr/>
        </p:nvGraphicFramePr>
        <p:xfrm>
          <a:off x="4572000" y="3124200"/>
          <a:ext cx="1828800" cy="381000"/>
        </p:xfrm>
        <a:graphic>
          <a:graphicData uri="http://schemas.openxmlformats.org/presentationml/2006/ole">
            <p:oleObj spid="_x0000_s16400" name="Equation" r:id="rId7" imgW="1104421" imgH="215806" progId="">
              <p:embed/>
            </p:oleObj>
          </a:graphicData>
        </a:graphic>
      </p:graphicFrame>
      <p:graphicFrame>
        <p:nvGraphicFramePr>
          <p:cNvPr id="16390" name="Object 6"/>
          <p:cNvGraphicFramePr>
            <a:graphicFrameLocks noChangeAspect="1"/>
          </p:cNvGraphicFramePr>
          <p:nvPr/>
        </p:nvGraphicFramePr>
        <p:xfrm>
          <a:off x="6705600" y="3200400"/>
          <a:ext cx="1314450" cy="381000"/>
        </p:xfrm>
        <a:graphic>
          <a:graphicData uri="http://schemas.openxmlformats.org/presentationml/2006/ole">
            <p:oleObj spid="_x0000_s16401" name="Equation" r:id="rId8" imgW="685502" imgH="215806" progId="">
              <p:embed/>
            </p:oleObj>
          </a:graphicData>
        </a:graphic>
      </p:graphicFrame>
      <p:graphicFrame>
        <p:nvGraphicFramePr>
          <p:cNvPr id="16389" name="Object 5"/>
          <p:cNvGraphicFramePr>
            <a:graphicFrameLocks noChangeAspect="1"/>
          </p:cNvGraphicFramePr>
          <p:nvPr/>
        </p:nvGraphicFramePr>
        <p:xfrm>
          <a:off x="2362200" y="3886200"/>
          <a:ext cx="3390900" cy="762000"/>
        </p:xfrm>
        <a:graphic>
          <a:graphicData uri="http://schemas.openxmlformats.org/presentationml/2006/ole">
            <p:oleObj spid="_x0000_s16402" name="Equation" r:id="rId9" imgW="1892300" imgH="431800" progId="">
              <p:embed/>
            </p:oleObj>
          </a:graphicData>
        </a:graphic>
      </p:graphicFrame>
      <p:graphicFrame>
        <p:nvGraphicFramePr>
          <p:cNvPr id="16388" name="Object 4"/>
          <p:cNvGraphicFramePr>
            <a:graphicFrameLocks noChangeAspect="1"/>
          </p:cNvGraphicFramePr>
          <p:nvPr/>
        </p:nvGraphicFramePr>
        <p:xfrm>
          <a:off x="533400" y="5715000"/>
          <a:ext cx="1619250" cy="561975"/>
        </p:xfrm>
        <a:graphic>
          <a:graphicData uri="http://schemas.openxmlformats.org/presentationml/2006/ole">
            <p:oleObj spid="_x0000_s16403" name="Equation" r:id="rId10" imgW="889000" imgH="228600" progId="">
              <p:embed/>
            </p:oleObj>
          </a:graphicData>
        </a:graphic>
      </p:graphicFrame>
      <p:graphicFrame>
        <p:nvGraphicFramePr>
          <p:cNvPr id="16387" name="Object 3"/>
          <p:cNvGraphicFramePr>
            <a:graphicFrameLocks noChangeAspect="1"/>
          </p:cNvGraphicFramePr>
          <p:nvPr/>
        </p:nvGraphicFramePr>
        <p:xfrm>
          <a:off x="2667000" y="5715000"/>
          <a:ext cx="2362200" cy="561975"/>
        </p:xfrm>
        <a:graphic>
          <a:graphicData uri="http://schemas.openxmlformats.org/presentationml/2006/ole">
            <p:oleObj spid="_x0000_s16404" name="Equation" r:id="rId11" imgW="1104900" imgH="228600" progId="">
              <p:embed/>
            </p:oleObj>
          </a:graphicData>
        </a:graphic>
      </p:graphicFrame>
      <p:graphicFrame>
        <p:nvGraphicFramePr>
          <p:cNvPr id="16386" name="Object 2"/>
          <p:cNvGraphicFramePr>
            <a:graphicFrameLocks noChangeAspect="1"/>
          </p:cNvGraphicFramePr>
          <p:nvPr/>
        </p:nvGraphicFramePr>
        <p:xfrm>
          <a:off x="5791200" y="5715000"/>
          <a:ext cx="2286000" cy="561975"/>
        </p:xfrm>
        <a:graphic>
          <a:graphicData uri="http://schemas.openxmlformats.org/presentationml/2006/ole">
            <p:oleObj spid="_x0000_s16405" name="Equation" r:id="rId12" imgW="977900" imgH="228600" progId="">
              <p:embed/>
            </p:oleObj>
          </a:graphicData>
        </a:graphic>
      </p:graphicFrame>
      <p:graphicFrame>
        <p:nvGraphicFramePr>
          <p:cNvPr id="16385" name="Object 1"/>
          <p:cNvGraphicFramePr>
            <a:graphicFrameLocks noChangeAspect="1"/>
          </p:cNvGraphicFramePr>
          <p:nvPr/>
        </p:nvGraphicFramePr>
        <p:xfrm>
          <a:off x="0" y="6915150"/>
          <a:ext cx="76200" cy="76200"/>
        </p:xfrm>
        <a:graphic>
          <a:graphicData uri="http://schemas.openxmlformats.org/presentationml/2006/ole">
            <p:oleObj spid="_x0000_s16406" name="Equation" r:id="rId13" imgW="75969" imgH="75969" progId="">
              <p:embed/>
            </p:oleObj>
          </a:graphicData>
        </a:graphic>
      </p:graphicFrame>
      <p:sp>
        <p:nvSpPr>
          <p:cNvPr id="16396" name="Rectangle 12"/>
          <p:cNvSpPr>
            <a:spLocks noChangeArrowheads="1"/>
          </p:cNvSpPr>
          <p:nvPr/>
        </p:nvSpPr>
        <p:spPr bwMode="auto">
          <a:xfrm>
            <a:off x="0" y="228600"/>
            <a:ext cx="9144000" cy="184665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sr-Latn-CS"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PRORAČUN</a:t>
            </a:r>
            <a:r>
              <a:rPr kumimoji="0" lang="sr-Latn-C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sr-Latn-C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sr-Latn-C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Najprije je potrebno poznavati vrijednos napona U</a:t>
            </a:r>
            <a:r>
              <a:rPr kumimoji="0" lang="sr-Latn-CS" sz="20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 </a:t>
            </a:r>
            <a:r>
              <a:rPr kumimoji="0" lang="sr-Latn-C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 primjer 7V) koji se određuje prema potrebi potro</a:t>
            </a:r>
            <a:r>
              <a:rPr kumimoji="0" lang="sr-Latn-CS" sz="2000" b="0" i="0" u="none" strike="noStrike" cap="none" normalizeH="0" baseline="0" dirty="0" smtClean="0">
                <a:ln>
                  <a:noFill/>
                </a:ln>
                <a:solidFill>
                  <a:schemeClr val="tx1"/>
                </a:solidFill>
                <a:effectLst/>
                <a:latin typeface="Calibri"/>
                <a:ea typeface="Calibri" pitchFamily="34" charset="0"/>
                <a:cs typeface="Times New Roman" pitchFamily="18" charset="0"/>
              </a:rPr>
              <a:t>š</a:t>
            </a:r>
            <a:r>
              <a:rPr kumimoji="0" lang="sr-Latn-C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ača; zatim se odredi struja potro</a:t>
            </a:r>
            <a:r>
              <a:rPr kumimoji="0" lang="sr-Latn-CS" sz="2000" b="0" i="0" u="none" strike="noStrike" cap="none" normalizeH="0" baseline="0" dirty="0" smtClean="0">
                <a:ln>
                  <a:noFill/>
                </a:ln>
                <a:solidFill>
                  <a:schemeClr val="tx1"/>
                </a:solidFill>
                <a:effectLst/>
                <a:latin typeface="Calibri"/>
                <a:ea typeface="Calibri" pitchFamily="34" charset="0"/>
                <a:cs typeface="Times New Roman" pitchFamily="18" charset="0"/>
              </a:rPr>
              <a:t>š</a:t>
            </a:r>
            <a:r>
              <a:rPr kumimoji="0" lang="sr-Latn-C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ača(neka je potrebna struja potro</a:t>
            </a:r>
            <a:r>
              <a:rPr kumimoji="0" lang="sr-Latn-CS" sz="2000" b="0" i="0" u="none" strike="noStrike" cap="none" normalizeH="0" baseline="0" dirty="0" smtClean="0">
                <a:ln>
                  <a:noFill/>
                </a:ln>
                <a:solidFill>
                  <a:schemeClr val="tx1"/>
                </a:solidFill>
                <a:effectLst/>
                <a:latin typeface="Calibri"/>
                <a:ea typeface="Calibri" pitchFamily="34" charset="0"/>
                <a:cs typeface="Times New Roman" pitchFamily="18" charset="0"/>
              </a:rPr>
              <a:t>š</a:t>
            </a:r>
            <a:r>
              <a:rPr kumimoji="0" lang="sr-Latn-C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ača  I</a:t>
            </a:r>
            <a:r>
              <a:rPr kumimoji="0" lang="sr-Latn-CS" sz="20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p</a:t>
            </a:r>
            <a:r>
              <a:rPr kumimoji="0" lang="sr-Latn-C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10mA)</a:t>
            </a:r>
            <a:endPar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n-US" sz="2000" dirty="0">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sr-Latn-CS"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sr-Latn-CS" sz="1800" b="0" i="0" u="none" strike="noStrike" cap="none" normalizeH="0" baseline="0" dirty="0" smtClean="0">
              <a:ln>
                <a:noFill/>
              </a:ln>
              <a:solidFill>
                <a:schemeClr val="tx1"/>
              </a:solidFill>
              <a:effectLst/>
              <a:latin typeface="Arial" pitchFamily="34" charset="0"/>
            </a:endParaRPr>
          </a:p>
        </p:txBody>
      </p:sp>
      <p:sp>
        <p:nvSpPr>
          <p:cNvPr id="16397" name="Rectangle 13"/>
          <p:cNvSpPr>
            <a:spLocks noChangeArrowheads="1"/>
          </p:cNvSpPr>
          <p:nvPr/>
        </p:nvSpPr>
        <p:spPr bwMode="auto">
          <a:xfrm>
            <a:off x="304800" y="1752600"/>
            <a:ext cx="8458200" cy="8617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sr-Latn-CS"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sr-Latn-C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Struja kroz diodu Iz se određuje na osnovu iskustva i obično je jednaka polovini struje potro</a:t>
            </a:r>
            <a:r>
              <a:rPr kumimoji="0" lang="sr-Latn-CS" b="0" i="0" u="none" strike="noStrike" cap="none" normalizeH="0" baseline="0" dirty="0" smtClean="0">
                <a:ln>
                  <a:noFill/>
                </a:ln>
                <a:solidFill>
                  <a:schemeClr val="tx1"/>
                </a:solidFill>
                <a:effectLst/>
                <a:latin typeface="Calibri"/>
                <a:ea typeface="Calibri" pitchFamily="34" charset="0"/>
                <a:cs typeface="Times New Roman" pitchFamily="18" charset="0"/>
              </a:rPr>
              <a:t>š</a:t>
            </a:r>
            <a:r>
              <a:rPr kumimoji="0" lang="sr-Latn-C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ača. I</a:t>
            </a:r>
            <a:r>
              <a:rPr kumimoji="0" lang="sr-Latn-CS"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z</a:t>
            </a:r>
            <a:r>
              <a:rPr kumimoji="0" lang="sr-Latn-C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=5mA.</a:t>
            </a:r>
            <a:endParaRPr kumimoji="0" lang="en-US"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sr-Latn-CS"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sr-Latn-CS" sz="1800" b="0" i="0" u="none" strike="noStrike" cap="none" normalizeH="0" baseline="0" dirty="0" smtClean="0">
              <a:ln>
                <a:noFill/>
              </a:ln>
              <a:solidFill>
                <a:schemeClr val="tx1"/>
              </a:solidFill>
              <a:effectLst/>
              <a:latin typeface="Arial" pitchFamily="34" charset="0"/>
            </a:endParaRPr>
          </a:p>
        </p:txBody>
      </p:sp>
      <p:sp>
        <p:nvSpPr>
          <p:cNvPr id="16398" name="Rectangle 14"/>
          <p:cNvSpPr>
            <a:spLocks noChangeArrowheads="1"/>
          </p:cNvSpPr>
          <p:nvPr/>
        </p:nvSpPr>
        <p:spPr bwMode="auto">
          <a:xfrm>
            <a:off x="304800" y="2514600"/>
            <a:ext cx="86106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sr-Latn-C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Otpornik za ograničenje struje Rz se određuje pomoću drugog Kirhofovog zakona: 	</a:t>
            </a:r>
            <a:r>
              <a:rPr kumimoji="0" lang="sr-Latn-CS"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sr-Latn-CS" sz="1800" b="0" i="0" u="none" strike="noStrike" cap="none" normalizeH="0" baseline="0" dirty="0" smtClean="0">
              <a:ln>
                <a:noFill/>
              </a:ln>
              <a:solidFill>
                <a:schemeClr val="tx1"/>
              </a:solidFill>
              <a:effectLst/>
              <a:latin typeface="Arial" pitchFamily="34" charset="0"/>
            </a:endParaRPr>
          </a:p>
        </p:txBody>
      </p:sp>
      <p:sp>
        <p:nvSpPr>
          <p:cNvPr id="16399" name="Rectangle 15"/>
          <p:cNvSpPr>
            <a:spLocks noChangeArrowheads="1"/>
          </p:cNvSpPr>
          <p:nvPr/>
        </p:nvSpPr>
        <p:spPr bwMode="auto">
          <a:xfrm>
            <a:off x="0" y="26384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sr-Latn-CS" sz="1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sr-Latn-CS" sz="1800" b="0" i="0" u="none" strike="noStrike" cap="none" normalizeH="0" baseline="0" smtClean="0">
              <a:ln>
                <a:noFill/>
              </a:ln>
              <a:solidFill>
                <a:schemeClr val="tx1"/>
              </a:solidFill>
              <a:effectLst/>
              <a:latin typeface="Arial" pitchFamily="34" charset="0"/>
            </a:endParaRPr>
          </a:p>
        </p:txBody>
      </p:sp>
      <p:sp>
        <p:nvSpPr>
          <p:cNvPr id="16400" name="Rectangle 16"/>
          <p:cNvSpPr>
            <a:spLocks noChangeArrowheads="1"/>
          </p:cNvSpPr>
          <p:nvPr/>
        </p:nvSpPr>
        <p:spPr bwMode="auto">
          <a:xfrm>
            <a:off x="0" y="2667000"/>
            <a:ext cx="9144000"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sr-Latn-CS" sz="1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sr-Latn-CS" sz="1800" b="0" i="0" u="none" strike="noStrike" cap="none" normalizeH="0" baseline="0" smtClean="0">
              <a:ln>
                <a:noFill/>
              </a:ln>
              <a:solidFill>
                <a:schemeClr val="tx1"/>
              </a:solidFill>
              <a:effectLst/>
              <a:latin typeface="Arial" pitchFamily="34" charset="0"/>
            </a:endParaRPr>
          </a:p>
        </p:txBody>
      </p:sp>
      <p:sp>
        <p:nvSpPr>
          <p:cNvPr id="16401" name="Rectangle 17"/>
          <p:cNvSpPr>
            <a:spLocks noChangeArrowheads="1"/>
          </p:cNvSpPr>
          <p:nvPr/>
        </p:nvSpPr>
        <p:spPr bwMode="auto">
          <a:xfrm>
            <a:off x="0" y="37242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sr-Latn-CS" sz="1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sr-Latn-CS" sz="1800" b="0" i="0" u="none" strike="noStrike" cap="none" normalizeH="0" baseline="0" smtClean="0">
              <a:ln>
                <a:noFill/>
              </a:ln>
              <a:solidFill>
                <a:schemeClr val="tx1"/>
              </a:solidFill>
              <a:effectLst/>
              <a:latin typeface="Arial" pitchFamily="34" charset="0"/>
            </a:endParaRPr>
          </a:p>
        </p:txBody>
      </p:sp>
      <p:sp>
        <p:nvSpPr>
          <p:cNvPr id="16402" name="Rectangle 18"/>
          <p:cNvSpPr>
            <a:spLocks noChangeArrowheads="1"/>
          </p:cNvSpPr>
          <p:nvPr/>
        </p:nvSpPr>
        <p:spPr bwMode="auto">
          <a:xfrm>
            <a:off x="0" y="40386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sr-Latn-CS" sz="1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sr-Latn-CS" sz="1800" b="0" i="0" u="none" strike="noStrike" cap="none" normalizeH="0" baseline="0" smtClean="0">
              <a:ln>
                <a:noFill/>
              </a:ln>
              <a:solidFill>
                <a:schemeClr val="tx1"/>
              </a:solidFill>
              <a:effectLst/>
              <a:latin typeface="Arial" pitchFamily="34" charset="0"/>
            </a:endParaRPr>
          </a:p>
        </p:txBody>
      </p:sp>
      <p:sp>
        <p:nvSpPr>
          <p:cNvPr id="16403" name="Rectangle 19"/>
          <p:cNvSpPr>
            <a:spLocks noChangeArrowheads="1"/>
          </p:cNvSpPr>
          <p:nvPr/>
        </p:nvSpPr>
        <p:spPr bwMode="auto">
          <a:xfrm>
            <a:off x="228600" y="4800600"/>
            <a:ext cx="853440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sr-Latn-C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Ukoliko se potro</a:t>
            </a:r>
            <a:r>
              <a:rPr kumimoji="0" lang="sr-Latn-CS" b="0" i="0" u="none" strike="noStrike" cap="none" normalizeH="0" baseline="0" dirty="0" smtClean="0">
                <a:ln>
                  <a:noFill/>
                </a:ln>
                <a:solidFill>
                  <a:schemeClr val="tx1"/>
                </a:solidFill>
                <a:effectLst/>
                <a:latin typeface="Calibri"/>
                <a:ea typeface="Calibri" pitchFamily="34" charset="0"/>
                <a:cs typeface="Times New Roman" pitchFamily="18" charset="0"/>
              </a:rPr>
              <a:t>š</a:t>
            </a:r>
            <a:r>
              <a:rPr kumimoji="0" lang="sr-Latn-C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ač ukloni tada sva struja protiče kroz stabilizatorsku diodu i na diodi se pojavljuje najveća snaga. </a:t>
            </a:r>
            <a:endParaRPr kumimoji="0" lang="en-US"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sr-Latn-C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sr-Latn-CS" b="0" i="0" u="none" strike="noStrike" cap="none" normalizeH="0" baseline="0" dirty="0" smtClean="0">
              <a:ln>
                <a:noFill/>
              </a:ln>
              <a:solidFill>
                <a:schemeClr val="tx1"/>
              </a:solidFill>
              <a:effectLst/>
              <a:latin typeface="Arial" pitchFamily="34" charset="0"/>
            </a:endParaRPr>
          </a:p>
        </p:txBody>
      </p:sp>
      <p:sp>
        <p:nvSpPr>
          <p:cNvPr id="16404" name="Rectangle 20"/>
          <p:cNvSpPr>
            <a:spLocks noChangeArrowheads="1"/>
          </p:cNvSpPr>
          <p:nvPr/>
        </p:nvSpPr>
        <p:spPr bwMode="auto">
          <a:xfrm>
            <a:off x="0" y="5791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sr-Latn-CS" sz="1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sr-Latn-CS" sz="1800" b="0" i="0" u="none" strike="noStrike" cap="none" normalizeH="0" baseline="0" smtClean="0">
              <a:ln>
                <a:noFill/>
              </a:ln>
              <a:solidFill>
                <a:schemeClr val="tx1"/>
              </a:solidFill>
              <a:effectLst/>
              <a:latin typeface="Arial" pitchFamily="34" charset="0"/>
            </a:endParaRPr>
          </a:p>
        </p:txBody>
      </p:sp>
      <p:sp>
        <p:nvSpPr>
          <p:cNvPr id="16405" name="Rectangle 21"/>
          <p:cNvSpPr>
            <a:spLocks noChangeArrowheads="1"/>
          </p:cNvSpPr>
          <p:nvPr/>
        </p:nvSpPr>
        <p:spPr bwMode="auto">
          <a:xfrm>
            <a:off x="0" y="61245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sr-Latn-CS" sz="1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sr-Latn-CS" sz="1800" b="0" i="0" u="none" strike="noStrike" cap="none" normalizeH="0" baseline="0" smtClean="0">
              <a:ln>
                <a:noFill/>
              </a:ln>
              <a:solidFill>
                <a:schemeClr val="tx1"/>
              </a:solidFill>
              <a:effectLst/>
              <a:latin typeface="Arial" pitchFamily="34"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6396"/>
                                        </p:tgtEl>
                                        <p:attrNameLst>
                                          <p:attrName>style.visibility</p:attrName>
                                        </p:attrNameLst>
                                      </p:cBhvr>
                                      <p:to>
                                        <p:strVal val="visible"/>
                                      </p:to>
                                    </p:set>
                                    <p:anim calcmode="lin" valueType="num">
                                      <p:cBhvr>
                                        <p:cTn id="7" dur="500" decel="50000" fill="hold">
                                          <p:stCondLst>
                                            <p:cond delay="0"/>
                                          </p:stCondLst>
                                        </p:cTn>
                                        <p:tgtEl>
                                          <p:spTgt spid="1639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639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6396"/>
                                        </p:tgtEl>
                                        <p:attrNameLst>
                                          <p:attrName>ppt_w</p:attrName>
                                        </p:attrNameLst>
                                      </p:cBhvr>
                                      <p:tavLst>
                                        <p:tav tm="0">
                                          <p:val>
                                            <p:strVal val="#ppt_w*.05"/>
                                          </p:val>
                                        </p:tav>
                                        <p:tav tm="100000">
                                          <p:val>
                                            <p:strVal val="#ppt_w"/>
                                          </p:val>
                                        </p:tav>
                                      </p:tavLst>
                                    </p:anim>
                                    <p:anim calcmode="lin" valueType="num">
                                      <p:cBhvr>
                                        <p:cTn id="10" dur="1000" fill="hold"/>
                                        <p:tgtEl>
                                          <p:spTgt spid="1639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639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639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639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6396"/>
                                        </p:tgtEl>
                                      </p:cBhvr>
                                    </p:animEffect>
                                  </p:childTnLst>
                                </p:cTn>
                              </p:par>
                            </p:childTnLst>
                          </p:cTn>
                        </p:par>
                      </p:childTnLst>
                    </p:cTn>
                  </p:par>
                  <p:par>
                    <p:cTn id="15" fill="hold">
                      <p:stCondLst>
                        <p:cond delay="indefinite"/>
                      </p:stCondLst>
                      <p:childTnLst>
                        <p:par>
                          <p:cTn id="16" fill="hold">
                            <p:stCondLst>
                              <p:cond delay="0"/>
                            </p:stCondLst>
                            <p:childTnLst>
                              <p:par>
                                <p:cTn id="17" presetID="15" presetClass="entr" presetSubtype="0" fill="hold" nodeType="clickEffect">
                                  <p:stCondLst>
                                    <p:cond delay="0"/>
                                  </p:stCondLst>
                                  <p:childTnLst>
                                    <p:set>
                                      <p:cBhvr>
                                        <p:cTn id="18" dur="1" fill="hold">
                                          <p:stCondLst>
                                            <p:cond delay="0"/>
                                          </p:stCondLst>
                                        </p:cTn>
                                        <p:tgtEl>
                                          <p:spTgt spid="16395"/>
                                        </p:tgtEl>
                                        <p:attrNameLst>
                                          <p:attrName>style.visibility</p:attrName>
                                        </p:attrNameLst>
                                      </p:cBhvr>
                                      <p:to>
                                        <p:strVal val="visible"/>
                                      </p:to>
                                    </p:set>
                                    <p:anim calcmode="lin" valueType="num">
                                      <p:cBhvr>
                                        <p:cTn id="19" dur="1000" fill="hold"/>
                                        <p:tgtEl>
                                          <p:spTgt spid="16395"/>
                                        </p:tgtEl>
                                        <p:attrNameLst>
                                          <p:attrName>ppt_w</p:attrName>
                                        </p:attrNameLst>
                                      </p:cBhvr>
                                      <p:tavLst>
                                        <p:tav tm="0">
                                          <p:val>
                                            <p:fltVal val="0"/>
                                          </p:val>
                                        </p:tav>
                                        <p:tav tm="100000">
                                          <p:val>
                                            <p:strVal val="#ppt_w"/>
                                          </p:val>
                                        </p:tav>
                                      </p:tavLst>
                                    </p:anim>
                                    <p:anim calcmode="lin" valueType="num">
                                      <p:cBhvr>
                                        <p:cTn id="20" dur="1000" fill="hold"/>
                                        <p:tgtEl>
                                          <p:spTgt spid="16395"/>
                                        </p:tgtEl>
                                        <p:attrNameLst>
                                          <p:attrName>ppt_h</p:attrName>
                                        </p:attrNameLst>
                                      </p:cBhvr>
                                      <p:tavLst>
                                        <p:tav tm="0">
                                          <p:val>
                                            <p:fltVal val="0"/>
                                          </p:val>
                                        </p:tav>
                                        <p:tav tm="100000">
                                          <p:val>
                                            <p:strVal val="#ppt_h"/>
                                          </p:val>
                                        </p:tav>
                                      </p:tavLst>
                                    </p:anim>
                                    <p:anim calcmode="lin" valueType="num">
                                      <p:cBhvr>
                                        <p:cTn id="21" dur="1000" fill="hold"/>
                                        <p:tgtEl>
                                          <p:spTgt spid="16395"/>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1639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p:stCondLst>
                        <p:cond delay="indefinite"/>
                      </p:stCondLst>
                      <p:childTnLst>
                        <p:par>
                          <p:cTn id="24" fill="hold">
                            <p:stCondLst>
                              <p:cond delay="0"/>
                            </p:stCondLst>
                            <p:childTnLst>
                              <p:par>
                                <p:cTn id="25" presetID="25" presetClass="entr" presetSubtype="0" fill="hold" grpId="0" nodeType="clickEffect">
                                  <p:stCondLst>
                                    <p:cond delay="0"/>
                                  </p:stCondLst>
                                  <p:childTnLst>
                                    <p:set>
                                      <p:cBhvr>
                                        <p:cTn id="26" dur="1" fill="hold">
                                          <p:stCondLst>
                                            <p:cond delay="0"/>
                                          </p:stCondLst>
                                        </p:cTn>
                                        <p:tgtEl>
                                          <p:spTgt spid="16397"/>
                                        </p:tgtEl>
                                        <p:attrNameLst>
                                          <p:attrName>style.visibility</p:attrName>
                                        </p:attrNameLst>
                                      </p:cBhvr>
                                      <p:to>
                                        <p:strVal val="visible"/>
                                      </p:to>
                                    </p:set>
                                    <p:anim calcmode="lin" valueType="num">
                                      <p:cBhvr>
                                        <p:cTn id="27" dur="500" decel="50000" fill="hold">
                                          <p:stCondLst>
                                            <p:cond delay="0"/>
                                          </p:stCondLst>
                                        </p:cTn>
                                        <p:tgtEl>
                                          <p:spTgt spid="16397"/>
                                        </p:tgtEl>
                                        <p:attrNameLst>
                                          <p:attrName>style.rotation</p:attrName>
                                        </p:attrNameLst>
                                      </p:cBhvr>
                                      <p:tavLst>
                                        <p:tav tm="0">
                                          <p:val>
                                            <p:fltVal val="-90"/>
                                          </p:val>
                                        </p:tav>
                                        <p:tav tm="100000">
                                          <p:val>
                                            <p:fltVal val="0"/>
                                          </p:val>
                                        </p:tav>
                                      </p:tavLst>
                                    </p:anim>
                                    <p:anim calcmode="lin" valueType="num">
                                      <p:cBhvr>
                                        <p:cTn id="28" dur="500" decel="50000" fill="hold">
                                          <p:stCondLst>
                                            <p:cond delay="0"/>
                                          </p:stCondLst>
                                        </p:cTn>
                                        <p:tgtEl>
                                          <p:spTgt spid="16397"/>
                                        </p:tgtEl>
                                        <p:attrNameLst>
                                          <p:attrName>ppt_w</p:attrName>
                                        </p:attrNameLst>
                                      </p:cBhvr>
                                      <p:tavLst>
                                        <p:tav tm="0">
                                          <p:val>
                                            <p:strVal val="#ppt_w"/>
                                          </p:val>
                                        </p:tav>
                                        <p:tav tm="100000">
                                          <p:val>
                                            <p:strVal val="#ppt_w*.05"/>
                                          </p:val>
                                        </p:tav>
                                      </p:tavLst>
                                    </p:anim>
                                    <p:anim calcmode="lin" valueType="num">
                                      <p:cBhvr>
                                        <p:cTn id="29" dur="500" accel="50000" fill="hold">
                                          <p:stCondLst>
                                            <p:cond delay="500"/>
                                          </p:stCondLst>
                                        </p:cTn>
                                        <p:tgtEl>
                                          <p:spTgt spid="16397"/>
                                        </p:tgtEl>
                                        <p:attrNameLst>
                                          <p:attrName>ppt_w</p:attrName>
                                        </p:attrNameLst>
                                      </p:cBhvr>
                                      <p:tavLst>
                                        <p:tav tm="0">
                                          <p:val>
                                            <p:strVal val="#ppt_w*.05"/>
                                          </p:val>
                                        </p:tav>
                                        <p:tav tm="100000">
                                          <p:val>
                                            <p:strVal val="#ppt_w"/>
                                          </p:val>
                                        </p:tav>
                                      </p:tavLst>
                                    </p:anim>
                                    <p:anim calcmode="lin" valueType="num">
                                      <p:cBhvr>
                                        <p:cTn id="30" dur="1000" fill="hold"/>
                                        <p:tgtEl>
                                          <p:spTgt spid="16397"/>
                                        </p:tgtEl>
                                        <p:attrNameLst>
                                          <p:attrName>ppt_h</p:attrName>
                                        </p:attrNameLst>
                                      </p:cBhvr>
                                      <p:tavLst>
                                        <p:tav tm="0">
                                          <p:val>
                                            <p:strVal val="#ppt_h"/>
                                          </p:val>
                                        </p:tav>
                                        <p:tav tm="100000">
                                          <p:val>
                                            <p:strVal val="#ppt_h"/>
                                          </p:val>
                                        </p:tav>
                                      </p:tavLst>
                                    </p:anim>
                                    <p:anim calcmode="lin" valueType="num">
                                      <p:cBhvr>
                                        <p:cTn id="31" dur="500" decel="50000" fill="hold">
                                          <p:stCondLst>
                                            <p:cond delay="0"/>
                                          </p:stCondLst>
                                        </p:cTn>
                                        <p:tgtEl>
                                          <p:spTgt spid="16397"/>
                                        </p:tgtEl>
                                        <p:attrNameLst>
                                          <p:attrName>ppt_x</p:attrName>
                                        </p:attrNameLst>
                                      </p:cBhvr>
                                      <p:tavLst>
                                        <p:tav tm="0">
                                          <p:val>
                                            <p:strVal val="#ppt_x+.4"/>
                                          </p:val>
                                        </p:tav>
                                        <p:tav tm="100000">
                                          <p:val>
                                            <p:strVal val="#ppt_x"/>
                                          </p:val>
                                        </p:tav>
                                      </p:tavLst>
                                    </p:anim>
                                    <p:anim calcmode="lin" valueType="num">
                                      <p:cBhvr>
                                        <p:cTn id="32" dur="500" decel="50000" fill="hold">
                                          <p:stCondLst>
                                            <p:cond delay="0"/>
                                          </p:stCondLst>
                                        </p:cTn>
                                        <p:tgtEl>
                                          <p:spTgt spid="16397"/>
                                        </p:tgtEl>
                                        <p:attrNameLst>
                                          <p:attrName>ppt_y</p:attrName>
                                        </p:attrNameLst>
                                      </p:cBhvr>
                                      <p:tavLst>
                                        <p:tav tm="0">
                                          <p:val>
                                            <p:strVal val="#ppt_y-.2"/>
                                          </p:val>
                                        </p:tav>
                                        <p:tav tm="100000">
                                          <p:val>
                                            <p:strVal val="#ppt_y+.1"/>
                                          </p:val>
                                        </p:tav>
                                      </p:tavLst>
                                    </p:anim>
                                    <p:anim calcmode="lin" valueType="num">
                                      <p:cBhvr>
                                        <p:cTn id="33" dur="500" accel="50000" fill="hold">
                                          <p:stCondLst>
                                            <p:cond delay="500"/>
                                          </p:stCondLst>
                                        </p:cTn>
                                        <p:tgtEl>
                                          <p:spTgt spid="16397"/>
                                        </p:tgtEl>
                                        <p:attrNameLst>
                                          <p:attrName>ppt_y</p:attrName>
                                        </p:attrNameLst>
                                      </p:cBhvr>
                                      <p:tavLst>
                                        <p:tav tm="0">
                                          <p:val>
                                            <p:strVal val="#ppt_y+.1"/>
                                          </p:val>
                                        </p:tav>
                                        <p:tav tm="100000">
                                          <p:val>
                                            <p:strVal val="#ppt_y"/>
                                          </p:val>
                                        </p:tav>
                                      </p:tavLst>
                                    </p:anim>
                                    <p:animEffect transition="in" filter="fade">
                                      <p:cBhvr>
                                        <p:cTn id="34" dur="1000" decel="50000">
                                          <p:stCondLst>
                                            <p:cond delay="0"/>
                                          </p:stCondLst>
                                        </p:cTn>
                                        <p:tgtEl>
                                          <p:spTgt spid="16397"/>
                                        </p:tgtEl>
                                      </p:cBhvr>
                                    </p:animEffect>
                                  </p:childTnLst>
                                </p:cTn>
                              </p:par>
                            </p:childTnLst>
                          </p:cTn>
                        </p:par>
                      </p:childTnLst>
                    </p:cTn>
                  </p:par>
                  <p:par>
                    <p:cTn id="35" fill="hold">
                      <p:stCondLst>
                        <p:cond delay="indefinite"/>
                      </p:stCondLst>
                      <p:childTnLst>
                        <p:par>
                          <p:cTn id="36" fill="hold">
                            <p:stCondLst>
                              <p:cond delay="0"/>
                            </p:stCondLst>
                            <p:childTnLst>
                              <p:par>
                                <p:cTn id="37" presetID="15" presetClass="entr" presetSubtype="0" fill="hold" nodeType="clickEffect">
                                  <p:stCondLst>
                                    <p:cond delay="0"/>
                                  </p:stCondLst>
                                  <p:childTnLst>
                                    <p:set>
                                      <p:cBhvr>
                                        <p:cTn id="38" dur="1" fill="hold">
                                          <p:stCondLst>
                                            <p:cond delay="0"/>
                                          </p:stCondLst>
                                        </p:cTn>
                                        <p:tgtEl>
                                          <p:spTgt spid="16394"/>
                                        </p:tgtEl>
                                        <p:attrNameLst>
                                          <p:attrName>style.visibility</p:attrName>
                                        </p:attrNameLst>
                                      </p:cBhvr>
                                      <p:to>
                                        <p:strVal val="visible"/>
                                      </p:to>
                                    </p:set>
                                    <p:anim calcmode="lin" valueType="num">
                                      <p:cBhvr>
                                        <p:cTn id="39" dur="1000" fill="hold"/>
                                        <p:tgtEl>
                                          <p:spTgt spid="16394"/>
                                        </p:tgtEl>
                                        <p:attrNameLst>
                                          <p:attrName>ppt_w</p:attrName>
                                        </p:attrNameLst>
                                      </p:cBhvr>
                                      <p:tavLst>
                                        <p:tav tm="0">
                                          <p:val>
                                            <p:fltVal val="0"/>
                                          </p:val>
                                        </p:tav>
                                        <p:tav tm="100000">
                                          <p:val>
                                            <p:strVal val="#ppt_w"/>
                                          </p:val>
                                        </p:tav>
                                      </p:tavLst>
                                    </p:anim>
                                    <p:anim calcmode="lin" valueType="num">
                                      <p:cBhvr>
                                        <p:cTn id="40" dur="1000" fill="hold"/>
                                        <p:tgtEl>
                                          <p:spTgt spid="16394"/>
                                        </p:tgtEl>
                                        <p:attrNameLst>
                                          <p:attrName>ppt_h</p:attrName>
                                        </p:attrNameLst>
                                      </p:cBhvr>
                                      <p:tavLst>
                                        <p:tav tm="0">
                                          <p:val>
                                            <p:fltVal val="0"/>
                                          </p:val>
                                        </p:tav>
                                        <p:tav tm="100000">
                                          <p:val>
                                            <p:strVal val="#ppt_h"/>
                                          </p:val>
                                        </p:tav>
                                      </p:tavLst>
                                    </p:anim>
                                    <p:anim calcmode="lin" valueType="num">
                                      <p:cBhvr>
                                        <p:cTn id="41" dur="1000" fill="hold"/>
                                        <p:tgtEl>
                                          <p:spTgt spid="16394"/>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1639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3" fill="hold">
                      <p:stCondLst>
                        <p:cond delay="indefinite"/>
                      </p:stCondLst>
                      <p:childTnLst>
                        <p:par>
                          <p:cTn id="44" fill="hold">
                            <p:stCondLst>
                              <p:cond delay="0"/>
                            </p:stCondLst>
                            <p:childTnLst>
                              <p:par>
                                <p:cTn id="45" presetID="15" presetClass="entr" presetSubtype="0" fill="hold" nodeType="clickEffect">
                                  <p:stCondLst>
                                    <p:cond delay="0"/>
                                  </p:stCondLst>
                                  <p:childTnLst>
                                    <p:set>
                                      <p:cBhvr>
                                        <p:cTn id="46" dur="1" fill="hold">
                                          <p:stCondLst>
                                            <p:cond delay="0"/>
                                          </p:stCondLst>
                                        </p:cTn>
                                        <p:tgtEl>
                                          <p:spTgt spid="16393"/>
                                        </p:tgtEl>
                                        <p:attrNameLst>
                                          <p:attrName>style.visibility</p:attrName>
                                        </p:attrNameLst>
                                      </p:cBhvr>
                                      <p:to>
                                        <p:strVal val="visible"/>
                                      </p:to>
                                    </p:set>
                                    <p:anim calcmode="lin" valueType="num">
                                      <p:cBhvr>
                                        <p:cTn id="47" dur="1000" fill="hold"/>
                                        <p:tgtEl>
                                          <p:spTgt spid="16393"/>
                                        </p:tgtEl>
                                        <p:attrNameLst>
                                          <p:attrName>ppt_w</p:attrName>
                                        </p:attrNameLst>
                                      </p:cBhvr>
                                      <p:tavLst>
                                        <p:tav tm="0">
                                          <p:val>
                                            <p:fltVal val="0"/>
                                          </p:val>
                                        </p:tav>
                                        <p:tav tm="100000">
                                          <p:val>
                                            <p:strVal val="#ppt_w"/>
                                          </p:val>
                                        </p:tav>
                                      </p:tavLst>
                                    </p:anim>
                                    <p:anim calcmode="lin" valueType="num">
                                      <p:cBhvr>
                                        <p:cTn id="48" dur="1000" fill="hold"/>
                                        <p:tgtEl>
                                          <p:spTgt spid="16393"/>
                                        </p:tgtEl>
                                        <p:attrNameLst>
                                          <p:attrName>ppt_h</p:attrName>
                                        </p:attrNameLst>
                                      </p:cBhvr>
                                      <p:tavLst>
                                        <p:tav tm="0">
                                          <p:val>
                                            <p:fltVal val="0"/>
                                          </p:val>
                                        </p:tav>
                                        <p:tav tm="100000">
                                          <p:val>
                                            <p:strVal val="#ppt_h"/>
                                          </p:val>
                                        </p:tav>
                                      </p:tavLst>
                                    </p:anim>
                                    <p:anim calcmode="lin" valueType="num">
                                      <p:cBhvr>
                                        <p:cTn id="49" dur="1000" fill="hold"/>
                                        <p:tgtEl>
                                          <p:spTgt spid="16393"/>
                                        </p:tgtEl>
                                        <p:attrNameLst>
                                          <p:attrName>ppt_x</p:attrName>
                                        </p:attrNameLst>
                                      </p:cBhvr>
                                      <p:tavLst>
                                        <p:tav tm="0" fmla="#ppt_x+(cos(-2*pi*(1-$))*-#ppt_x-sin(-2*pi*(1-$))*(1-#ppt_y))*(1-$)">
                                          <p:val>
                                            <p:fltVal val="0"/>
                                          </p:val>
                                        </p:tav>
                                        <p:tav tm="100000">
                                          <p:val>
                                            <p:fltVal val="1"/>
                                          </p:val>
                                        </p:tav>
                                      </p:tavLst>
                                    </p:anim>
                                    <p:anim calcmode="lin" valueType="num">
                                      <p:cBhvr>
                                        <p:cTn id="50" dur="1000" fill="hold"/>
                                        <p:tgtEl>
                                          <p:spTgt spid="1639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1" fill="hold">
                      <p:stCondLst>
                        <p:cond delay="indefinite"/>
                      </p:stCondLst>
                      <p:childTnLst>
                        <p:par>
                          <p:cTn id="52" fill="hold">
                            <p:stCondLst>
                              <p:cond delay="0"/>
                            </p:stCondLst>
                            <p:childTnLst>
                              <p:par>
                                <p:cTn id="53" presetID="49" presetClass="entr" presetSubtype="0" decel="100000" fill="hold" nodeType="clickEffect">
                                  <p:stCondLst>
                                    <p:cond delay="0"/>
                                  </p:stCondLst>
                                  <p:childTnLst>
                                    <p:set>
                                      <p:cBhvr>
                                        <p:cTn id="54" dur="1" fill="hold">
                                          <p:stCondLst>
                                            <p:cond delay="0"/>
                                          </p:stCondLst>
                                        </p:cTn>
                                        <p:tgtEl>
                                          <p:spTgt spid="16392"/>
                                        </p:tgtEl>
                                        <p:attrNameLst>
                                          <p:attrName>style.visibility</p:attrName>
                                        </p:attrNameLst>
                                      </p:cBhvr>
                                      <p:to>
                                        <p:strVal val="visible"/>
                                      </p:to>
                                    </p:set>
                                    <p:anim calcmode="lin" valueType="num">
                                      <p:cBhvr>
                                        <p:cTn id="55" dur="500" fill="hold"/>
                                        <p:tgtEl>
                                          <p:spTgt spid="16392"/>
                                        </p:tgtEl>
                                        <p:attrNameLst>
                                          <p:attrName>ppt_w</p:attrName>
                                        </p:attrNameLst>
                                      </p:cBhvr>
                                      <p:tavLst>
                                        <p:tav tm="0">
                                          <p:val>
                                            <p:fltVal val="0"/>
                                          </p:val>
                                        </p:tav>
                                        <p:tav tm="100000">
                                          <p:val>
                                            <p:strVal val="#ppt_w"/>
                                          </p:val>
                                        </p:tav>
                                      </p:tavLst>
                                    </p:anim>
                                    <p:anim calcmode="lin" valueType="num">
                                      <p:cBhvr>
                                        <p:cTn id="56" dur="500" fill="hold"/>
                                        <p:tgtEl>
                                          <p:spTgt spid="16392"/>
                                        </p:tgtEl>
                                        <p:attrNameLst>
                                          <p:attrName>ppt_h</p:attrName>
                                        </p:attrNameLst>
                                      </p:cBhvr>
                                      <p:tavLst>
                                        <p:tav tm="0">
                                          <p:val>
                                            <p:fltVal val="0"/>
                                          </p:val>
                                        </p:tav>
                                        <p:tav tm="100000">
                                          <p:val>
                                            <p:strVal val="#ppt_h"/>
                                          </p:val>
                                        </p:tav>
                                      </p:tavLst>
                                    </p:anim>
                                    <p:anim calcmode="lin" valueType="num">
                                      <p:cBhvr>
                                        <p:cTn id="57" dur="500" fill="hold"/>
                                        <p:tgtEl>
                                          <p:spTgt spid="16392"/>
                                        </p:tgtEl>
                                        <p:attrNameLst>
                                          <p:attrName>style.rotation</p:attrName>
                                        </p:attrNameLst>
                                      </p:cBhvr>
                                      <p:tavLst>
                                        <p:tav tm="0">
                                          <p:val>
                                            <p:fltVal val="360"/>
                                          </p:val>
                                        </p:tav>
                                        <p:tav tm="100000">
                                          <p:val>
                                            <p:fltVal val="0"/>
                                          </p:val>
                                        </p:tav>
                                      </p:tavLst>
                                    </p:anim>
                                    <p:animEffect transition="in" filter="fade">
                                      <p:cBhvr>
                                        <p:cTn id="58" dur="500"/>
                                        <p:tgtEl>
                                          <p:spTgt spid="16392"/>
                                        </p:tgtEl>
                                      </p:cBhvr>
                                    </p:animEffect>
                                  </p:childTnLst>
                                </p:cTn>
                              </p:par>
                            </p:childTnLst>
                          </p:cTn>
                        </p:par>
                      </p:childTnLst>
                    </p:cTn>
                  </p:par>
                  <p:par>
                    <p:cTn id="59" fill="hold">
                      <p:stCondLst>
                        <p:cond delay="indefinite"/>
                      </p:stCondLst>
                      <p:childTnLst>
                        <p:par>
                          <p:cTn id="60" fill="hold">
                            <p:stCondLst>
                              <p:cond delay="0"/>
                            </p:stCondLst>
                            <p:childTnLst>
                              <p:par>
                                <p:cTn id="61" presetID="35" presetClass="entr" presetSubtype="0" fill="hold" nodeType="clickEffect">
                                  <p:stCondLst>
                                    <p:cond delay="0"/>
                                  </p:stCondLst>
                                  <p:childTnLst>
                                    <p:set>
                                      <p:cBhvr>
                                        <p:cTn id="62" dur="1" fill="hold">
                                          <p:stCondLst>
                                            <p:cond delay="0"/>
                                          </p:stCondLst>
                                        </p:cTn>
                                        <p:tgtEl>
                                          <p:spTgt spid="16391"/>
                                        </p:tgtEl>
                                        <p:attrNameLst>
                                          <p:attrName>style.visibility</p:attrName>
                                        </p:attrNameLst>
                                      </p:cBhvr>
                                      <p:to>
                                        <p:strVal val="visible"/>
                                      </p:to>
                                    </p:set>
                                    <p:animEffect transition="in" filter="fade">
                                      <p:cBhvr>
                                        <p:cTn id="63" dur="2000"/>
                                        <p:tgtEl>
                                          <p:spTgt spid="16391"/>
                                        </p:tgtEl>
                                      </p:cBhvr>
                                    </p:animEffect>
                                    <p:anim calcmode="lin" valueType="num">
                                      <p:cBhvr>
                                        <p:cTn id="64" dur="2000" fill="hold"/>
                                        <p:tgtEl>
                                          <p:spTgt spid="16391"/>
                                        </p:tgtEl>
                                        <p:attrNameLst>
                                          <p:attrName>style.rotation</p:attrName>
                                        </p:attrNameLst>
                                      </p:cBhvr>
                                      <p:tavLst>
                                        <p:tav tm="0">
                                          <p:val>
                                            <p:fltVal val="720"/>
                                          </p:val>
                                        </p:tav>
                                        <p:tav tm="100000">
                                          <p:val>
                                            <p:fltVal val="0"/>
                                          </p:val>
                                        </p:tav>
                                      </p:tavLst>
                                    </p:anim>
                                    <p:anim calcmode="lin" valueType="num">
                                      <p:cBhvr>
                                        <p:cTn id="65" dur="2000" fill="hold"/>
                                        <p:tgtEl>
                                          <p:spTgt spid="16391"/>
                                        </p:tgtEl>
                                        <p:attrNameLst>
                                          <p:attrName>ppt_h</p:attrName>
                                        </p:attrNameLst>
                                      </p:cBhvr>
                                      <p:tavLst>
                                        <p:tav tm="0">
                                          <p:val>
                                            <p:fltVal val="0"/>
                                          </p:val>
                                        </p:tav>
                                        <p:tav tm="100000">
                                          <p:val>
                                            <p:strVal val="#ppt_h"/>
                                          </p:val>
                                        </p:tav>
                                      </p:tavLst>
                                    </p:anim>
                                    <p:anim calcmode="lin" valueType="num">
                                      <p:cBhvr>
                                        <p:cTn id="66" dur="2000" fill="hold"/>
                                        <p:tgtEl>
                                          <p:spTgt spid="16391"/>
                                        </p:tgtEl>
                                        <p:attrNameLst>
                                          <p:attrName>ppt_w</p:attrName>
                                        </p:attrNameLst>
                                      </p:cBhvr>
                                      <p:tavLst>
                                        <p:tav tm="0">
                                          <p:val>
                                            <p:fltVal val="0"/>
                                          </p:val>
                                        </p:tav>
                                        <p:tav tm="100000">
                                          <p:val>
                                            <p:strVal val="#ppt_w"/>
                                          </p:val>
                                        </p:tav>
                                      </p:tavLst>
                                    </p:anim>
                                  </p:childTnLst>
                                </p:cTn>
                              </p:par>
                            </p:childTnLst>
                          </p:cTn>
                        </p:par>
                      </p:childTnLst>
                    </p:cTn>
                  </p:par>
                  <p:par>
                    <p:cTn id="67" fill="hold">
                      <p:stCondLst>
                        <p:cond delay="indefinite"/>
                      </p:stCondLst>
                      <p:childTnLst>
                        <p:par>
                          <p:cTn id="68" fill="hold">
                            <p:stCondLst>
                              <p:cond delay="0"/>
                            </p:stCondLst>
                            <p:childTnLst>
                              <p:par>
                                <p:cTn id="69" presetID="15" presetClass="entr" presetSubtype="0" fill="hold" nodeType="clickEffect">
                                  <p:stCondLst>
                                    <p:cond delay="0"/>
                                  </p:stCondLst>
                                  <p:childTnLst>
                                    <p:set>
                                      <p:cBhvr>
                                        <p:cTn id="70" dur="1" fill="hold">
                                          <p:stCondLst>
                                            <p:cond delay="0"/>
                                          </p:stCondLst>
                                        </p:cTn>
                                        <p:tgtEl>
                                          <p:spTgt spid="16390"/>
                                        </p:tgtEl>
                                        <p:attrNameLst>
                                          <p:attrName>style.visibility</p:attrName>
                                        </p:attrNameLst>
                                      </p:cBhvr>
                                      <p:to>
                                        <p:strVal val="visible"/>
                                      </p:to>
                                    </p:set>
                                    <p:anim calcmode="lin" valueType="num">
                                      <p:cBhvr>
                                        <p:cTn id="71" dur="1000" fill="hold"/>
                                        <p:tgtEl>
                                          <p:spTgt spid="16390"/>
                                        </p:tgtEl>
                                        <p:attrNameLst>
                                          <p:attrName>ppt_w</p:attrName>
                                        </p:attrNameLst>
                                      </p:cBhvr>
                                      <p:tavLst>
                                        <p:tav tm="0">
                                          <p:val>
                                            <p:fltVal val="0"/>
                                          </p:val>
                                        </p:tav>
                                        <p:tav tm="100000">
                                          <p:val>
                                            <p:strVal val="#ppt_w"/>
                                          </p:val>
                                        </p:tav>
                                      </p:tavLst>
                                    </p:anim>
                                    <p:anim calcmode="lin" valueType="num">
                                      <p:cBhvr>
                                        <p:cTn id="72" dur="1000" fill="hold"/>
                                        <p:tgtEl>
                                          <p:spTgt spid="16390"/>
                                        </p:tgtEl>
                                        <p:attrNameLst>
                                          <p:attrName>ppt_h</p:attrName>
                                        </p:attrNameLst>
                                      </p:cBhvr>
                                      <p:tavLst>
                                        <p:tav tm="0">
                                          <p:val>
                                            <p:fltVal val="0"/>
                                          </p:val>
                                        </p:tav>
                                        <p:tav tm="100000">
                                          <p:val>
                                            <p:strVal val="#ppt_h"/>
                                          </p:val>
                                        </p:tav>
                                      </p:tavLst>
                                    </p:anim>
                                    <p:anim calcmode="lin" valueType="num">
                                      <p:cBhvr>
                                        <p:cTn id="73" dur="1000" fill="hold"/>
                                        <p:tgtEl>
                                          <p:spTgt spid="16390"/>
                                        </p:tgtEl>
                                        <p:attrNameLst>
                                          <p:attrName>ppt_x</p:attrName>
                                        </p:attrNameLst>
                                      </p:cBhvr>
                                      <p:tavLst>
                                        <p:tav tm="0" fmla="#ppt_x+(cos(-2*pi*(1-$))*-#ppt_x-sin(-2*pi*(1-$))*(1-#ppt_y))*(1-$)">
                                          <p:val>
                                            <p:fltVal val="0"/>
                                          </p:val>
                                        </p:tav>
                                        <p:tav tm="100000">
                                          <p:val>
                                            <p:fltVal val="1"/>
                                          </p:val>
                                        </p:tav>
                                      </p:tavLst>
                                    </p:anim>
                                    <p:anim calcmode="lin" valueType="num">
                                      <p:cBhvr>
                                        <p:cTn id="74" dur="1000" fill="hold"/>
                                        <p:tgtEl>
                                          <p:spTgt spid="1639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75" fill="hold">
                      <p:stCondLst>
                        <p:cond delay="indefinite"/>
                      </p:stCondLst>
                      <p:childTnLst>
                        <p:par>
                          <p:cTn id="76" fill="hold">
                            <p:stCondLst>
                              <p:cond delay="0"/>
                            </p:stCondLst>
                            <p:childTnLst>
                              <p:par>
                                <p:cTn id="77" presetID="15" presetClass="entr" presetSubtype="0" fill="hold" nodeType="clickEffect">
                                  <p:stCondLst>
                                    <p:cond delay="0"/>
                                  </p:stCondLst>
                                  <p:childTnLst>
                                    <p:set>
                                      <p:cBhvr>
                                        <p:cTn id="78" dur="1" fill="hold">
                                          <p:stCondLst>
                                            <p:cond delay="0"/>
                                          </p:stCondLst>
                                        </p:cTn>
                                        <p:tgtEl>
                                          <p:spTgt spid="16389"/>
                                        </p:tgtEl>
                                        <p:attrNameLst>
                                          <p:attrName>style.visibility</p:attrName>
                                        </p:attrNameLst>
                                      </p:cBhvr>
                                      <p:to>
                                        <p:strVal val="visible"/>
                                      </p:to>
                                    </p:set>
                                    <p:anim calcmode="lin" valueType="num">
                                      <p:cBhvr>
                                        <p:cTn id="79" dur="1000" fill="hold"/>
                                        <p:tgtEl>
                                          <p:spTgt spid="16389"/>
                                        </p:tgtEl>
                                        <p:attrNameLst>
                                          <p:attrName>ppt_w</p:attrName>
                                        </p:attrNameLst>
                                      </p:cBhvr>
                                      <p:tavLst>
                                        <p:tav tm="0">
                                          <p:val>
                                            <p:fltVal val="0"/>
                                          </p:val>
                                        </p:tav>
                                        <p:tav tm="100000">
                                          <p:val>
                                            <p:strVal val="#ppt_w"/>
                                          </p:val>
                                        </p:tav>
                                      </p:tavLst>
                                    </p:anim>
                                    <p:anim calcmode="lin" valueType="num">
                                      <p:cBhvr>
                                        <p:cTn id="80" dur="1000" fill="hold"/>
                                        <p:tgtEl>
                                          <p:spTgt spid="16389"/>
                                        </p:tgtEl>
                                        <p:attrNameLst>
                                          <p:attrName>ppt_h</p:attrName>
                                        </p:attrNameLst>
                                      </p:cBhvr>
                                      <p:tavLst>
                                        <p:tav tm="0">
                                          <p:val>
                                            <p:fltVal val="0"/>
                                          </p:val>
                                        </p:tav>
                                        <p:tav tm="100000">
                                          <p:val>
                                            <p:strVal val="#ppt_h"/>
                                          </p:val>
                                        </p:tav>
                                      </p:tavLst>
                                    </p:anim>
                                    <p:anim calcmode="lin" valueType="num">
                                      <p:cBhvr>
                                        <p:cTn id="81" dur="1000" fill="hold"/>
                                        <p:tgtEl>
                                          <p:spTgt spid="16389"/>
                                        </p:tgtEl>
                                        <p:attrNameLst>
                                          <p:attrName>ppt_x</p:attrName>
                                        </p:attrNameLst>
                                      </p:cBhvr>
                                      <p:tavLst>
                                        <p:tav tm="0" fmla="#ppt_x+(cos(-2*pi*(1-$))*-#ppt_x-sin(-2*pi*(1-$))*(1-#ppt_y))*(1-$)">
                                          <p:val>
                                            <p:fltVal val="0"/>
                                          </p:val>
                                        </p:tav>
                                        <p:tav tm="100000">
                                          <p:val>
                                            <p:fltVal val="1"/>
                                          </p:val>
                                        </p:tav>
                                      </p:tavLst>
                                    </p:anim>
                                    <p:anim calcmode="lin" valueType="num">
                                      <p:cBhvr>
                                        <p:cTn id="82" dur="1000" fill="hold"/>
                                        <p:tgtEl>
                                          <p:spTgt spid="1638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83" fill="hold">
                      <p:stCondLst>
                        <p:cond delay="indefinite"/>
                      </p:stCondLst>
                      <p:childTnLst>
                        <p:par>
                          <p:cTn id="84" fill="hold">
                            <p:stCondLst>
                              <p:cond delay="0"/>
                            </p:stCondLst>
                            <p:childTnLst>
                              <p:par>
                                <p:cTn id="85" presetID="49" presetClass="entr" presetSubtype="0" decel="100000" fill="hold" grpId="0" nodeType="clickEffect">
                                  <p:stCondLst>
                                    <p:cond delay="0"/>
                                  </p:stCondLst>
                                  <p:childTnLst>
                                    <p:set>
                                      <p:cBhvr>
                                        <p:cTn id="86" dur="1" fill="hold">
                                          <p:stCondLst>
                                            <p:cond delay="0"/>
                                          </p:stCondLst>
                                        </p:cTn>
                                        <p:tgtEl>
                                          <p:spTgt spid="16403"/>
                                        </p:tgtEl>
                                        <p:attrNameLst>
                                          <p:attrName>style.visibility</p:attrName>
                                        </p:attrNameLst>
                                      </p:cBhvr>
                                      <p:to>
                                        <p:strVal val="visible"/>
                                      </p:to>
                                    </p:set>
                                    <p:anim calcmode="lin" valueType="num">
                                      <p:cBhvr>
                                        <p:cTn id="87" dur="500" fill="hold"/>
                                        <p:tgtEl>
                                          <p:spTgt spid="16403"/>
                                        </p:tgtEl>
                                        <p:attrNameLst>
                                          <p:attrName>ppt_w</p:attrName>
                                        </p:attrNameLst>
                                      </p:cBhvr>
                                      <p:tavLst>
                                        <p:tav tm="0">
                                          <p:val>
                                            <p:fltVal val="0"/>
                                          </p:val>
                                        </p:tav>
                                        <p:tav tm="100000">
                                          <p:val>
                                            <p:strVal val="#ppt_w"/>
                                          </p:val>
                                        </p:tav>
                                      </p:tavLst>
                                    </p:anim>
                                    <p:anim calcmode="lin" valueType="num">
                                      <p:cBhvr>
                                        <p:cTn id="88" dur="500" fill="hold"/>
                                        <p:tgtEl>
                                          <p:spTgt spid="16403"/>
                                        </p:tgtEl>
                                        <p:attrNameLst>
                                          <p:attrName>ppt_h</p:attrName>
                                        </p:attrNameLst>
                                      </p:cBhvr>
                                      <p:tavLst>
                                        <p:tav tm="0">
                                          <p:val>
                                            <p:fltVal val="0"/>
                                          </p:val>
                                        </p:tav>
                                        <p:tav tm="100000">
                                          <p:val>
                                            <p:strVal val="#ppt_h"/>
                                          </p:val>
                                        </p:tav>
                                      </p:tavLst>
                                    </p:anim>
                                    <p:anim calcmode="lin" valueType="num">
                                      <p:cBhvr>
                                        <p:cTn id="89" dur="500" fill="hold"/>
                                        <p:tgtEl>
                                          <p:spTgt spid="16403"/>
                                        </p:tgtEl>
                                        <p:attrNameLst>
                                          <p:attrName>style.rotation</p:attrName>
                                        </p:attrNameLst>
                                      </p:cBhvr>
                                      <p:tavLst>
                                        <p:tav tm="0">
                                          <p:val>
                                            <p:fltVal val="360"/>
                                          </p:val>
                                        </p:tav>
                                        <p:tav tm="100000">
                                          <p:val>
                                            <p:fltVal val="0"/>
                                          </p:val>
                                        </p:tav>
                                      </p:tavLst>
                                    </p:anim>
                                    <p:animEffect transition="in" filter="fade">
                                      <p:cBhvr>
                                        <p:cTn id="90" dur="500"/>
                                        <p:tgtEl>
                                          <p:spTgt spid="16403"/>
                                        </p:tgtEl>
                                      </p:cBhvr>
                                    </p:animEffect>
                                  </p:childTnLst>
                                </p:cTn>
                              </p:par>
                            </p:childTnLst>
                          </p:cTn>
                        </p:par>
                      </p:childTnLst>
                    </p:cTn>
                  </p:par>
                  <p:par>
                    <p:cTn id="91" fill="hold">
                      <p:stCondLst>
                        <p:cond delay="indefinite"/>
                      </p:stCondLst>
                      <p:childTnLst>
                        <p:par>
                          <p:cTn id="92" fill="hold">
                            <p:stCondLst>
                              <p:cond delay="0"/>
                            </p:stCondLst>
                            <p:childTnLst>
                              <p:par>
                                <p:cTn id="93" presetID="15" presetClass="entr" presetSubtype="0" fill="hold" nodeType="clickEffect">
                                  <p:stCondLst>
                                    <p:cond delay="0"/>
                                  </p:stCondLst>
                                  <p:childTnLst>
                                    <p:set>
                                      <p:cBhvr>
                                        <p:cTn id="94" dur="1" fill="hold">
                                          <p:stCondLst>
                                            <p:cond delay="0"/>
                                          </p:stCondLst>
                                        </p:cTn>
                                        <p:tgtEl>
                                          <p:spTgt spid="16388"/>
                                        </p:tgtEl>
                                        <p:attrNameLst>
                                          <p:attrName>style.visibility</p:attrName>
                                        </p:attrNameLst>
                                      </p:cBhvr>
                                      <p:to>
                                        <p:strVal val="visible"/>
                                      </p:to>
                                    </p:set>
                                    <p:anim calcmode="lin" valueType="num">
                                      <p:cBhvr>
                                        <p:cTn id="95" dur="1000" fill="hold"/>
                                        <p:tgtEl>
                                          <p:spTgt spid="16388"/>
                                        </p:tgtEl>
                                        <p:attrNameLst>
                                          <p:attrName>ppt_w</p:attrName>
                                        </p:attrNameLst>
                                      </p:cBhvr>
                                      <p:tavLst>
                                        <p:tav tm="0">
                                          <p:val>
                                            <p:fltVal val="0"/>
                                          </p:val>
                                        </p:tav>
                                        <p:tav tm="100000">
                                          <p:val>
                                            <p:strVal val="#ppt_w"/>
                                          </p:val>
                                        </p:tav>
                                      </p:tavLst>
                                    </p:anim>
                                    <p:anim calcmode="lin" valueType="num">
                                      <p:cBhvr>
                                        <p:cTn id="96" dur="1000" fill="hold"/>
                                        <p:tgtEl>
                                          <p:spTgt spid="16388"/>
                                        </p:tgtEl>
                                        <p:attrNameLst>
                                          <p:attrName>ppt_h</p:attrName>
                                        </p:attrNameLst>
                                      </p:cBhvr>
                                      <p:tavLst>
                                        <p:tav tm="0">
                                          <p:val>
                                            <p:fltVal val="0"/>
                                          </p:val>
                                        </p:tav>
                                        <p:tav tm="100000">
                                          <p:val>
                                            <p:strVal val="#ppt_h"/>
                                          </p:val>
                                        </p:tav>
                                      </p:tavLst>
                                    </p:anim>
                                    <p:anim calcmode="lin" valueType="num">
                                      <p:cBhvr>
                                        <p:cTn id="97" dur="1000" fill="hold"/>
                                        <p:tgtEl>
                                          <p:spTgt spid="16388"/>
                                        </p:tgtEl>
                                        <p:attrNameLst>
                                          <p:attrName>ppt_x</p:attrName>
                                        </p:attrNameLst>
                                      </p:cBhvr>
                                      <p:tavLst>
                                        <p:tav tm="0" fmla="#ppt_x+(cos(-2*pi*(1-$))*-#ppt_x-sin(-2*pi*(1-$))*(1-#ppt_y))*(1-$)">
                                          <p:val>
                                            <p:fltVal val="0"/>
                                          </p:val>
                                        </p:tav>
                                        <p:tav tm="100000">
                                          <p:val>
                                            <p:fltVal val="1"/>
                                          </p:val>
                                        </p:tav>
                                      </p:tavLst>
                                    </p:anim>
                                    <p:anim calcmode="lin" valueType="num">
                                      <p:cBhvr>
                                        <p:cTn id="98" dur="1000" fill="hold"/>
                                        <p:tgtEl>
                                          <p:spTgt spid="1638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99" fill="hold">
                      <p:stCondLst>
                        <p:cond delay="indefinite"/>
                      </p:stCondLst>
                      <p:childTnLst>
                        <p:par>
                          <p:cTn id="100" fill="hold">
                            <p:stCondLst>
                              <p:cond delay="0"/>
                            </p:stCondLst>
                            <p:childTnLst>
                              <p:par>
                                <p:cTn id="101" presetID="15" presetClass="entr" presetSubtype="0" fill="hold" nodeType="clickEffect">
                                  <p:stCondLst>
                                    <p:cond delay="0"/>
                                  </p:stCondLst>
                                  <p:childTnLst>
                                    <p:set>
                                      <p:cBhvr>
                                        <p:cTn id="102" dur="1" fill="hold">
                                          <p:stCondLst>
                                            <p:cond delay="0"/>
                                          </p:stCondLst>
                                        </p:cTn>
                                        <p:tgtEl>
                                          <p:spTgt spid="16387"/>
                                        </p:tgtEl>
                                        <p:attrNameLst>
                                          <p:attrName>style.visibility</p:attrName>
                                        </p:attrNameLst>
                                      </p:cBhvr>
                                      <p:to>
                                        <p:strVal val="visible"/>
                                      </p:to>
                                    </p:set>
                                    <p:anim calcmode="lin" valueType="num">
                                      <p:cBhvr>
                                        <p:cTn id="103" dur="1000" fill="hold"/>
                                        <p:tgtEl>
                                          <p:spTgt spid="16387"/>
                                        </p:tgtEl>
                                        <p:attrNameLst>
                                          <p:attrName>ppt_w</p:attrName>
                                        </p:attrNameLst>
                                      </p:cBhvr>
                                      <p:tavLst>
                                        <p:tav tm="0">
                                          <p:val>
                                            <p:fltVal val="0"/>
                                          </p:val>
                                        </p:tav>
                                        <p:tav tm="100000">
                                          <p:val>
                                            <p:strVal val="#ppt_w"/>
                                          </p:val>
                                        </p:tav>
                                      </p:tavLst>
                                    </p:anim>
                                    <p:anim calcmode="lin" valueType="num">
                                      <p:cBhvr>
                                        <p:cTn id="104" dur="1000" fill="hold"/>
                                        <p:tgtEl>
                                          <p:spTgt spid="16387"/>
                                        </p:tgtEl>
                                        <p:attrNameLst>
                                          <p:attrName>ppt_h</p:attrName>
                                        </p:attrNameLst>
                                      </p:cBhvr>
                                      <p:tavLst>
                                        <p:tav tm="0">
                                          <p:val>
                                            <p:fltVal val="0"/>
                                          </p:val>
                                        </p:tav>
                                        <p:tav tm="100000">
                                          <p:val>
                                            <p:strVal val="#ppt_h"/>
                                          </p:val>
                                        </p:tav>
                                      </p:tavLst>
                                    </p:anim>
                                    <p:anim calcmode="lin" valueType="num">
                                      <p:cBhvr>
                                        <p:cTn id="105" dur="1000" fill="hold"/>
                                        <p:tgtEl>
                                          <p:spTgt spid="16387"/>
                                        </p:tgtEl>
                                        <p:attrNameLst>
                                          <p:attrName>ppt_x</p:attrName>
                                        </p:attrNameLst>
                                      </p:cBhvr>
                                      <p:tavLst>
                                        <p:tav tm="0" fmla="#ppt_x+(cos(-2*pi*(1-$))*-#ppt_x-sin(-2*pi*(1-$))*(1-#ppt_y))*(1-$)">
                                          <p:val>
                                            <p:fltVal val="0"/>
                                          </p:val>
                                        </p:tav>
                                        <p:tav tm="100000">
                                          <p:val>
                                            <p:fltVal val="1"/>
                                          </p:val>
                                        </p:tav>
                                      </p:tavLst>
                                    </p:anim>
                                    <p:anim calcmode="lin" valueType="num">
                                      <p:cBhvr>
                                        <p:cTn id="106" dur="1000" fill="hold"/>
                                        <p:tgtEl>
                                          <p:spTgt spid="1638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07" fill="hold">
                      <p:stCondLst>
                        <p:cond delay="indefinite"/>
                      </p:stCondLst>
                      <p:childTnLst>
                        <p:par>
                          <p:cTn id="108" fill="hold">
                            <p:stCondLst>
                              <p:cond delay="0"/>
                            </p:stCondLst>
                            <p:childTnLst>
                              <p:par>
                                <p:cTn id="109" presetID="15" presetClass="entr" presetSubtype="0" fill="hold" nodeType="clickEffect">
                                  <p:stCondLst>
                                    <p:cond delay="0"/>
                                  </p:stCondLst>
                                  <p:childTnLst>
                                    <p:set>
                                      <p:cBhvr>
                                        <p:cTn id="110" dur="1" fill="hold">
                                          <p:stCondLst>
                                            <p:cond delay="0"/>
                                          </p:stCondLst>
                                        </p:cTn>
                                        <p:tgtEl>
                                          <p:spTgt spid="16386"/>
                                        </p:tgtEl>
                                        <p:attrNameLst>
                                          <p:attrName>style.visibility</p:attrName>
                                        </p:attrNameLst>
                                      </p:cBhvr>
                                      <p:to>
                                        <p:strVal val="visible"/>
                                      </p:to>
                                    </p:set>
                                    <p:anim calcmode="lin" valueType="num">
                                      <p:cBhvr>
                                        <p:cTn id="111" dur="1000" fill="hold"/>
                                        <p:tgtEl>
                                          <p:spTgt spid="16386"/>
                                        </p:tgtEl>
                                        <p:attrNameLst>
                                          <p:attrName>ppt_w</p:attrName>
                                        </p:attrNameLst>
                                      </p:cBhvr>
                                      <p:tavLst>
                                        <p:tav tm="0">
                                          <p:val>
                                            <p:fltVal val="0"/>
                                          </p:val>
                                        </p:tav>
                                        <p:tav tm="100000">
                                          <p:val>
                                            <p:strVal val="#ppt_w"/>
                                          </p:val>
                                        </p:tav>
                                      </p:tavLst>
                                    </p:anim>
                                    <p:anim calcmode="lin" valueType="num">
                                      <p:cBhvr>
                                        <p:cTn id="112" dur="1000" fill="hold"/>
                                        <p:tgtEl>
                                          <p:spTgt spid="16386"/>
                                        </p:tgtEl>
                                        <p:attrNameLst>
                                          <p:attrName>ppt_h</p:attrName>
                                        </p:attrNameLst>
                                      </p:cBhvr>
                                      <p:tavLst>
                                        <p:tav tm="0">
                                          <p:val>
                                            <p:fltVal val="0"/>
                                          </p:val>
                                        </p:tav>
                                        <p:tav tm="100000">
                                          <p:val>
                                            <p:strVal val="#ppt_h"/>
                                          </p:val>
                                        </p:tav>
                                      </p:tavLst>
                                    </p:anim>
                                    <p:anim calcmode="lin" valueType="num">
                                      <p:cBhvr>
                                        <p:cTn id="113" dur="1000" fill="hold"/>
                                        <p:tgtEl>
                                          <p:spTgt spid="16386"/>
                                        </p:tgtEl>
                                        <p:attrNameLst>
                                          <p:attrName>ppt_x</p:attrName>
                                        </p:attrNameLst>
                                      </p:cBhvr>
                                      <p:tavLst>
                                        <p:tav tm="0" fmla="#ppt_x+(cos(-2*pi*(1-$))*-#ppt_x-sin(-2*pi*(1-$))*(1-#ppt_y))*(1-$)">
                                          <p:val>
                                            <p:fltVal val="0"/>
                                          </p:val>
                                        </p:tav>
                                        <p:tav tm="100000">
                                          <p:val>
                                            <p:fltVal val="1"/>
                                          </p:val>
                                        </p:tav>
                                      </p:tavLst>
                                    </p:anim>
                                    <p:anim calcmode="lin" valueType="num">
                                      <p:cBhvr>
                                        <p:cTn id="114" dur="1000" fill="hold"/>
                                        <p:tgtEl>
                                          <p:spTgt spid="1638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6" grpId="0"/>
      <p:bldP spid="16397" grpId="0"/>
      <p:bldP spid="1640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6"/>
          <p:cNvSpPr txBox="1">
            <a:spLocks/>
          </p:cNvSpPr>
          <p:nvPr/>
        </p:nvSpPr>
        <p:spPr>
          <a:xfrm>
            <a:off x="457200" y="304800"/>
            <a:ext cx="8382000" cy="5257800"/>
          </a:xfrm>
          <a:prstGeom prst="rect">
            <a:avLst/>
          </a:prstGeom>
        </p:spPr>
        <p:txBody>
          <a:bodyPr vert="horz" anchor="ctr">
            <a:noAutofit/>
          </a:bodyPr>
          <a:lstStyle/>
          <a:p>
            <a:pPr marL="484632" marR="0" lvl="0" indent="0" algn="l" defTabSz="914400" rtl="0" eaLnBrk="1" fontAlgn="auto" latinLnBrk="0" hangingPunct="1">
              <a:lnSpc>
                <a:spcPct val="100000"/>
              </a:lnSpc>
              <a:spcBef>
                <a:spcPct val="0"/>
              </a:spcBef>
              <a:spcAft>
                <a:spcPts val="0"/>
              </a:spcAft>
              <a:buClrTx/>
              <a:buSzTx/>
              <a:buFontTx/>
              <a:buNone/>
              <a:tabLst/>
              <a:defRPr/>
            </a:pPr>
            <a:endParaRPr kumimoji="0" lang="en-US" sz="2400" b="1" i="0" u="none" strike="noStrike" kern="1200" cap="none" spc="0" normalizeH="0" baseline="0" noProof="0" dirty="0" smtClean="0">
              <a:ln w="6350">
                <a:solidFill>
                  <a:schemeClr val="accent1">
                    <a:shade val="43000"/>
                  </a:schemeClr>
                </a:solidFill>
              </a:ln>
              <a:solidFill>
                <a:schemeClr val="tx1"/>
              </a:solidFill>
              <a:effectLst>
                <a:outerShdw blurRad="26000" dist="26000" dir="14500000" algn="tl" rotWithShape="0">
                  <a:srgbClr val="000000">
                    <a:alpha val="40000"/>
                  </a:srgbClr>
                </a:outerShdw>
              </a:effectLst>
              <a:uLnTx/>
              <a:uFillTx/>
              <a:latin typeface="Arial" pitchFamily="34" charset="0"/>
              <a:ea typeface="+mj-ea"/>
              <a:cs typeface="Arial" pitchFamily="34" charset="0"/>
            </a:endParaRPr>
          </a:p>
          <a:p>
            <a:pPr marL="484632" marR="0" lvl="0" indent="0" algn="l" defTabSz="914400" rtl="0" eaLnBrk="1" fontAlgn="auto" latinLnBrk="0" hangingPunct="1">
              <a:lnSpc>
                <a:spcPct val="100000"/>
              </a:lnSpc>
              <a:spcBef>
                <a:spcPct val="0"/>
              </a:spcBef>
              <a:spcAft>
                <a:spcPts val="0"/>
              </a:spcAft>
              <a:buClrTx/>
              <a:buSzTx/>
              <a:buFontTx/>
              <a:buNone/>
              <a:tabLst/>
              <a:defRPr/>
            </a:pPr>
            <a:endParaRPr lang="en-US" sz="2400" b="1" dirty="0">
              <a:ln w="6350">
                <a:solidFill>
                  <a:schemeClr val="accent1">
                    <a:shade val="43000"/>
                  </a:schemeClr>
                </a:solidFill>
              </a:ln>
              <a:effectLst>
                <a:outerShdw blurRad="26000" dist="26000" dir="14500000" algn="tl" rotWithShape="0">
                  <a:srgbClr val="000000">
                    <a:alpha val="40000"/>
                  </a:srgbClr>
                </a:outerShdw>
              </a:effectLst>
              <a:latin typeface="Arial" pitchFamily="34" charset="0"/>
              <a:ea typeface="+mj-ea"/>
              <a:cs typeface="Arial" pitchFamily="34" charset="0"/>
            </a:endParaRPr>
          </a:p>
          <a:p>
            <a:pPr marL="484632" marR="0" lvl="0" indent="0" algn="l"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dirty="0" smtClean="0">
                <a:ln w="6350">
                  <a:solidFill>
                    <a:schemeClr val="accent1">
                      <a:shade val="43000"/>
                    </a:schemeClr>
                  </a:solidFill>
                </a:ln>
                <a:solidFill>
                  <a:schemeClr val="tx1"/>
                </a:solidFill>
                <a:effectLst>
                  <a:outerShdw blurRad="26000" dist="26000" dir="14500000" algn="tl" rotWithShape="0">
                    <a:srgbClr val="000000">
                      <a:alpha val="40000"/>
                    </a:srgbClr>
                  </a:outerShdw>
                </a:effectLst>
                <a:uLnTx/>
                <a:uFillTx/>
                <a:latin typeface="Arial" pitchFamily="34" charset="0"/>
                <a:ea typeface="+mj-ea"/>
                <a:cs typeface="Arial" pitchFamily="34" charset="0"/>
              </a:rPr>
              <a:t>	</a:t>
            </a:r>
            <a:r>
              <a:rPr kumimoji="0" lang="sr-Latn-CS" sz="2000" i="0" u="none" strike="noStrike" kern="1200" cap="none" spc="0" normalizeH="0" baseline="0" noProof="0" dirty="0" smtClean="0">
                <a:ln w="6350">
                  <a:solidFill>
                    <a:schemeClr val="accent1">
                      <a:shade val="43000"/>
                    </a:schemeClr>
                  </a:solidFill>
                </a:ln>
                <a:solidFill>
                  <a:schemeClr val="tx2"/>
                </a:solidFill>
                <a:uLnTx/>
                <a:uFillTx/>
                <a:latin typeface="+mj-lt"/>
                <a:ea typeface="+mj-ea"/>
                <a:cs typeface="Arial" pitchFamily="34" charset="0"/>
              </a:rPr>
              <a:t>Povećana snaga se takođe dobija kod povećanja ulaznog napona U</a:t>
            </a:r>
            <a:r>
              <a:rPr kumimoji="0" lang="sr-Latn-CS" sz="2000" i="0" u="none" strike="noStrike" kern="1200" cap="none" spc="0" normalizeH="0" baseline="-25000" noProof="0" dirty="0" smtClean="0">
                <a:ln w="6350">
                  <a:solidFill>
                    <a:schemeClr val="accent1">
                      <a:shade val="43000"/>
                    </a:schemeClr>
                  </a:solidFill>
                </a:ln>
                <a:solidFill>
                  <a:schemeClr val="tx2"/>
                </a:solidFill>
                <a:uLnTx/>
                <a:uFillTx/>
                <a:latin typeface="+mj-lt"/>
                <a:ea typeface="+mj-ea"/>
                <a:cs typeface="Arial" pitchFamily="34" charset="0"/>
              </a:rPr>
              <a:t>1</a:t>
            </a:r>
            <a:r>
              <a:rPr kumimoji="0" lang="sr-Latn-CS" sz="2000" i="0" u="none" strike="noStrike" kern="1200" cap="none" spc="0" normalizeH="0" baseline="0" noProof="0" dirty="0" smtClean="0">
                <a:ln w="6350">
                  <a:solidFill>
                    <a:schemeClr val="accent1">
                      <a:shade val="43000"/>
                    </a:schemeClr>
                  </a:solidFill>
                </a:ln>
                <a:solidFill>
                  <a:schemeClr val="tx2"/>
                </a:solidFill>
                <a:uLnTx/>
                <a:uFillTx/>
                <a:latin typeface="+mj-lt"/>
                <a:ea typeface="+mj-ea"/>
                <a:cs typeface="Arial" pitchFamily="34" charset="0"/>
              </a:rPr>
              <a:t> jer se tada povećava samo struja kroz diodu. Kod stabilizatorskih diode se mora voditi računa o snazi njihovog zagrijevanja koja iznosi P</a:t>
            </a:r>
            <a:r>
              <a:rPr kumimoji="0" lang="sr-Latn-CS" sz="2000" i="0" u="none" strike="noStrike" kern="1200" cap="none" spc="0" normalizeH="0" baseline="-25000" noProof="0" dirty="0" smtClean="0">
                <a:ln w="6350">
                  <a:solidFill>
                    <a:schemeClr val="accent1">
                      <a:shade val="43000"/>
                    </a:schemeClr>
                  </a:solidFill>
                </a:ln>
                <a:solidFill>
                  <a:schemeClr val="tx2"/>
                </a:solidFill>
                <a:uLnTx/>
                <a:uFillTx/>
                <a:latin typeface="+mj-lt"/>
                <a:ea typeface="+mj-ea"/>
                <a:cs typeface="Arial" pitchFamily="34" charset="0"/>
              </a:rPr>
              <a:t>Z</a:t>
            </a:r>
            <a:r>
              <a:rPr kumimoji="0" lang="sr-Latn-CS" sz="2000" i="0" u="none" strike="noStrike" kern="1200" cap="none" spc="0" normalizeH="0" baseline="0" noProof="0" dirty="0" smtClean="0">
                <a:ln w="6350">
                  <a:solidFill>
                    <a:schemeClr val="accent1">
                      <a:shade val="43000"/>
                    </a:schemeClr>
                  </a:solidFill>
                </a:ln>
                <a:solidFill>
                  <a:schemeClr val="tx2"/>
                </a:solidFill>
                <a:uLnTx/>
                <a:uFillTx/>
                <a:latin typeface="+mj-lt"/>
                <a:ea typeface="+mj-ea"/>
                <a:cs typeface="Arial" pitchFamily="34" charset="0"/>
              </a:rPr>
              <a:t>=U</a:t>
            </a:r>
            <a:r>
              <a:rPr kumimoji="0" lang="sr-Latn-CS" sz="2000" i="0" u="none" strike="noStrike" kern="1200" cap="none" spc="0" normalizeH="0" baseline="-25000" noProof="0" dirty="0" smtClean="0">
                <a:ln w="6350">
                  <a:solidFill>
                    <a:schemeClr val="accent1">
                      <a:shade val="43000"/>
                    </a:schemeClr>
                  </a:solidFill>
                </a:ln>
                <a:solidFill>
                  <a:schemeClr val="tx2"/>
                </a:solidFill>
                <a:uLnTx/>
                <a:uFillTx/>
                <a:latin typeface="+mj-lt"/>
                <a:ea typeface="+mj-ea"/>
                <a:cs typeface="Arial" pitchFamily="34" charset="0"/>
              </a:rPr>
              <a:t>Z </a:t>
            </a:r>
            <a:r>
              <a:rPr kumimoji="0" lang="sr-Latn-CS" sz="2000" i="0" u="none" strike="noStrike" kern="1200" cap="none" spc="0" normalizeH="0" baseline="0" noProof="0" dirty="0" smtClean="0">
                <a:ln w="6350">
                  <a:solidFill>
                    <a:schemeClr val="accent1">
                      <a:shade val="43000"/>
                    </a:schemeClr>
                  </a:solidFill>
                </a:ln>
                <a:solidFill>
                  <a:schemeClr val="tx2"/>
                </a:solidFill>
                <a:uLnTx/>
                <a:uFillTx/>
                <a:latin typeface="+mj-lt"/>
                <a:ea typeface="+mj-ea"/>
                <a:cs typeface="Arial" pitchFamily="34" charset="0"/>
              </a:rPr>
              <a:t>I</a:t>
            </a:r>
            <a:r>
              <a:rPr kumimoji="0" lang="sr-Latn-CS" sz="2000" i="0" u="none" strike="noStrike" kern="1200" cap="none" spc="0" normalizeH="0" baseline="-25000" noProof="0" dirty="0" smtClean="0">
                <a:ln w="6350">
                  <a:solidFill>
                    <a:schemeClr val="accent1">
                      <a:shade val="43000"/>
                    </a:schemeClr>
                  </a:solidFill>
                </a:ln>
                <a:solidFill>
                  <a:schemeClr val="tx2"/>
                </a:solidFill>
                <a:uLnTx/>
                <a:uFillTx/>
                <a:latin typeface="+mj-lt"/>
                <a:ea typeface="+mj-ea"/>
                <a:cs typeface="Arial" pitchFamily="34" charset="0"/>
              </a:rPr>
              <a:t>Z</a:t>
            </a:r>
            <a:r>
              <a:rPr kumimoji="0" lang="sr-Latn-CS" sz="2000" i="0" u="none" strike="noStrike" kern="1200" cap="none" spc="0" normalizeH="0" baseline="0" noProof="0" dirty="0" smtClean="0">
                <a:ln w="6350">
                  <a:solidFill>
                    <a:schemeClr val="accent1">
                      <a:shade val="43000"/>
                    </a:schemeClr>
                  </a:solidFill>
                </a:ln>
                <a:solidFill>
                  <a:schemeClr val="tx2"/>
                </a:solidFill>
                <a:uLnTx/>
                <a:uFillTx/>
                <a:latin typeface="+mj-lt"/>
                <a:ea typeface="+mj-ea"/>
                <a:cs typeface="Arial" pitchFamily="34" charset="0"/>
              </a:rPr>
              <a:t>. Obično je potrebno obezbijediti dodatno hlađenje diode.</a:t>
            </a:r>
            <a:r>
              <a:rPr kumimoji="0" lang="en-US" sz="2000" i="0" u="none" strike="noStrike" kern="1200" cap="none" spc="0" normalizeH="0" baseline="0" noProof="0" dirty="0" smtClean="0">
                <a:ln w="6350">
                  <a:solidFill>
                    <a:schemeClr val="accent1">
                      <a:shade val="43000"/>
                    </a:schemeClr>
                  </a:solidFill>
                </a:ln>
                <a:solidFill>
                  <a:schemeClr val="tx2"/>
                </a:solidFill>
                <a:uLnTx/>
                <a:uFillTx/>
                <a:latin typeface="+mj-lt"/>
                <a:ea typeface="+mj-ea"/>
                <a:cs typeface="Arial" pitchFamily="34" charset="0"/>
              </a:rPr>
              <a:t/>
            </a:r>
            <a:br>
              <a:rPr kumimoji="0" lang="en-US" sz="2000" i="0" u="none" strike="noStrike" kern="1200" cap="none" spc="0" normalizeH="0" baseline="0" noProof="0" dirty="0" smtClean="0">
                <a:ln w="6350">
                  <a:solidFill>
                    <a:schemeClr val="accent1">
                      <a:shade val="43000"/>
                    </a:schemeClr>
                  </a:solidFill>
                </a:ln>
                <a:solidFill>
                  <a:schemeClr val="tx2"/>
                </a:solidFill>
                <a:uLnTx/>
                <a:uFillTx/>
                <a:latin typeface="+mj-lt"/>
                <a:ea typeface="+mj-ea"/>
                <a:cs typeface="Arial" pitchFamily="34" charset="0"/>
              </a:rPr>
            </a:br>
            <a:r>
              <a:rPr kumimoji="0" lang="en-US" sz="2000" i="0" u="none" strike="noStrike" kern="1200" cap="none" spc="0" normalizeH="0" baseline="0" noProof="0" dirty="0" smtClean="0">
                <a:ln w="6350">
                  <a:solidFill>
                    <a:schemeClr val="accent1">
                      <a:shade val="43000"/>
                    </a:schemeClr>
                  </a:solidFill>
                </a:ln>
                <a:solidFill>
                  <a:schemeClr val="tx2"/>
                </a:solidFill>
                <a:uLnTx/>
                <a:uFillTx/>
                <a:latin typeface="+mj-lt"/>
                <a:ea typeface="+mj-ea"/>
                <a:cs typeface="Arial" pitchFamily="34" charset="0"/>
              </a:rPr>
              <a:t>	</a:t>
            </a:r>
            <a:r>
              <a:rPr kumimoji="0" lang="sr-Latn-CS" sz="2000" i="0" u="none" strike="noStrike" kern="1200" cap="none" spc="0" normalizeH="0" baseline="0" noProof="0" dirty="0" smtClean="0">
                <a:ln w="6350">
                  <a:solidFill>
                    <a:schemeClr val="accent1">
                      <a:shade val="43000"/>
                    </a:schemeClr>
                  </a:solidFill>
                </a:ln>
                <a:solidFill>
                  <a:schemeClr val="tx2"/>
                </a:solidFill>
                <a:uLnTx/>
                <a:uFillTx/>
                <a:latin typeface="+mj-lt"/>
                <a:ea typeface="+mj-ea"/>
                <a:cs typeface="Arial" pitchFamily="34" charset="0"/>
              </a:rPr>
              <a:t>Stabilizatorske diode se sve manje upotrebljavajuza stabilizaciju napona jer imaju dosta velike gubitke energije u diodi i otporniku za ograničenje struje.</a:t>
            </a:r>
            <a:r>
              <a:rPr kumimoji="0" lang="en-US" sz="2000" i="0" u="none" strike="noStrike" kern="1200" cap="none" spc="0" normalizeH="0" baseline="0" noProof="0" dirty="0" smtClean="0">
                <a:ln w="6350">
                  <a:solidFill>
                    <a:schemeClr val="accent1">
                      <a:shade val="43000"/>
                    </a:schemeClr>
                  </a:solidFill>
                </a:ln>
                <a:solidFill>
                  <a:schemeClr val="tx2"/>
                </a:solidFill>
                <a:uLnTx/>
                <a:uFillTx/>
                <a:latin typeface="+mj-lt"/>
                <a:ea typeface="+mj-ea"/>
                <a:cs typeface="Arial" pitchFamily="34" charset="0"/>
              </a:rPr>
              <a:t/>
            </a:r>
            <a:br>
              <a:rPr kumimoji="0" lang="en-US" sz="2000" i="0" u="none" strike="noStrike" kern="1200" cap="none" spc="0" normalizeH="0" baseline="0" noProof="0" dirty="0" smtClean="0">
                <a:ln w="6350">
                  <a:solidFill>
                    <a:schemeClr val="accent1">
                      <a:shade val="43000"/>
                    </a:schemeClr>
                  </a:solidFill>
                </a:ln>
                <a:solidFill>
                  <a:schemeClr val="tx2"/>
                </a:solidFill>
                <a:uLnTx/>
                <a:uFillTx/>
                <a:latin typeface="+mj-lt"/>
                <a:ea typeface="+mj-ea"/>
                <a:cs typeface="Arial" pitchFamily="34" charset="0"/>
              </a:rPr>
            </a:br>
            <a:r>
              <a:rPr kumimoji="0" lang="sr-Latn-CS" sz="2000" i="0" u="none" strike="noStrike" kern="1200" cap="none" spc="0" normalizeH="0" baseline="0" noProof="0" dirty="0" smtClean="0">
                <a:ln w="6350">
                  <a:solidFill>
                    <a:schemeClr val="accent1">
                      <a:shade val="43000"/>
                    </a:schemeClr>
                  </a:solidFill>
                </a:ln>
                <a:solidFill>
                  <a:schemeClr val="tx2"/>
                </a:solidFill>
                <a:uLnTx/>
                <a:uFillTx/>
                <a:latin typeface="+mj-lt"/>
                <a:ea typeface="+mj-ea"/>
                <a:cs typeface="Arial" pitchFamily="34" charset="0"/>
              </a:rPr>
              <a:t>	Stabilizatorske diode se sada uglavnom upotrebljavaju za izradu stabilizatora kod kojih je struja potrošača mala, kao izvor referentnog napona, kod ograničavača napona itd.</a:t>
            </a:r>
            <a:r>
              <a:rPr kumimoji="0" lang="en-US" sz="2000" i="0" u="none" strike="noStrike" kern="1200" cap="none" spc="0" normalizeH="0" baseline="0" noProof="0" dirty="0" smtClean="0">
                <a:ln w="6350">
                  <a:solidFill>
                    <a:schemeClr val="accent1">
                      <a:shade val="43000"/>
                    </a:schemeClr>
                  </a:solidFill>
                </a:ln>
                <a:solidFill>
                  <a:schemeClr val="tx2"/>
                </a:solidFill>
                <a:uLnTx/>
                <a:uFillTx/>
                <a:latin typeface="+mj-lt"/>
                <a:ea typeface="+mj-ea"/>
                <a:cs typeface="Arial" pitchFamily="34" charset="0"/>
              </a:rPr>
              <a:t/>
            </a:r>
            <a:br>
              <a:rPr kumimoji="0" lang="en-US" sz="2000" i="0" u="none" strike="noStrike" kern="1200" cap="none" spc="0" normalizeH="0" baseline="0" noProof="0" dirty="0" smtClean="0">
                <a:ln w="6350">
                  <a:solidFill>
                    <a:schemeClr val="accent1">
                      <a:shade val="43000"/>
                    </a:schemeClr>
                  </a:solidFill>
                </a:ln>
                <a:solidFill>
                  <a:schemeClr val="tx2"/>
                </a:solidFill>
                <a:uLnTx/>
                <a:uFillTx/>
                <a:latin typeface="+mj-lt"/>
                <a:ea typeface="+mj-ea"/>
                <a:cs typeface="Arial" pitchFamily="34" charset="0"/>
              </a:rPr>
            </a:br>
            <a:r>
              <a:rPr kumimoji="0" lang="sr-Latn-CS" sz="2000" i="0" u="none" strike="noStrike" kern="1200" cap="none" spc="0" normalizeH="0" baseline="0" noProof="0" dirty="0" smtClean="0">
                <a:ln w="6350">
                  <a:solidFill>
                    <a:schemeClr val="accent1">
                      <a:shade val="43000"/>
                    </a:schemeClr>
                  </a:solidFill>
                </a:ln>
                <a:solidFill>
                  <a:schemeClr val="tx2"/>
                </a:solidFill>
                <a:uLnTx/>
                <a:uFillTx/>
                <a:latin typeface="+mj-lt"/>
                <a:ea typeface="+mj-ea"/>
                <a:cs typeface="Arial" pitchFamily="34" charset="0"/>
              </a:rPr>
              <a:t>Primjer: Proračunaj stabilizator napona sa Cenerovom diodom gdje je potreban stabilni napon od 15V i struja potrošača 10mA.</a:t>
            </a:r>
            <a:r>
              <a:rPr kumimoji="0" lang="en-US" sz="2000" i="0" u="none" strike="noStrike" kern="1200" cap="none" spc="0" normalizeH="0" baseline="0" noProof="0" dirty="0" smtClean="0">
                <a:ln w="6350">
                  <a:solidFill>
                    <a:schemeClr val="accent1">
                      <a:shade val="43000"/>
                    </a:schemeClr>
                  </a:solidFill>
                </a:ln>
                <a:solidFill>
                  <a:schemeClr val="tx2"/>
                </a:solidFill>
                <a:uLnTx/>
                <a:uFillTx/>
                <a:latin typeface="+mj-lt"/>
                <a:ea typeface="+mj-ea"/>
                <a:cs typeface="Arial" pitchFamily="34" charset="0"/>
              </a:rPr>
              <a:t/>
            </a:r>
            <a:br>
              <a:rPr kumimoji="0" lang="en-US" sz="2000" i="0" u="none" strike="noStrike" kern="1200" cap="none" spc="0" normalizeH="0" baseline="0" noProof="0" dirty="0" smtClean="0">
                <a:ln w="6350">
                  <a:solidFill>
                    <a:schemeClr val="accent1">
                      <a:shade val="43000"/>
                    </a:schemeClr>
                  </a:solidFill>
                </a:ln>
                <a:solidFill>
                  <a:schemeClr val="tx2"/>
                </a:solidFill>
                <a:uLnTx/>
                <a:uFillTx/>
                <a:latin typeface="+mj-lt"/>
                <a:ea typeface="+mj-ea"/>
                <a:cs typeface="Arial" pitchFamily="34" charset="0"/>
              </a:rPr>
            </a:br>
            <a:endParaRPr kumimoji="0" lang="en-US" sz="2000" i="0" u="none" strike="noStrike" kern="1200" cap="none" spc="0" normalizeH="0" baseline="0" noProof="0" dirty="0">
              <a:ln w="6350">
                <a:solidFill>
                  <a:schemeClr val="accent1">
                    <a:shade val="43000"/>
                  </a:schemeClr>
                </a:solidFill>
              </a:ln>
              <a:solidFill>
                <a:schemeClr val="tx2"/>
              </a:solidFill>
              <a:uLnTx/>
              <a:uFillTx/>
              <a:latin typeface="+mj-lt"/>
              <a:ea typeface="+mj-ea"/>
              <a:cs typeface="Arial" pitchFamily="34"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5984" y="428604"/>
            <a:ext cx="3234032" cy="523220"/>
          </a:xfrm>
          <a:prstGeom prst="rect">
            <a:avLst/>
          </a:prstGeom>
        </p:spPr>
        <p:txBody>
          <a:bodyPr wrap="square">
            <a:spAutoFit/>
          </a:bodyPr>
          <a:lstStyle/>
          <a:p>
            <a:r>
              <a:rPr lang="en-US" sz="2800" b="1" dirty="0" err="1" smtClean="0">
                <a:solidFill>
                  <a:srgbClr val="FF0000"/>
                </a:solidFill>
              </a:rPr>
              <a:t>Kapacitivna</a:t>
            </a:r>
            <a:r>
              <a:rPr lang="en-US" sz="2800" b="1" dirty="0" smtClean="0">
                <a:solidFill>
                  <a:srgbClr val="FF0000"/>
                </a:solidFill>
              </a:rPr>
              <a:t> </a:t>
            </a:r>
            <a:r>
              <a:rPr lang="en-US" sz="2800" b="1" dirty="0" err="1" smtClean="0">
                <a:solidFill>
                  <a:srgbClr val="FF0000"/>
                </a:solidFill>
              </a:rPr>
              <a:t>dioda</a:t>
            </a:r>
            <a:r>
              <a:rPr lang="en-US" sz="2800" b="1" dirty="0" smtClean="0">
                <a:solidFill>
                  <a:srgbClr val="FF0000"/>
                </a:solidFill>
              </a:rPr>
              <a:t> </a:t>
            </a:r>
            <a:endParaRPr lang="en-US" sz="2800" b="1" dirty="0">
              <a:solidFill>
                <a:srgbClr val="FF0000"/>
              </a:solidFill>
            </a:endParaRPr>
          </a:p>
        </p:txBody>
      </p:sp>
      <p:pic>
        <p:nvPicPr>
          <p:cNvPr id="34818" name="Picture 2"/>
          <p:cNvPicPr>
            <a:picLocks noChangeAspect="1" noChangeArrowheads="1"/>
          </p:cNvPicPr>
          <p:nvPr/>
        </p:nvPicPr>
        <p:blipFill>
          <a:blip r:embed="rId2" cstate="print"/>
          <a:srcRect/>
          <a:stretch>
            <a:fillRect/>
          </a:stretch>
        </p:blipFill>
        <p:spPr bwMode="auto">
          <a:xfrm>
            <a:off x="1763688" y="1124744"/>
            <a:ext cx="6408712" cy="4276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746112" y="1052736"/>
            <a:ext cx="7440070" cy="457488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714348" y="285727"/>
            <a:ext cx="6143668" cy="6510395"/>
          </a:xfrm>
          <a:prstGeom prst="rect">
            <a:avLst/>
          </a:prstGeom>
          <a:noFill/>
          <a:ln w="9525">
            <a:noFill/>
            <a:miter lim="800000"/>
            <a:headEnd/>
            <a:tailEnd/>
          </a:ln>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158</TotalTime>
  <Words>939</Words>
  <Application>Microsoft Office PowerPoint</Application>
  <PresentationFormat>On-screen Show (4:3)</PresentationFormat>
  <Paragraphs>66</Paragraphs>
  <Slides>18</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0" baseType="lpstr">
      <vt:lpstr>Flow</vt:lpstr>
      <vt:lpstr>Equation</vt:lpstr>
      <vt:lpstr>VRSTE  DIODA</vt:lpstr>
      <vt:lpstr>Slide 2</vt:lpstr>
      <vt:lpstr>Slide 3</vt:lpstr>
      <vt:lpstr> Na njegov ulaz se dovodi nestabilni napon U1, a na izlazu se dobije stabilisani napon U2. Otpornik Rz sluzi za ograničenje struje kroz stabilizatorsku diodu, a Rp je potrošač, kojem treba obezbijediti stabilni napon.  Stabilizacija napona se izvodi na sledeći način: povećanjem ulaznog napona U1 povećava se struja IR kroz otpornik RZ. Struja kroz stabilizatorsku diodu IZ se takođe povećava. Napon na stabilizatorskoj diode se malo povećava kod relativno velikog povećanja struje. Ovaj napon je približno kostantan, pa se struja kroz potrošač praktično ne povećava.  Ulazni napon U1 treba da bude viši od izlaznog. Smatra se da je najpovoljnije da ulazni napon bude oko dva puta viši od izlaznig. </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Persa</dc:creator>
  <cp:lastModifiedBy>sasak djole</cp:lastModifiedBy>
  <cp:revision>16</cp:revision>
  <dcterms:created xsi:type="dcterms:W3CDTF">2011-09-20T19:21:23Z</dcterms:created>
  <dcterms:modified xsi:type="dcterms:W3CDTF">2019-10-07T15:48:44Z</dcterms:modified>
</cp:coreProperties>
</file>