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56" r:id="rId2"/>
    <p:sldId id="257" r:id="rId3"/>
    <p:sldId id="268" r:id="rId4"/>
    <p:sldId id="258" r:id="rId5"/>
    <p:sldId id="259" r:id="rId6"/>
    <p:sldId id="260" r:id="rId7"/>
    <p:sldId id="261" r:id="rId8"/>
    <p:sldId id="262" r:id="rId9"/>
    <p:sldId id="269" r:id="rId10"/>
    <p:sldId id="263" r:id="rId11"/>
    <p:sldId id="264" r:id="rId12"/>
    <p:sldId id="265" r:id="rId13"/>
    <p:sldId id="266" r:id="rId14"/>
    <p:sldId id="270" r:id="rId15"/>
    <p:sldId id="271" r:id="rId16"/>
    <p:sldId id="267" r:id="rId17"/>
    <p:sldId id="272" r:id="rId18"/>
    <p:sldId id="273" r:id="rId19"/>
    <p:sldId id="275" r:id="rId20"/>
    <p:sldId id="276" r:id="rId21"/>
    <p:sldId id="277" r:id="rId22"/>
    <p:sldId id="278" r:id="rId23"/>
    <p:sldId id="281" r:id="rId24"/>
    <p:sldId id="279" r:id="rId25"/>
    <p:sldId id="274" r:id="rId26"/>
    <p:sldId id="282" r:id="rId27"/>
    <p:sldId id="283" r:id="rId28"/>
    <p:sldId id="284" r:id="rId29"/>
    <p:sldId id="285" r:id="rId30"/>
    <p:sldId id="287" r:id="rId31"/>
    <p:sldId id="290" r:id="rId32"/>
    <p:sldId id="288" r:id="rId33"/>
    <p:sldId id="289" r:id="rId34"/>
    <p:sldId id="291" r:id="rId35"/>
    <p:sldId id="292" r:id="rId36"/>
    <p:sldId id="293" r:id="rId37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104" y="-198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69FB90-934F-4CBA-B87B-DB0D437E5F74}" type="datetimeFigureOut">
              <a:rPr lang="en-GB" smtClean="0"/>
              <a:t>18/04/2020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96AFC2-80DA-4685-9B14-905D68B03C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913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96AFC2-80DA-4685-9B14-905D68B03CD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098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3960105"/>
            <a:ext cx="9144000" cy="176080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6" y="0"/>
            <a:ext cx="3038475" cy="5715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2781300"/>
            <a:ext cx="6480048" cy="191770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287343"/>
            <a:ext cx="6480048" cy="14605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3960105"/>
            <a:ext cx="9144000" cy="176080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6" y="0"/>
            <a:ext cx="3038475" cy="5715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986531"/>
            <a:ext cx="6629400" cy="1521969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71500"/>
            <a:ext cx="6629400" cy="888907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7467600" cy="9525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3657600" cy="377163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333500"/>
            <a:ext cx="3657600" cy="377163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7542"/>
            <a:ext cx="8229600" cy="9525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572000"/>
            <a:ext cx="4040188" cy="6985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4572000"/>
            <a:ext cx="4041775" cy="6985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264094"/>
            <a:ext cx="4040188" cy="32848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264094"/>
            <a:ext cx="4041775" cy="32848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470648" cy="9525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7940"/>
            <a:ext cx="3200400" cy="608542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78687"/>
            <a:ext cx="2743200" cy="7620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51000"/>
            <a:ext cx="7086600" cy="317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5351720"/>
            <a:ext cx="762000" cy="304271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421424"/>
            <a:ext cx="3053868" cy="104484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849923"/>
            <a:ext cx="4114800" cy="34290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498971"/>
            <a:ext cx="3053866" cy="2219568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5351720"/>
            <a:ext cx="2133600" cy="304271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3960105"/>
            <a:ext cx="9144000" cy="176080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5715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28865"/>
            <a:ext cx="7467600" cy="9525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7467600" cy="377163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5351720"/>
            <a:ext cx="2133600" cy="304271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5351720"/>
            <a:ext cx="2895600" cy="304271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5351720"/>
            <a:ext cx="762000" cy="304271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10" Type="http://schemas.microsoft.com/office/2007/relationships/hdphoto" Target="../media/hdphoto3.wdp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effectLst/>
              </a:rPr>
              <a:t>kablovi</a:t>
            </a:r>
            <a:r>
              <a:rPr lang="en-US" dirty="0" smtClean="0">
                <a:effectLst/>
              </a:rPr>
              <a:t> </a:t>
            </a:r>
            <a:r>
              <a:rPr lang="en-US" dirty="0" err="1">
                <a:effectLst/>
              </a:rPr>
              <a:t>i</a:t>
            </a:r>
            <a:r>
              <a:rPr lang="en-US" dirty="0">
                <a:effectLst/>
              </a:rPr>
              <a:t> </a:t>
            </a:r>
            <a:r>
              <a:rPr lang="en-US" dirty="0" err="1" smtClean="0">
                <a:effectLst/>
              </a:rPr>
              <a:t>konektori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računarskih</a:t>
            </a:r>
            <a:r>
              <a:rPr lang="en-US" dirty="0" smtClean="0">
                <a:effectLst/>
              </a:rPr>
              <a:t> </a:t>
            </a:r>
            <a:r>
              <a:rPr lang="en-US" dirty="0">
                <a:effectLst/>
              </a:rPr>
              <a:t>sistema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Namjena</a:t>
            </a:r>
            <a:r>
              <a:rPr lang="en-US" dirty="0"/>
              <a:t> </a:t>
            </a:r>
            <a:r>
              <a:rPr lang="en-US" dirty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podjela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53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ME" dirty="0" smtClean="0"/>
              <a:t>Komunikacioni električni </a:t>
            </a:r>
            <a:r>
              <a:rPr lang="sr-Latn-ME" dirty="0"/>
              <a:t>kabal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ME" dirty="0" smtClean="0"/>
              <a:t>Poprečni presjek</a:t>
            </a:r>
          </a:p>
          <a:p>
            <a:pPr lvl="1"/>
            <a:r>
              <a:rPr lang="sr-Latn-ME" dirty="0" smtClean="0"/>
              <a:t>Zavisi od frekvencije/brzine komunikacije</a:t>
            </a:r>
          </a:p>
          <a:p>
            <a:pPr marL="448056" lvl="1" indent="0">
              <a:buNone/>
            </a:pPr>
            <a:r>
              <a:rPr lang="sr-Latn-ME" dirty="0" smtClean="0"/>
              <a:t>		 </a:t>
            </a:r>
            <a:r>
              <a:rPr lang="sr-Latn-ME" sz="1400" dirty="0" smtClean="0"/>
              <a:t>(što je frekvencije/brzina veća poprečni presjek opada)</a:t>
            </a:r>
            <a:endParaRPr lang="en-GB" sz="1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5800" y="3042116"/>
            <a:ext cx="1725706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065929"/>
            <a:ext cx="258127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38800" y="3065929"/>
            <a:ext cx="219165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1615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ME" dirty="0"/>
              <a:t>Komunikacioni električni kabal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/>
            <a:r>
              <a:rPr lang="sr-Latn-ME" dirty="0"/>
              <a:t>Broj žila</a:t>
            </a:r>
          </a:p>
          <a:p>
            <a:pPr lvl="3"/>
            <a:r>
              <a:rPr lang="sr-Latn-ME" dirty="0" smtClean="0"/>
              <a:t>Prema namjeni protokola</a:t>
            </a:r>
            <a:endParaRPr lang="sr-Latn-ME" dirty="0"/>
          </a:p>
          <a:p>
            <a:pPr lvl="3"/>
            <a:r>
              <a:rPr lang="sr-Latn-ME" dirty="0" smtClean="0"/>
              <a:t>Kolorifikacija žila prema standardu</a:t>
            </a:r>
            <a:endParaRPr lang="sr-Latn-ME" dirty="0"/>
          </a:p>
          <a:p>
            <a:endParaRPr lang="en-GB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47800" y="2887300"/>
            <a:ext cx="1586332" cy="1634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025737"/>
            <a:ext cx="1557512" cy="1297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Monster Cable HDMI1000HD50 MC 1000HD-50 HDMI Cable: Amazon.ca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77000" y="1790700"/>
            <a:ext cx="215900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446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ME" dirty="0"/>
              <a:t>Komunikacioni električni kabal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ME" dirty="0"/>
              <a:t>Tip žila</a:t>
            </a:r>
          </a:p>
          <a:p>
            <a:pPr lvl="1"/>
            <a:r>
              <a:rPr lang="sr-Latn-ME" sz="1800" dirty="0" smtClean="0"/>
              <a:t>Najčešće finožična žila</a:t>
            </a:r>
          </a:p>
          <a:p>
            <a:pPr lvl="3"/>
            <a:r>
              <a:rPr lang="sr-Latn-ME" sz="1400" dirty="0" smtClean="0"/>
              <a:t>VF signali teže ka površini provodnika-povećava se povrsina kojim se signal prostire</a:t>
            </a:r>
          </a:p>
          <a:p>
            <a:pPr lvl="3"/>
            <a:r>
              <a:rPr lang="sr-Latn-ME" sz="1400" dirty="0" smtClean="0"/>
              <a:t>Savitljivost</a:t>
            </a:r>
          </a:p>
          <a:p>
            <a:pPr lvl="1"/>
            <a:r>
              <a:rPr lang="sr-Latn-ME" sz="1800" dirty="0" smtClean="0"/>
              <a:t>Ređe puna žila</a:t>
            </a:r>
            <a:endParaRPr lang="sr-Latn-ME" sz="1800" dirty="0"/>
          </a:p>
          <a:p>
            <a:pPr lvl="1"/>
            <a:endParaRPr lang="sr-Latn-ME" dirty="0" smtClean="0"/>
          </a:p>
          <a:p>
            <a:pPr lvl="1"/>
            <a:endParaRPr lang="sr-Latn-ME" dirty="0"/>
          </a:p>
          <a:p>
            <a:pPr lvl="1"/>
            <a:endParaRPr lang="sr-Latn-ME" dirty="0"/>
          </a:p>
          <a:p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76800" y="3086100"/>
            <a:ext cx="2073275" cy="206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457950" y="3227110"/>
            <a:ext cx="647700" cy="152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ME" sz="800" dirty="0" smtClean="0"/>
              <a:t>Izolacija</a:t>
            </a:r>
            <a:endParaRPr lang="en-GB" sz="800" dirty="0"/>
          </a:p>
        </p:txBody>
      </p:sp>
      <p:sp>
        <p:nvSpPr>
          <p:cNvPr id="5" name="Rectangle 4"/>
          <p:cNvSpPr/>
          <p:nvPr/>
        </p:nvSpPr>
        <p:spPr>
          <a:xfrm>
            <a:off x="6477000" y="3531910"/>
            <a:ext cx="6096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ounded Rectangle 6"/>
          <p:cNvSpPr/>
          <p:nvPr/>
        </p:nvSpPr>
        <p:spPr>
          <a:xfrm>
            <a:off x="6438900" y="3531910"/>
            <a:ext cx="685800" cy="152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ME" sz="800" dirty="0" smtClean="0"/>
              <a:t>Provodnik</a:t>
            </a:r>
            <a:endParaRPr lang="en-GB" sz="8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8200" y="3314700"/>
            <a:ext cx="3098800" cy="187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9777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ME" dirty="0"/>
              <a:t>Komunikacioni električni kabal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Izolacija</a:t>
            </a:r>
            <a:r>
              <a:rPr lang="sr-Latn-ME" dirty="0" smtClean="0"/>
              <a:t> - </a:t>
            </a:r>
            <a:r>
              <a:rPr lang="en-GB" dirty="0" err="1" smtClean="0"/>
              <a:t>Konstrukcija</a:t>
            </a:r>
            <a:r>
              <a:rPr lang="en-GB" dirty="0" smtClean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 smtClean="0"/>
              <a:t>optimalnu</a:t>
            </a:r>
            <a:endParaRPr lang="sr-Latn-ME" dirty="0" smtClean="0"/>
          </a:p>
          <a:p>
            <a:pPr lvl="2"/>
            <a:r>
              <a:rPr lang="sr-Latn-ME" sz="3600" dirty="0" smtClean="0"/>
              <a:t>Provodnost signala na datoj frekvenciji</a:t>
            </a:r>
          </a:p>
          <a:p>
            <a:pPr lvl="2"/>
            <a:r>
              <a:rPr lang="sr-Latn-ME" sz="3600" dirty="0" smtClean="0"/>
              <a:t>Savitljivost – metod upotrebe</a:t>
            </a:r>
          </a:p>
          <a:p>
            <a:pPr lvl="2"/>
            <a:r>
              <a:rPr lang="en-GB" sz="3600" dirty="0" err="1" smtClean="0"/>
              <a:t>Zaštitu</a:t>
            </a:r>
            <a:r>
              <a:rPr lang="sr-Latn-ME" sz="3600" dirty="0" smtClean="0"/>
              <a:t> voda i okoline</a:t>
            </a:r>
          </a:p>
        </p:txBody>
      </p:sp>
    </p:spTree>
    <p:extLst>
      <p:ext uri="{BB962C8B-B14F-4D97-AF65-F5344CB8AC3E}">
        <p14:creationId xmlns:p14="http://schemas.microsoft.com/office/powerpoint/2010/main" val="3687882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ME" dirty="0" smtClean="0"/>
              <a:t>Električni konektor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ME" dirty="0"/>
              <a:t>Električni </a:t>
            </a:r>
            <a:r>
              <a:rPr lang="sr-Latn-ME" dirty="0" smtClean="0"/>
              <a:t>konektor je:</a:t>
            </a:r>
          </a:p>
          <a:p>
            <a:pPr lvl="1"/>
            <a:r>
              <a:rPr lang="sr-Latn-ME" dirty="0" smtClean="0"/>
              <a:t>Krajnji fizički čvrsto vezani element električnog kabla</a:t>
            </a:r>
          </a:p>
          <a:p>
            <a:pPr lvl="1"/>
            <a:r>
              <a:rPr lang="sr-Latn-ME" dirty="0" smtClean="0"/>
              <a:t>Služi za kreiranje ispravne električne i sigurne mehaničke veze izmedju kabla, drugog kabla ili uredjaja</a:t>
            </a:r>
          </a:p>
          <a:p>
            <a:pPr lvl="1"/>
            <a:r>
              <a:rPr lang="sr-Latn-ME" dirty="0" smtClean="0"/>
              <a:t>Prilagodjen je upotrebi</a:t>
            </a:r>
          </a:p>
          <a:p>
            <a:pPr lvl="1"/>
            <a:r>
              <a:rPr lang="sr-Latn-ME" dirty="0" smtClean="0"/>
              <a:t>Standardizovan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8667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r-Latn-ME" dirty="0" smtClean="0"/>
              <a:t>Računarski kablovi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202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ME" dirty="0" smtClean="0"/>
              <a:t>Računarski kablovi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ME" sz="3600" dirty="0" smtClean="0"/>
              <a:t>Standardizacija je važna</a:t>
            </a:r>
          </a:p>
          <a:p>
            <a:r>
              <a:rPr lang="sr-Latn-ME" sz="3600" dirty="0" smtClean="0"/>
              <a:t>Konektori moraju biti podržani generacijski</a:t>
            </a:r>
          </a:p>
          <a:p>
            <a:r>
              <a:rPr lang="sr-Latn-ME" sz="3600" dirty="0" smtClean="0"/>
              <a:t>Limit kabla, voda i konstrukcije mora biti veći od trenutne tehnologije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5984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ME" dirty="0" smtClean="0"/>
              <a:t>Računarski kablovi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ME" dirty="0" smtClean="0"/>
              <a:t>Svi računarski napojni kablovi i konektori su:</a:t>
            </a:r>
          </a:p>
          <a:p>
            <a:pPr lvl="1"/>
            <a:r>
              <a:rPr lang="sr-Latn-ME" dirty="0" smtClean="0"/>
              <a:t>Sačinjenji od finožičnih vodova</a:t>
            </a:r>
          </a:p>
          <a:p>
            <a:pPr lvl="1"/>
            <a:r>
              <a:rPr lang="sr-Latn-ME" dirty="0" smtClean="0"/>
              <a:t>Standardnom bojom obelježeni</a:t>
            </a:r>
          </a:p>
          <a:p>
            <a:pPr lvl="1"/>
            <a:r>
              <a:rPr lang="sr-Latn-ME" dirty="0" smtClean="0"/>
              <a:t>Prenose jednosmjernu struju - osim mrežnog </a:t>
            </a:r>
            <a:r>
              <a:rPr lang="sr-Latn-ME" dirty="0"/>
              <a:t>napojnog </a:t>
            </a:r>
            <a:r>
              <a:rPr lang="sr-Latn-ME" dirty="0" smtClean="0"/>
              <a:t>kabla.</a:t>
            </a:r>
          </a:p>
        </p:txBody>
      </p:sp>
    </p:spTree>
    <p:extLst>
      <p:ext uri="{BB962C8B-B14F-4D97-AF65-F5344CB8AC3E}">
        <p14:creationId xmlns:p14="http://schemas.microsoft.com/office/powerpoint/2010/main" val="901981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ME" dirty="0" smtClean="0"/>
              <a:t>Mrežni napojni električni kabal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ME" sz="2000" dirty="0" smtClean="0"/>
              <a:t>Tip utikača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strane</a:t>
            </a:r>
            <a:r>
              <a:rPr lang="en-US" sz="2000" dirty="0" smtClean="0"/>
              <a:t> 220V~</a:t>
            </a:r>
            <a:r>
              <a:rPr lang="sr-Latn-ME" sz="2000" dirty="0" smtClean="0"/>
              <a:t> je</a:t>
            </a:r>
            <a:r>
              <a:rPr lang="en-US" sz="2000" dirty="0" smtClean="0"/>
              <a:t>:</a:t>
            </a:r>
          </a:p>
          <a:p>
            <a:r>
              <a:rPr lang="en-US" sz="2000" dirty="0" smtClean="0"/>
              <a:t>Tip F </a:t>
            </a:r>
            <a:r>
              <a:rPr lang="en-US" sz="2000" dirty="0" err="1" smtClean="0"/>
              <a:t>ili</a:t>
            </a:r>
            <a:r>
              <a:rPr lang="en-US" sz="2000" dirty="0" smtClean="0"/>
              <a:t> C</a:t>
            </a:r>
          </a:p>
          <a:p>
            <a:endParaRPr lang="sr-Latn-ME" sz="2000" dirty="0" smtClean="0"/>
          </a:p>
          <a:p>
            <a:r>
              <a:rPr lang="sr-Latn-ME" sz="2000" dirty="0" smtClean="0"/>
              <a:t>Na računarskoj opremi :</a:t>
            </a:r>
          </a:p>
          <a:p>
            <a:r>
              <a:rPr lang="sr-Latn-ME" sz="2000" dirty="0"/>
              <a:t>Tip utikača </a:t>
            </a:r>
            <a:r>
              <a:rPr lang="sr-Latn-ME" sz="2000" dirty="0" smtClean="0"/>
              <a:t>	C13</a:t>
            </a:r>
          </a:p>
          <a:p>
            <a:endParaRPr lang="sr-Latn-ME" sz="2000" dirty="0" smtClean="0"/>
          </a:p>
          <a:p>
            <a:r>
              <a:rPr lang="sr-Latn-ME" sz="2000" dirty="0"/>
              <a:t>Tip </a:t>
            </a:r>
            <a:r>
              <a:rPr lang="sr-Latn-ME" sz="2000" dirty="0" smtClean="0"/>
              <a:t>utičnice 	C14</a:t>
            </a:r>
          </a:p>
          <a:p>
            <a:endParaRPr lang="sr-Latn-ME" sz="2000" dirty="0" smtClean="0"/>
          </a:p>
          <a:p>
            <a:r>
              <a:rPr lang="sr-Latn-ME" sz="2000" dirty="0" smtClean="0"/>
              <a:t>Nastavno kablo je tipa C13-C14</a:t>
            </a:r>
            <a:endParaRPr lang="en-US" sz="2000" dirty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86022" y="1695450"/>
            <a:ext cx="890588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https://www.iec.ch/worldplugs/img/plugs_sockets/F_3d_plug_l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52800" y="1678781"/>
            <a:ext cx="797719" cy="79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9" descr="China IEC320 C13 Female Power Connector - China Power Cord, AC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11" descr="China IEC320 C13 Female Power Connector - China Power Cord, AC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52" name="Picture 1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941" l="2959" r="89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86400" y="2086469"/>
            <a:ext cx="1219200" cy="12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14" descr="IEC 320 C14 Red Light Rocker Switch Fuse Inlet Male Connector Plug ..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55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784" l="4633" r="953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3371850"/>
            <a:ext cx="12192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Picture 1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74" l="4000" r="93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05349" y="4438650"/>
            <a:ext cx="1553069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79331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ME" dirty="0" smtClean="0"/>
              <a:t>Napojni računarski vodovi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ME" dirty="0" smtClean="0"/>
              <a:t>Svi napojni vodovi računarskog sistema dolaze od strane napajanja.</a:t>
            </a:r>
          </a:p>
          <a:p>
            <a:r>
              <a:rPr lang="sr-Latn-ME" dirty="0" smtClean="0"/>
              <a:t>Rangirani su maksimalno do struje od 10A</a:t>
            </a:r>
          </a:p>
          <a:p>
            <a:r>
              <a:rPr lang="sr-Latn-ME" dirty="0" smtClean="0"/>
              <a:t>Izuzetak predstavlja USB napajanje koje se najčešće uzima sa ploče i mora biti filtrirano do maksimalno 5A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653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Kabal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 smtClean="0"/>
              <a:t>Definicija</a:t>
            </a:r>
            <a:r>
              <a:rPr lang="sr-Latn-ME" dirty="0" smtClean="0"/>
              <a:t> kabla</a:t>
            </a:r>
            <a:endParaRPr lang="en-US" dirty="0" smtClean="0"/>
          </a:p>
          <a:p>
            <a:pPr lvl="1"/>
            <a:r>
              <a:rPr lang="en-US" dirty="0" err="1" smtClean="0"/>
              <a:t>Jedan</a:t>
            </a:r>
            <a:r>
              <a:rPr lang="en-US" dirty="0" smtClean="0"/>
              <a:t> </a:t>
            </a:r>
            <a:r>
              <a:rPr lang="en-US" dirty="0" err="1" smtClean="0"/>
              <a:t>ili</a:t>
            </a:r>
            <a:r>
              <a:rPr lang="en-US" dirty="0" smtClean="0"/>
              <a:t> vi</a:t>
            </a:r>
            <a:r>
              <a:rPr lang="sr-Latn-ME" dirty="0" smtClean="0"/>
              <a:t>še </a:t>
            </a:r>
            <a:r>
              <a:rPr lang="vi-VN" dirty="0" smtClean="0"/>
              <a:t>međusobno </a:t>
            </a:r>
            <a:r>
              <a:rPr lang="vi-VN" dirty="0"/>
              <a:t>izolovanih </a:t>
            </a:r>
            <a:r>
              <a:rPr lang="vi-VN" dirty="0" smtClean="0"/>
              <a:t>provodnika</a:t>
            </a:r>
            <a:r>
              <a:rPr lang="sr-Latn-ME" dirty="0" smtClean="0"/>
              <a:t> medijuma</a:t>
            </a:r>
            <a:r>
              <a:rPr lang="vi-VN" dirty="0" smtClean="0"/>
              <a:t> koji </a:t>
            </a:r>
            <a:r>
              <a:rPr lang="vi-VN" dirty="0"/>
              <a:t>prenosi snagu ili </a:t>
            </a:r>
            <a:r>
              <a:rPr lang="vi-VN" dirty="0" smtClean="0"/>
              <a:t>informacij</a:t>
            </a:r>
            <a:r>
              <a:rPr lang="sr-Latn-ME" dirty="0" smtClean="0"/>
              <a:t>u</a:t>
            </a:r>
            <a:r>
              <a:rPr lang="vi-VN" dirty="0" smtClean="0"/>
              <a:t> </a:t>
            </a:r>
            <a:r>
              <a:rPr lang="vi-VN" dirty="0"/>
              <a:t>sa jednog mesta na drugo</a:t>
            </a:r>
            <a:r>
              <a:rPr lang="vi-VN" dirty="0" smtClean="0"/>
              <a:t>.</a:t>
            </a:r>
            <a:endParaRPr lang="sr-Latn-ME" dirty="0"/>
          </a:p>
          <a:p>
            <a:pPr lvl="1"/>
            <a:endParaRPr lang="sr-Latn-ME" dirty="0" smtClean="0"/>
          </a:p>
          <a:p>
            <a:pPr marL="420624" lvl="1" indent="-384048">
              <a:buSzPct val="80000"/>
              <a:buFont typeface="Wingdings 2"/>
              <a:buChar char=""/>
            </a:pPr>
            <a:r>
              <a:rPr lang="sr-Latn-ME" dirty="0"/>
              <a:t>Električni kabal</a:t>
            </a:r>
          </a:p>
          <a:p>
            <a:pPr lvl="1"/>
            <a:r>
              <a:rPr lang="en-US" dirty="0" err="1" smtClean="0"/>
              <a:t>Jedan</a:t>
            </a:r>
            <a:r>
              <a:rPr lang="en-US" dirty="0" smtClean="0"/>
              <a:t> </a:t>
            </a:r>
            <a:r>
              <a:rPr lang="en-US" dirty="0" err="1"/>
              <a:t>ili</a:t>
            </a:r>
            <a:r>
              <a:rPr lang="en-US" dirty="0"/>
              <a:t> vi</a:t>
            </a:r>
            <a:r>
              <a:rPr lang="sr-Latn-ME" dirty="0"/>
              <a:t>še </a:t>
            </a:r>
            <a:r>
              <a:rPr lang="vi-VN" dirty="0"/>
              <a:t>međusobno izolovanih </a:t>
            </a:r>
            <a:r>
              <a:rPr lang="sr-Latn-ME" dirty="0"/>
              <a:t>električnih </a:t>
            </a:r>
            <a:r>
              <a:rPr lang="vi-VN" dirty="0"/>
              <a:t>provodnika koji prenosi </a:t>
            </a:r>
            <a:r>
              <a:rPr lang="sr-Latn-ME" dirty="0"/>
              <a:t>električnu energiju </a:t>
            </a:r>
            <a:r>
              <a:rPr lang="vi-VN" dirty="0"/>
              <a:t>ili informacij</a:t>
            </a:r>
            <a:r>
              <a:rPr lang="sr-Latn-ME" dirty="0"/>
              <a:t>u</a:t>
            </a:r>
            <a:r>
              <a:rPr lang="vi-VN" dirty="0"/>
              <a:t> sa jednog mesta na drugo.</a:t>
            </a:r>
            <a:endParaRPr lang="sr-Latn-ME" dirty="0"/>
          </a:p>
          <a:p>
            <a:pPr lvl="1"/>
            <a:endParaRPr lang="sr-Latn-ME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235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ME" dirty="0" smtClean="0"/>
              <a:t>ATX 20 – 24 Pin konektor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ME" dirty="0" smtClean="0"/>
              <a:t>Povezuje se na matičnu ploču</a:t>
            </a:r>
          </a:p>
          <a:p>
            <a:r>
              <a:rPr lang="sr-Latn-ME" dirty="0" smtClean="0"/>
              <a:t>Dodatna 4 pina mogu a ne moraju biti povezana </a:t>
            </a:r>
            <a:endParaRPr lang="en-GB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933700"/>
            <a:ext cx="37909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All about the various PC power supply cables and connecto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390900"/>
            <a:ext cx="3910875" cy="172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9146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ME" dirty="0" smtClean="0"/>
              <a:t>ATX 12V – konektor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ME" sz="2800" dirty="0" smtClean="0"/>
              <a:t>Predstavlja konektor koji je posvećen samo napajanju procesora naponom od 12V.</a:t>
            </a:r>
          </a:p>
          <a:p>
            <a:r>
              <a:rPr lang="sr-Latn-ME" sz="2800" dirty="0" smtClean="0"/>
              <a:t>Izvodi se kao 4 i 8 pin konektor</a:t>
            </a:r>
          </a:p>
          <a:p>
            <a:pPr lvl="1"/>
            <a:r>
              <a:rPr lang="sr-Latn-ME" sz="2400" dirty="0" smtClean="0"/>
              <a:t>Žuta 12V </a:t>
            </a:r>
          </a:p>
          <a:p>
            <a:pPr lvl="1"/>
            <a:r>
              <a:rPr lang="sr-Latn-ME" sz="2400" dirty="0" smtClean="0"/>
              <a:t>Crna 0 V</a:t>
            </a:r>
            <a:endParaRPr lang="en-GB" sz="24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924300"/>
            <a:ext cx="30956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Is the 4-pin PSU connector required? (Trying to connect a PSU to a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924300"/>
            <a:ext cx="2981325" cy="153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7918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ME" dirty="0" smtClean="0"/>
              <a:t>ATX PCI-E </a:t>
            </a:r>
            <a:r>
              <a:rPr lang="sr-Latn-ME" dirty="0"/>
              <a:t>12V – konektor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ME" sz="2800" dirty="0"/>
              <a:t>Predstavlja konektor koji je posvećen samo napajanju </a:t>
            </a:r>
            <a:r>
              <a:rPr lang="sr-Latn-ME" sz="2800" dirty="0" smtClean="0"/>
              <a:t>PCI-E slota i kartice naponom </a:t>
            </a:r>
            <a:r>
              <a:rPr lang="sr-Latn-ME" sz="2800" dirty="0"/>
              <a:t>od 12V.</a:t>
            </a:r>
          </a:p>
          <a:p>
            <a:r>
              <a:rPr lang="sr-Latn-ME" sz="2800" dirty="0"/>
              <a:t>Izvodi se kao </a:t>
            </a:r>
            <a:r>
              <a:rPr lang="sr-Latn-ME" sz="2800" dirty="0" smtClean="0"/>
              <a:t>4,6 </a:t>
            </a:r>
            <a:r>
              <a:rPr lang="sr-Latn-ME" sz="2800" dirty="0"/>
              <a:t>i 8 pin konektor</a:t>
            </a:r>
          </a:p>
          <a:p>
            <a:pPr lvl="1"/>
            <a:r>
              <a:rPr lang="sr-Latn-ME" sz="2400" dirty="0"/>
              <a:t>Žuta 12V </a:t>
            </a:r>
          </a:p>
          <a:p>
            <a:pPr lvl="1"/>
            <a:r>
              <a:rPr lang="sr-Latn-ME" sz="2400" dirty="0"/>
              <a:t>Crna 0 V</a:t>
            </a:r>
            <a:endParaRPr lang="en-GB" sz="2400" dirty="0"/>
          </a:p>
          <a:p>
            <a:endParaRPr lang="en-GB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867" y="4292204"/>
            <a:ext cx="2024063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19"/>
          <a:stretch/>
        </p:blipFill>
        <p:spPr bwMode="auto">
          <a:xfrm>
            <a:off x="3128505" y="4305300"/>
            <a:ext cx="2519820" cy="915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19317" y="4292204"/>
            <a:ext cx="135255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90251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ME" dirty="0" smtClean="0"/>
              <a:t>MOLEX AMP 8981 - Napojni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sr-Latn-ME" dirty="0" smtClean="0"/>
              <a:t>Četvorožilni konektor</a:t>
            </a:r>
          </a:p>
          <a:p>
            <a:r>
              <a:rPr lang="sr-Latn-ME" dirty="0" smtClean="0"/>
              <a:t>Žuta 12V</a:t>
            </a:r>
          </a:p>
          <a:p>
            <a:r>
              <a:rPr lang="sr-Latn-ME" dirty="0" smtClean="0"/>
              <a:t>Crna 0v</a:t>
            </a:r>
          </a:p>
          <a:p>
            <a:r>
              <a:rPr lang="sr-Latn-ME" dirty="0" smtClean="0"/>
              <a:t>Crvena 5V</a:t>
            </a:r>
          </a:p>
          <a:p>
            <a:r>
              <a:rPr lang="sr-Latn-ME" dirty="0" smtClean="0"/>
              <a:t>Najčešće se koristi za napajanje</a:t>
            </a:r>
          </a:p>
          <a:p>
            <a:pPr lvl="2"/>
            <a:r>
              <a:rPr lang="sr-Latn-ME" dirty="0" smtClean="0"/>
              <a:t>HDD</a:t>
            </a:r>
          </a:p>
          <a:p>
            <a:pPr lvl="2"/>
            <a:r>
              <a:rPr lang="sr-Latn-ME" dirty="0" smtClean="0"/>
              <a:t>CD-DVD</a:t>
            </a:r>
          </a:p>
          <a:p>
            <a:pPr lvl="2"/>
            <a:r>
              <a:rPr lang="sr-Latn-ME" dirty="0" smtClean="0"/>
              <a:t>Ventilatora</a:t>
            </a:r>
          </a:p>
          <a:p>
            <a:pPr lvl="2"/>
            <a:r>
              <a:rPr lang="sr-Latn-ME" dirty="0" smtClean="0"/>
              <a:t>Pumpi</a:t>
            </a:r>
          </a:p>
          <a:p>
            <a:r>
              <a:rPr lang="sr-Latn-ME" dirty="0" smtClean="0"/>
              <a:t>Može se kombinovati sa ostalim napojnim konektorima kao nastavni kabal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19" b="92771" l="2000" r="97667">
                        <a14:foregroundMark x1="26667" y1="46988" x2="21667" y2="626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19600" y="1333500"/>
            <a:ext cx="285750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78125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ME" dirty="0"/>
              <a:t>Mini-Molex AMP 171822-4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r-Latn-ME" dirty="0"/>
              <a:t>Četvorožilni konektor</a:t>
            </a:r>
          </a:p>
          <a:p>
            <a:r>
              <a:rPr lang="sr-Latn-ME" dirty="0"/>
              <a:t>Žuta 12V</a:t>
            </a:r>
          </a:p>
          <a:p>
            <a:r>
              <a:rPr lang="sr-Latn-ME" dirty="0"/>
              <a:t>Crna 0v</a:t>
            </a:r>
          </a:p>
          <a:p>
            <a:r>
              <a:rPr lang="sr-Latn-ME" dirty="0"/>
              <a:t>Crvena 5V</a:t>
            </a:r>
          </a:p>
          <a:p>
            <a:r>
              <a:rPr lang="sr-Latn-ME" dirty="0"/>
              <a:t>Najčešće se koristi za napajanje</a:t>
            </a:r>
          </a:p>
          <a:p>
            <a:pPr lvl="2"/>
            <a:r>
              <a:rPr lang="sr-Latn-ME" dirty="0" smtClean="0"/>
              <a:t>FDD</a:t>
            </a:r>
          </a:p>
          <a:p>
            <a:pPr lvl="2"/>
            <a:r>
              <a:rPr lang="sr-Latn-ME" dirty="0" smtClean="0"/>
              <a:t>Čitača kartica</a:t>
            </a:r>
            <a:endParaRPr lang="sr-Latn-ME" dirty="0"/>
          </a:p>
          <a:p>
            <a:r>
              <a:rPr lang="sr-Latn-ME" dirty="0"/>
              <a:t>Može se kombinovati sa ostalim napojnim konektorima kao nastavni kabal</a:t>
            </a:r>
          </a:p>
          <a:p>
            <a:endParaRPr lang="en-GB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4" y="1409700"/>
            <a:ext cx="208597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38871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ME" dirty="0"/>
              <a:t>SATA-Napojni kabal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sr-Latn-ME" dirty="0" smtClean="0"/>
              <a:t>Četvorožilni konektor</a:t>
            </a:r>
          </a:p>
          <a:p>
            <a:pPr lvl="1"/>
            <a:r>
              <a:rPr lang="sr-Latn-ME" dirty="0" smtClean="0"/>
              <a:t>Žuta 12V</a:t>
            </a:r>
          </a:p>
          <a:p>
            <a:pPr lvl="1"/>
            <a:r>
              <a:rPr lang="sr-Latn-ME" dirty="0" smtClean="0"/>
              <a:t>Crna 0v</a:t>
            </a:r>
          </a:p>
          <a:p>
            <a:pPr lvl="1"/>
            <a:r>
              <a:rPr lang="sr-Latn-ME" dirty="0" smtClean="0"/>
              <a:t>Crvena 5V</a:t>
            </a:r>
          </a:p>
          <a:p>
            <a:pPr lvl="1"/>
            <a:r>
              <a:rPr lang="sr-Latn-ME" dirty="0" smtClean="0"/>
              <a:t>Orandž 3.3V</a:t>
            </a:r>
          </a:p>
          <a:p>
            <a:pPr lvl="1"/>
            <a:endParaRPr lang="sr-Latn-ME" dirty="0" smtClean="0"/>
          </a:p>
          <a:p>
            <a:r>
              <a:rPr lang="sr-Latn-ME" dirty="0" smtClean="0"/>
              <a:t>Najčešće se koristi za napajanje</a:t>
            </a:r>
          </a:p>
          <a:p>
            <a:pPr lvl="2"/>
            <a:r>
              <a:rPr lang="sr-Latn-ME" dirty="0" smtClean="0"/>
              <a:t>HDD</a:t>
            </a:r>
          </a:p>
          <a:p>
            <a:pPr lvl="2"/>
            <a:r>
              <a:rPr lang="sr-Latn-ME" dirty="0" smtClean="0"/>
              <a:t>CD-DVD</a:t>
            </a:r>
          </a:p>
          <a:p>
            <a:pPr lvl="2"/>
            <a:endParaRPr lang="sr-Latn-ME" dirty="0" smtClean="0"/>
          </a:p>
          <a:p>
            <a:r>
              <a:rPr lang="sr-Latn-ME" dirty="0" smtClean="0"/>
              <a:t>Može se kombinovati sa ostalim napojnim konektorima kao nastavni kabal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104900"/>
            <a:ext cx="3558267" cy="32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69197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ME" dirty="0" smtClean="0"/>
              <a:t>USB v2.0 konnektor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ME" dirty="0" smtClean="0"/>
              <a:t>Osmožilni konektor u desetožilnom kućištu sa orijentacionim pinom</a:t>
            </a:r>
          </a:p>
          <a:p>
            <a:pPr lvl="1"/>
            <a:r>
              <a:rPr lang="sr-Latn-ME" dirty="0" smtClean="0"/>
              <a:t>Crvena 5V</a:t>
            </a:r>
          </a:p>
          <a:p>
            <a:pPr lvl="1"/>
            <a:r>
              <a:rPr lang="sr-Latn-ME" dirty="0" smtClean="0"/>
              <a:t>Crna 0v</a:t>
            </a:r>
          </a:p>
          <a:p>
            <a:pPr lvl="1"/>
            <a:r>
              <a:rPr lang="sr-Latn-ME" dirty="0" smtClean="0"/>
              <a:t>Zelena D+</a:t>
            </a:r>
          </a:p>
          <a:p>
            <a:pPr lvl="1"/>
            <a:r>
              <a:rPr lang="sr-Latn-ME" dirty="0" smtClean="0"/>
              <a:t>Bijela D-</a:t>
            </a:r>
          </a:p>
          <a:p>
            <a:r>
              <a:rPr lang="sr-Latn-ME" dirty="0" smtClean="0"/>
              <a:t>Podnožje uvjek ide kao par USB</a:t>
            </a:r>
          </a:p>
        </p:txBody>
      </p:sp>
      <p:pic>
        <p:nvPicPr>
          <p:cNvPr id="17410" name="Picture 2" descr="Installing Frontal USB Ports - Hardware Secret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58" b="-2951"/>
          <a:stretch/>
        </p:blipFill>
        <p:spPr bwMode="auto">
          <a:xfrm>
            <a:off x="6629400" y="1943100"/>
            <a:ext cx="2238375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29399" y="3438525"/>
            <a:ext cx="2238375" cy="168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 descr="Front panel USB pin color, order (ASUS A88XM-A motherboard) - YouTub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2482132"/>
            <a:ext cx="3200399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1546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ME" dirty="0" smtClean="0"/>
              <a:t>USB v3.0 konnektor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ME" dirty="0" smtClean="0"/>
              <a:t>Devetnaestožilni konektor u dvadesetožilnom kućištu sa orijentacionim soketom i pinom</a:t>
            </a:r>
          </a:p>
          <a:p>
            <a:r>
              <a:rPr lang="sr-Latn-ME" dirty="0" smtClean="0"/>
              <a:t>Podnožje uvjek ide kao par USB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0804" y="3419475"/>
            <a:ext cx="4505996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00800" y="1181100"/>
            <a:ext cx="2414588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387" y="3419475"/>
            <a:ext cx="33623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5226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ME" dirty="0" smtClean="0"/>
              <a:t>ATA-IDE Kabal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ME" dirty="0" smtClean="0"/>
              <a:t>40 ili 80 pin kabal</a:t>
            </a:r>
          </a:p>
          <a:p>
            <a:r>
              <a:rPr lang="sr-Latn-ME" dirty="0" smtClean="0"/>
              <a:t>Dva ATA-IDE uređaja u Master-Slave ili Cable select kombinaciji</a:t>
            </a:r>
          </a:p>
          <a:p>
            <a:endParaRPr lang="en-GB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238500"/>
            <a:ext cx="3615466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38500"/>
            <a:ext cx="3226633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21036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ME" dirty="0" smtClean="0"/>
              <a:t>Floppy kabal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ME" dirty="0" smtClean="0"/>
              <a:t>34 pin </a:t>
            </a:r>
            <a:r>
              <a:rPr lang="sr-Latn-ME" dirty="0"/>
              <a:t>kabal</a:t>
            </a:r>
          </a:p>
          <a:p>
            <a:r>
              <a:rPr lang="sr-Latn-ME" dirty="0" smtClean="0"/>
              <a:t>Za Floppy uređaj</a:t>
            </a:r>
            <a:endParaRPr lang="sr-Latn-ME" dirty="0"/>
          </a:p>
          <a:p>
            <a:endParaRPr lang="en-GB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9" y="300990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2276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r-Latn-ME" dirty="0" smtClean="0">
                <a:effectLst/>
              </a:rPr>
              <a:t>Električni kabal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465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ME" dirty="0"/>
              <a:t>SATA data kabal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ME" dirty="0" smtClean="0"/>
              <a:t>7 pin </a:t>
            </a:r>
            <a:r>
              <a:rPr lang="sr-Latn-ME" dirty="0"/>
              <a:t>kabal</a:t>
            </a:r>
          </a:p>
          <a:p>
            <a:r>
              <a:rPr lang="sr-Latn-ME" dirty="0" smtClean="0"/>
              <a:t>Za SATA uređaje</a:t>
            </a:r>
          </a:p>
          <a:p>
            <a:pPr lvl="1"/>
            <a:r>
              <a:rPr lang="sr-Latn-ME" dirty="0" smtClean="0"/>
              <a:t>HDD</a:t>
            </a:r>
          </a:p>
          <a:p>
            <a:pPr lvl="1"/>
            <a:r>
              <a:rPr lang="sr-Latn-ME" dirty="0" smtClean="0"/>
              <a:t>CD-DVD</a:t>
            </a:r>
            <a:endParaRPr lang="sr-Latn-ME" dirty="0"/>
          </a:p>
          <a:p>
            <a:endParaRPr lang="en-GB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797" y="3543300"/>
            <a:ext cx="2009036" cy="200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62400" y="3543300"/>
            <a:ext cx="2009036" cy="200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00600" y="1257300"/>
            <a:ext cx="366823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Plug in data cable into the SATA connectors on HDD of desktop PC ..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3400" y="3543300"/>
            <a:ext cx="2971800" cy="1999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378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ME" dirty="0" smtClean="0"/>
              <a:t>Cooler cable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ME" dirty="0" smtClean="0"/>
              <a:t>4-pin konektor</a:t>
            </a:r>
          </a:p>
          <a:p>
            <a:pPr lvl="1"/>
            <a:r>
              <a:rPr lang="sr-Latn-ME" dirty="0" smtClean="0"/>
              <a:t>Crna 0V</a:t>
            </a:r>
          </a:p>
          <a:p>
            <a:pPr lvl="1"/>
            <a:r>
              <a:rPr lang="sr-Latn-ME" dirty="0" smtClean="0"/>
              <a:t>Žuta 12V</a:t>
            </a:r>
          </a:p>
          <a:p>
            <a:pPr lvl="1"/>
            <a:r>
              <a:rPr lang="sr-Latn-ME" dirty="0" smtClean="0"/>
              <a:t>Zelena kontorla brzine</a:t>
            </a:r>
          </a:p>
          <a:p>
            <a:pPr lvl="1"/>
            <a:r>
              <a:rPr lang="sr-Latn-ME" dirty="0" smtClean="0"/>
              <a:t>Plava Informacija o brzini</a:t>
            </a:r>
            <a:endParaRPr lang="en-GB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95400" y="4000500"/>
            <a:ext cx="2514600" cy="1584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19700" y="2486335"/>
            <a:ext cx="3886200" cy="3228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06632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ME" dirty="0" smtClean="0"/>
              <a:t>Front panel audio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ME" dirty="0" smtClean="0"/>
              <a:t>Devetožilni konektor </a:t>
            </a:r>
            <a:r>
              <a:rPr lang="sr-Latn-ME" dirty="0"/>
              <a:t>u desetožilnom kućištu sa orijentacionim pinom</a:t>
            </a:r>
          </a:p>
          <a:p>
            <a:endParaRPr lang="en-GB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00800" y="1943100"/>
            <a:ext cx="2300939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00799" y="4005263"/>
            <a:ext cx="2300939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0600" y="2836144"/>
            <a:ext cx="3962400" cy="2338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46894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ME" dirty="0" smtClean="0"/>
              <a:t>Menadžment kablova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ME" dirty="0" smtClean="0"/>
              <a:t>Ne postoje pravila i uputstva, postoje samo smjernice</a:t>
            </a:r>
          </a:p>
          <a:p>
            <a:pPr lvl="1"/>
            <a:r>
              <a:rPr lang="sr-Latn-ME" dirty="0" smtClean="0"/>
              <a:t>Izbor kućišta sa proširenim side panelom</a:t>
            </a:r>
          </a:p>
          <a:p>
            <a:pPr lvl="1"/>
            <a:r>
              <a:rPr lang="sr-Latn-ME" dirty="0" smtClean="0"/>
              <a:t>Pristupačnost </a:t>
            </a:r>
            <a:r>
              <a:rPr lang="sr-Latn-ME" dirty="0"/>
              <a:t>komponentama</a:t>
            </a:r>
          </a:p>
          <a:p>
            <a:pPr lvl="1"/>
            <a:r>
              <a:rPr lang="sr-Latn-ME" dirty="0" smtClean="0"/>
              <a:t>Jednostavno održavanje</a:t>
            </a:r>
          </a:p>
          <a:p>
            <a:pPr lvl="1"/>
            <a:r>
              <a:rPr lang="sr-Latn-ME" dirty="0" smtClean="0"/>
              <a:t>Jednostavna izmjenljivost komponenti</a:t>
            </a:r>
          </a:p>
          <a:p>
            <a:pPr lvl="1"/>
            <a:r>
              <a:rPr lang="sr-Latn-ME" dirty="0" smtClean="0"/>
              <a:t>Smanjena obstrukcija</a:t>
            </a:r>
          </a:p>
          <a:p>
            <a:pPr lvl="1"/>
            <a:endParaRPr lang="sr-Latn-ME" dirty="0" smtClean="0"/>
          </a:p>
          <a:p>
            <a:pPr marL="448056" lvl="1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36452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Menadžment</a:t>
            </a:r>
            <a:r>
              <a:rPr lang="en-GB" dirty="0"/>
              <a:t> </a:t>
            </a:r>
            <a:r>
              <a:rPr lang="en-GB" dirty="0" err="1"/>
              <a:t>kablova</a:t>
            </a:r>
            <a:endParaRPr lang="en-GB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181100"/>
            <a:ext cx="4886641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39633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Menadžment</a:t>
            </a:r>
            <a:r>
              <a:rPr lang="en-GB" dirty="0"/>
              <a:t> </a:t>
            </a:r>
            <a:r>
              <a:rPr lang="en-GB" dirty="0" err="1"/>
              <a:t>kablova</a:t>
            </a:r>
            <a:endParaRPr lang="en-GB" dirty="0"/>
          </a:p>
        </p:txBody>
      </p:sp>
      <p:pic>
        <p:nvPicPr>
          <p:cNvPr id="286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19225"/>
            <a:ext cx="4132046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8" t="4007" r="11899" b="9135"/>
          <a:stretch/>
        </p:blipFill>
        <p:spPr bwMode="auto">
          <a:xfrm>
            <a:off x="4495800" y="1400175"/>
            <a:ext cx="4487646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73097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Menadžment</a:t>
            </a:r>
            <a:r>
              <a:rPr lang="en-GB" dirty="0"/>
              <a:t> </a:t>
            </a:r>
            <a:r>
              <a:rPr lang="en-GB" dirty="0" err="1"/>
              <a:t>kablova</a:t>
            </a:r>
            <a:endParaRPr lang="en-GB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4" t="7323" r="11743" b="3535"/>
          <a:stretch/>
        </p:blipFill>
        <p:spPr bwMode="auto">
          <a:xfrm>
            <a:off x="2057400" y="1257300"/>
            <a:ext cx="5000625" cy="43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1687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ME" dirty="0" smtClean="0"/>
              <a:t>Električni kabal-Namjena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33500"/>
            <a:ext cx="4572000" cy="3771636"/>
          </a:xfrm>
        </p:spPr>
        <p:txBody>
          <a:bodyPr>
            <a:normAutofit/>
          </a:bodyPr>
          <a:lstStyle/>
          <a:p>
            <a:r>
              <a:rPr lang="sr-Latn-ME" dirty="0" smtClean="0"/>
              <a:t>Podjela prema namjeni</a:t>
            </a:r>
          </a:p>
          <a:p>
            <a:pPr lvl="1"/>
            <a:r>
              <a:rPr lang="sr-Latn-ME" dirty="0" smtClean="0"/>
              <a:t>Energetski</a:t>
            </a:r>
          </a:p>
          <a:p>
            <a:pPr lvl="3"/>
            <a:endParaRPr lang="sr-Latn-ME" dirty="0" smtClean="0"/>
          </a:p>
          <a:p>
            <a:pPr marL="1042416" lvl="3" indent="0">
              <a:buNone/>
            </a:pPr>
            <a:r>
              <a:rPr lang="sr-Latn-ME" dirty="0"/>
              <a:t>	</a:t>
            </a:r>
            <a:r>
              <a:rPr lang="sr-Latn-ME" dirty="0" smtClean="0"/>
              <a:t>			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47650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343400" y="1333500"/>
            <a:ext cx="4572000" cy="377163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r-Latn-ME" dirty="0" smtClean="0"/>
          </a:p>
          <a:p>
            <a:pPr lvl="1"/>
            <a:r>
              <a:rPr lang="sr-Latn-ME" dirty="0" smtClean="0"/>
              <a:t>Komunikacioni (signalni)</a:t>
            </a:r>
          </a:p>
          <a:p>
            <a:pPr lvl="3"/>
            <a:endParaRPr lang="sr-Latn-ME" dirty="0" smtClean="0"/>
          </a:p>
          <a:p>
            <a:pPr marL="1042416" lvl="3" indent="0">
              <a:buFont typeface="Wingdings 2"/>
              <a:buNone/>
            </a:pPr>
            <a:r>
              <a:rPr lang="sr-Latn-ME" dirty="0" smtClean="0"/>
              <a:t>				</a:t>
            </a:r>
            <a:endParaRPr lang="sr-Latn-ME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15000" y="2476500"/>
            <a:ext cx="216664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6320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ME" dirty="0" smtClean="0"/>
              <a:t>Energetski električni kabal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ME" dirty="0" smtClean="0"/>
              <a:t>Poprečni </a:t>
            </a:r>
            <a:r>
              <a:rPr lang="sr-Latn-ME" dirty="0"/>
              <a:t>presjek – količina električne energije</a:t>
            </a:r>
          </a:p>
          <a:p>
            <a:pPr lvl="2"/>
            <a:endParaRPr lang="sr-Latn-ME" dirty="0" smtClean="0"/>
          </a:p>
          <a:p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552700"/>
            <a:ext cx="3429000" cy="248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3333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ME" dirty="0"/>
              <a:t>Energetski električni kabal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/>
            <a:r>
              <a:rPr lang="sr-Latn-ME" dirty="0"/>
              <a:t>Broj žila</a:t>
            </a:r>
          </a:p>
          <a:p>
            <a:pPr lvl="3"/>
            <a:r>
              <a:rPr lang="sr-Latn-ME" dirty="0"/>
              <a:t>AC-Polifazni, najčešće do 5 žila</a:t>
            </a:r>
          </a:p>
          <a:p>
            <a:pPr lvl="3"/>
            <a:r>
              <a:rPr lang="sr-Latn-ME" dirty="0"/>
              <a:t>DC-Višestruke linije iste </a:t>
            </a:r>
            <a:r>
              <a:rPr lang="sr-Latn-ME" dirty="0" smtClean="0"/>
              <a:t>namjene, </a:t>
            </a:r>
            <a:r>
              <a:rPr lang="sr-Latn-ME" dirty="0"/>
              <a:t>iste ili slične </a:t>
            </a:r>
            <a:r>
              <a:rPr lang="sr-Latn-ME" dirty="0" smtClean="0"/>
              <a:t>kolorifikacije </a:t>
            </a:r>
            <a:endParaRPr lang="sr-Latn-ME" dirty="0"/>
          </a:p>
          <a:p>
            <a:endParaRPr lang="en-GB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933700"/>
            <a:ext cx="5648325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5856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ME" dirty="0"/>
              <a:t>Energetski električni kabal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ME" dirty="0"/>
              <a:t>Tip žila</a:t>
            </a:r>
          </a:p>
          <a:p>
            <a:pPr lvl="1"/>
            <a:r>
              <a:rPr lang="sr-Latn-ME" dirty="0"/>
              <a:t>Puna žila</a:t>
            </a:r>
          </a:p>
          <a:p>
            <a:pPr lvl="1"/>
            <a:r>
              <a:rPr lang="sr-Latn-ME" dirty="0"/>
              <a:t>Finožična </a:t>
            </a:r>
            <a:r>
              <a:rPr lang="sr-Latn-ME" dirty="0" smtClean="0"/>
              <a:t>žila</a:t>
            </a:r>
            <a:endParaRPr lang="sr-Latn-ME" dirty="0"/>
          </a:p>
          <a:p>
            <a:pPr lvl="1"/>
            <a:endParaRPr lang="sr-Latn-ME" dirty="0" smtClean="0"/>
          </a:p>
          <a:p>
            <a:pPr lvl="1"/>
            <a:endParaRPr lang="sr-Latn-ME" dirty="0"/>
          </a:p>
          <a:p>
            <a:pPr lvl="1"/>
            <a:endParaRPr lang="sr-Latn-ME" dirty="0"/>
          </a:p>
          <a:p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19625" y="1019918"/>
            <a:ext cx="3810000" cy="206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200775" y="1160928"/>
            <a:ext cx="647700" cy="152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ME" sz="800" dirty="0" smtClean="0"/>
              <a:t>Izolacija</a:t>
            </a:r>
            <a:endParaRPr lang="en-GB" sz="800" dirty="0"/>
          </a:p>
        </p:txBody>
      </p:sp>
      <p:sp>
        <p:nvSpPr>
          <p:cNvPr id="5" name="Rectangle 4"/>
          <p:cNvSpPr/>
          <p:nvPr/>
        </p:nvSpPr>
        <p:spPr>
          <a:xfrm>
            <a:off x="6219825" y="1465728"/>
            <a:ext cx="6096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ounded Rectangle 6"/>
          <p:cNvSpPr/>
          <p:nvPr/>
        </p:nvSpPr>
        <p:spPr>
          <a:xfrm>
            <a:off x="6181725" y="1465728"/>
            <a:ext cx="685800" cy="152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ME" sz="800" dirty="0" smtClean="0"/>
              <a:t>Provodnik</a:t>
            </a:r>
            <a:endParaRPr lang="en-GB" sz="8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19200" y="3314700"/>
            <a:ext cx="6400800" cy="187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0103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ME" dirty="0"/>
              <a:t>Energetski električni kabal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Izolacija</a:t>
            </a:r>
            <a:endParaRPr lang="en-GB" dirty="0"/>
          </a:p>
          <a:p>
            <a:pPr lvl="1"/>
            <a:r>
              <a:rPr lang="en-GB" dirty="0" err="1"/>
              <a:t>Konstrukcija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optimalnu</a:t>
            </a:r>
            <a:r>
              <a:rPr lang="en-GB" dirty="0"/>
              <a:t> </a:t>
            </a:r>
            <a:r>
              <a:rPr lang="en-GB" dirty="0" err="1"/>
              <a:t>nosivost</a:t>
            </a:r>
            <a:r>
              <a:rPr lang="en-GB" dirty="0"/>
              <a:t>, </a:t>
            </a:r>
            <a:r>
              <a:rPr lang="en-GB" dirty="0" err="1"/>
              <a:t>termalnu</a:t>
            </a:r>
            <a:r>
              <a:rPr lang="en-GB" dirty="0"/>
              <a:t> </a:t>
            </a:r>
            <a:r>
              <a:rPr lang="en-GB" dirty="0" err="1" smtClean="0"/>
              <a:t>disipaciju</a:t>
            </a:r>
            <a:r>
              <a:rPr lang="sr-Latn-ME" dirty="0" smtClean="0"/>
              <a:t>, savitljivost</a:t>
            </a:r>
            <a:r>
              <a:rPr lang="en-GB" dirty="0" smtClean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 smtClean="0"/>
              <a:t>zaštitu</a:t>
            </a:r>
            <a:r>
              <a:rPr lang="sr-Latn-ME" dirty="0" smtClean="0"/>
              <a:t> kako voda tako i okoline</a:t>
            </a:r>
            <a:endParaRPr lang="en-GB" dirty="0"/>
          </a:p>
          <a:p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285050"/>
            <a:ext cx="4095750" cy="162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7277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r-Latn-ME" dirty="0"/>
              <a:t>Komunikacioni električni kabal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409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227</TotalTime>
  <Words>650</Words>
  <Application>Microsoft Office PowerPoint</Application>
  <PresentationFormat>On-screen Show (16:10)</PresentationFormat>
  <Paragraphs>174</Paragraphs>
  <Slides>36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Technic</vt:lpstr>
      <vt:lpstr>kablovi i konektori računarskih sistema</vt:lpstr>
      <vt:lpstr>Kabal</vt:lpstr>
      <vt:lpstr>Električni kabal</vt:lpstr>
      <vt:lpstr>Električni kabal-Namjena</vt:lpstr>
      <vt:lpstr>Energetski električni kabal</vt:lpstr>
      <vt:lpstr>Energetski električni kabal</vt:lpstr>
      <vt:lpstr>Energetski električni kabal</vt:lpstr>
      <vt:lpstr>Energetski električni kabal</vt:lpstr>
      <vt:lpstr>Komunikacioni električni kabal</vt:lpstr>
      <vt:lpstr>Komunikacioni električni kabal</vt:lpstr>
      <vt:lpstr>Komunikacioni električni kabal</vt:lpstr>
      <vt:lpstr>Komunikacioni električni kabal</vt:lpstr>
      <vt:lpstr>Komunikacioni električni kabal</vt:lpstr>
      <vt:lpstr>Električni konektor</vt:lpstr>
      <vt:lpstr>Računarski kablovi</vt:lpstr>
      <vt:lpstr>Računarski kablovi</vt:lpstr>
      <vt:lpstr>Računarski kablovi</vt:lpstr>
      <vt:lpstr>Mrežni napojni električni kabal</vt:lpstr>
      <vt:lpstr>Napojni računarski vodovi</vt:lpstr>
      <vt:lpstr>ATX 20 – 24 Pin konektor</vt:lpstr>
      <vt:lpstr>ATX 12V – konektor</vt:lpstr>
      <vt:lpstr>ATX PCI-E 12V – konektor</vt:lpstr>
      <vt:lpstr>MOLEX AMP 8981 - Napojni</vt:lpstr>
      <vt:lpstr>Mini-Molex AMP 171822-4</vt:lpstr>
      <vt:lpstr>SATA-Napojni kabal</vt:lpstr>
      <vt:lpstr>USB v2.0 konnektor</vt:lpstr>
      <vt:lpstr>USB v3.0 konnektor</vt:lpstr>
      <vt:lpstr>ATA-IDE Kabal</vt:lpstr>
      <vt:lpstr>Floppy kabal</vt:lpstr>
      <vt:lpstr>SATA data kabal</vt:lpstr>
      <vt:lpstr>Cooler cable</vt:lpstr>
      <vt:lpstr>Front panel audio</vt:lpstr>
      <vt:lpstr>Menadžment kablova</vt:lpstr>
      <vt:lpstr>Menadžment kablova</vt:lpstr>
      <vt:lpstr>Menadžment kablova</vt:lpstr>
      <vt:lpstr>Menadžment kablova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kablovi i konektori računarskih sistema</dc:title>
  <dc:creator>aaaaaa</dc:creator>
  <cp:lastModifiedBy>aaaaaa</cp:lastModifiedBy>
  <cp:revision>32</cp:revision>
  <dcterms:created xsi:type="dcterms:W3CDTF">2006-08-16T00:00:00Z</dcterms:created>
  <dcterms:modified xsi:type="dcterms:W3CDTF">2020-04-18T12:40:14Z</dcterms:modified>
</cp:coreProperties>
</file>