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56" r:id="rId8"/>
    <p:sldId id="285" r:id="rId9"/>
    <p:sldId id="286" r:id="rId10"/>
    <p:sldId id="287" r:id="rId11"/>
    <p:sldId id="288" r:id="rId12"/>
    <p:sldId id="258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3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E94-82D0-4FFA-95F5-744A4A9EBB4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8F2-3A56-4E1F-AF7D-0DED42C7AA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E94-82D0-4FFA-95F5-744A4A9EBB4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8F2-3A56-4E1F-AF7D-0DED42C7A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E94-82D0-4FFA-95F5-744A4A9EBB4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8F2-3A56-4E1F-AF7D-0DED42C7A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E94-82D0-4FFA-95F5-744A4A9EBB4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8F2-3A56-4E1F-AF7D-0DED42C7A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E94-82D0-4FFA-95F5-744A4A9EBB4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2EE8F2-3A56-4E1F-AF7D-0DED42C7AA1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E94-82D0-4FFA-95F5-744A4A9EBB4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8F2-3A56-4E1F-AF7D-0DED42C7A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E94-82D0-4FFA-95F5-744A4A9EBB4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8F2-3A56-4E1F-AF7D-0DED42C7A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E94-82D0-4FFA-95F5-744A4A9EBB4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8F2-3A56-4E1F-AF7D-0DED42C7A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E94-82D0-4FFA-95F5-744A4A9EBB4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8F2-3A56-4E1F-AF7D-0DED42C7A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E94-82D0-4FFA-95F5-744A4A9EBB4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8F2-3A56-4E1F-AF7D-0DED42C7A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EE94-82D0-4FFA-95F5-744A4A9EBB4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E8F2-3A56-4E1F-AF7D-0DED42C7A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11EE94-82D0-4FFA-95F5-744A4A9EBB4E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2EE8F2-3A56-4E1F-AF7D-0DED42C7AA1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Romantizam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3810000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600"/>
            <a:ext cx="288607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609600"/>
            <a:ext cx="36290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2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68" y="203936"/>
            <a:ext cx="6913463" cy="64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1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/>
          <a:lstStyle/>
          <a:p>
            <a:r>
              <a:rPr lang="sr-Latn-ME" dirty="0" smtClean="0"/>
              <a:t>Nepoznate riječi: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b="1" dirty="0"/>
              <a:t>Besarabija</a:t>
            </a:r>
            <a:r>
              <a:rPr lang="sr-Latn-ME" dirty="0"/>
              <a:t> – oblast na istoku Evrope kod Crnog mora;</a:t>
            </a:r>
          </a:p>
          <a:p>
            <a:r>
              <a:rPr lang="sr-Latn-ME" b="1" dirty="0"/>
              <a:t>arnjevi</a:t>
            </a:r>
            <a:r>
              <a:rPr lang="sr-Latn-ME" dirty="0"/>
              <a:t> – konjska oprema;</a:t>
            </a:r>
          </a:p>
          <a:p>
            <a:r>
              <a:rPr lang="sr-Latn-ME" b="1" dirty="0"/>
              <a:t>stepa</a:t>
            </a:r>
            <a:r>
              <a:rPr lang="sr-Latn-ME" dirty="0"/>
              <a:t> – veliko ravno prostranstvo pokriveno  grmljem i travom;</a:t>
            </a:r>
          </a:p>
          <a:p>
            <a:r>
              <a:rPr lang="sr-Latn-ME" b="1" dirty="0"/>
              <a:t>štedar</a:t>
            </a:r>
            <a:r>
              <a:rPr lang="sr-Latn-ME" dirty="0"/>
              <a:t> – jak;</a:t>
            </a:r>
          </a:p>
          <a:p>
            <a:r>
              <a:rPr lang="sr-Latn-ME" b="1" dirty="0"/>
              <a:t>čerga</a:t>
            </a:r>
            <a:r>
              <a:rPr lang="sr-Latn-ME" dirty="0"/>
              <a:t> – ciganski šator;</a:t>
            </a:r>
          </a:p>
          <a:p>
            <a:r>
              <a:rPr lang="sr-Latn-ME" b="1" dirty="0"/>
              <a:t>kindžal</a:t>
            </a:r>
            <a:r>
              <a:rPr lang="sr-Latn-ME" dirty="0"/>
              <a:t> – široki nož s obije strane oštar;</a:t>
            </a:r>
          </a:p>
          <a:p>
            <a:r>
              <a:rPr lang="sr-Latn-ME" b="1" dirty="0"/>
              <a:t>jezde</a:t>
            </a:r>
            <a:r>
              <a:rPr lang="sr-Latn-ME" dirty="0"/>
              <a:t> – putuju;</a:t>
            </a:r>
          </a:p>
          <a:p>
            <a:r>
              <a:rPr lang="sr-Latn-ME" b="1" dirty="0"/>
              <a:t>udes</a:t>
            </a:r>
            <a:r>
              <a:rPr lang="sr-Latn-ME" dirty="0"/>
              <a:t> – sudbina;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2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</a:t>
            </a:r>
            <a:r>
              <a:rPr lang="sr-Latn-ME" sz="2800" dirty="0" smtClean="0"/>
              <a:t>otiče iz najstarije, ali osiromašene, plemićko-spahijske porodice Rusije.</a:t>
            </a:r>
          </a:p>
          <a:p>
            <a:r>
              <a:rPr lang="sr-Latn-ME" sz="2800" dirty="0" smtClean="0"/>
              <a:t>Puškinovo obrazovanje je započelo vrlo rano. Zahvaljujući  bogatoj očevoj biblioteci stekao je solidno obrazovanje; od stranih vaspitača naučio je francuski jezik (kao maternji); narodnu književnost upoznao je zahvaljujući staroj dadilji; od nje je naučio izvorni ruski narodni jezik, koji će, kao pjesnik, uvesti u rusku književnost.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</a:t>
            </a:r>
            <a:r>
              <a:rPr lang="sr-Latn-ME" sz="2800" dirty="0" smtClean="0"/>
              <a:t>njiževno djelo Puškinovo je bogato i raznovrsno.</a:t>
            </a:r>
          </a:p>
          <a:p>
            <a:r>
              <a:rPr lang="en-US" sz="2800" dirty="0" smtClean="0"/>
              <a:t>P</a:t>
            </a:r>
            <a:r>
              <a:rPr lang="sr-Latn-ME" sz="2800" dirty="0" smtClean="0"/>
              <a:t>isao je lirsku poeziju, poeme, drame, pripovijetke, romane.</a:t>
            </a:r>
          </a:p>
          <a:p>
            <a:endParaRPr lang="sr-Latn-ME" sz="2800" dirty="0" smtClean="0"/>
          </a:p>
          <a:p>
            <a:r>
              <a:rPr lang="en-US" sz="2800" b="1" dirty="0" smtClean="0"/>
              <a:t>P</a:t>
            </a:r>
            <a:r>
              <a:rPr lang="sr-Latn-ME" sz="2800" b="1" dirty="0" smtClean="0"/>
              <a:t>oeme</a:t>
            </a:r>
            <a:r>
              <a:rPr lang="sr-Latn-ME" sz="2800" dirty="0" smtClean="0"/>
              <a:t>: </a:t>
            </a:r>
            <a:r>
              <a:rPr lang="sr-Latn-ME" sz="2800" b="1" i="1" dirty="0" smtClean="0"/>
              <a:t>Ruslan i Ljudmila, Kavkavski zarobljenik, Cigani, Poltava, Kućica u Kolomni, Bronzani konjanik;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b="1" dirty="0" smtClean="0"/>
              <a:t>R</a:t>
            </a:r>
            <a:r>
              <a:rPr lang="sr-Latn-ME" b="1" dirty="0" smtClean="0"/>
              <a:t>omani</a:t>
            </a:r>
            <a:r>
              <a:rPr lang="sr-Latn-ME" dirty="0" smtClean="0"/>
              <a:t>: </a:t>
            </a:r>
            <a:r>
              <a:rPr lang="sr-Latn-ME" b="1" i="1" dirty="0" smtClean="0"/>
              <a:t>Evgenije Onjegin, Kapetanova kći;</a:t>
            </a:r>
          </a:p>
          <a:p>
            <a:endParaRPr lang="sr-Latn-ME" dirty="0" smtClean="0"/>
          </a:p>
          <a:p>
            <a:r>
              <a:rPr lang="sr-Latn-ME" b="1" dirty="0" smtClean="0"/>
              <a:t>Pripovijetke:</a:t>
            </a:r>
            <a:r>
              <a:rPr lang="sr-Latn-ME" dirty="0" smtClean="0"/>
              <a:t> </a:t>
            </a:r>
            <a:r>
              <a:rPr lang="sr-Latn-ME" b="1" i="1" dirty="0" smtClean="0"/>
              <a:t>Pripovijetke Belkina, Pikova dama;</a:t>
            </a:r>
          </a:p>
          <a:p>
            <a:endParaRPr lang="sr-Latn-ME" dirty="0" smtClean="0"/>
          </a:p>
          <a:p>
            <a:r>
              <a:rPr lang="sr-Latn-ME" b="1" dirty="0" smtClean="0"/>
              <a:t>Drama:</a:t>
            </a:r>
            <a:r>
              <a:rPr lang="sr-Latn-ME" dirty="0" smtClean="0"/>
              <a:t> </a:t>
            </a:r>
            <a:r>
              <a:rPr lang="sr-Latn-ME" b="1" i="1" dirty="0" smtClean="0"/>
              <a:t>Boris Godunov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ME" sz="2800" i="1" dirty="0"/>
              <a:t> </a:t>
            </a:r>
            <a:r>
              <a:rPr lang="sr-Latn-ME" sz="2800" i="1" dirty="0" smtClean="0"/>
              <a:t>                           </a:t>
            </a:r>
            <a:r>
              <a:rPr lang="sr-Latn-ME" sz="2800" b="1" i="1" dirty="0" smtClean="0"/>
              <a:t>Cigani</a:t>
            </a:r>
          </a:p>
          <a:p>
            <a:pPr>
              <a:buNone/>
            </a:pPr>
            <a:endParaRPr lang="sr-Latn-ME" sz="2800" b="1" i="1" dirty="0" smtClean="0"/>
          </a:p>
          <a:p>
            <a:r>
              <a:rPr lang="en-US" sz="2800" dirty="0" smtClean="0"/>
              <a:t>P</a:t>
            </a:r>
            <a:r>
              <a:rPr lang="sr-Latn-ME" sz="2800" dirty="0" smtClean="0"/>
              <a:t>oemu Cigani je počeo da piše u progonstvu.</a:t>
            </a:r>
          </a:p>
          <a:p>
            <a:r>
              <a:rPr lang="en-US" sz="2800" dirty="0" smtClean="0"/>
              <a:t>P</a:t>
            </a:r>
            <a:r>
              <a:rPr lang="sr-Latn-ME" sz="2800" dirty="0" smtClean="0"/>
              <a:t>jesnik je život Cigana upoznao u Kišinjevu pa ga je to iskustvo inspirisalo da napiše ovu romantičarsku poemu na naglašenim tragičnim završetkom.</a:t>
            </a:r>
          </a:p>
          <a:p>
            <a:r>
              <a:rPr lang="en-US" sz="2800" dirty="0" smtClean="0"/>
              <a:t>K</a:t>
            </a:r>
            <a:r>
              <a:rPr lang="sr-Latn-ME" sz="2800" dirty="0" smtClean="0"/>
              <a:t>oliko je romantičarska slika svijeta i života, poema je istovremeno i polemika sa Rusoovim idealima o povratku prirodi i životu izvan urbane civilizacije.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sr-Latn-ME" sz="2800" dirty="0" smtClean="0"/>
              <a:t>ma dva tematska čvorišta:</a:t>
            </a:r>
          </a:p>
          <a:p>
            <a:pPr>
              <a:buNone/>
            </a:pPr>
            <a:endParaRPr lang="sr-Latn-M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sr-Latn-ME" sz="2800" dirty="0"/>
              <a:t>k</a:t>
            </a:r>
            <a:r>
              <a:rPr lang="sr-Latn-ME" sz="2800" dirty="0" smtClean="0"/>
              <a:t>ritika društvenog poretka i prenaglašenog individualizma;</a:t>
            </a:r>
          </a:p>
          <a:p>
            <a:pPr marL="514350" indent="-514350">
              <a:buFont typeface="+mj-lt"/>
              <a:buAutoNum type="arabicPeriod"/>
            </a:pPr>
            <a:r>
              <a:rPr lang="sr-Latn-ME" sz="2800" dirty="0"/>
              <a:t>r</a:t>
            </a:r>
            <a:r>
              <a:rPr lang="sr-Latn-ME" sz="2800" dirty="0" smtClean="0"/>
              <a:t>omantična, idealizovana slika prostog naroda kao nosioca izvorne mudrosti, istine i slobode.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38600"/>
            <a:ext cx="5181600" cy="20909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514350" indent="-514350"/>
            <a:r>
              <a:rPr lang="sr-Latn-ME" sz="2800" dirty="0" smtClean="0"/>
              <a:t>U poemi sadestvuju elementi epskog, lirskog i dramskog.</a:t>
            </a:r>
          </a:p>
          <a:p>
            <a:pPr marL="514350" indent="-514350"/>
            <a:r>
              <a:rPr lang="en-US" sz="2800" b="1" dirty="0" smtClean="0"/>
              <a:t>N</a:t>
            </a:r>
            <a:r>
              <a:rPr lang="sr-Latn-ME" sz="2800" b="1" dirty="0" smtClean="0"/>
              <a:t>arativni sloj </a:t>
            </a:r>
            <a:r>
              <a:rPr lang="sr-Latn-ME" sz="2800" dirty="0" smtClean="0"/>
              <a:t>čine pripovjedni  segmenti: to je objektivno kazivanje u trećem licu, svojstveno epskoj poeziji i prozi. </a:t>
            </a:r>
          </a:p>
          <a:p>
            <a:pPr marL="514350" indent="-514350">
              <a:buNone/>
            </a:pPr>
            <a:r>
              <a:rPr lang="sr-Latn-ME" sz="2800" dirty="0" smtClean="0"/>
              <a:t>    </a:t>
            </a:r>
            <a:r>
              <a:rPr lang="sr-Latn-ME" sz="2800" i="1" dirty="0" smtClean="0"/>
              <a:t>(“Ciganski tabor spor i šuman / Po Besarabiji se seli”.)</a:t>
            </a:r>
            <a:endParaRPr lang="en-US" sz="2800" i="1" dirty="0" smtClean="0"/>
          </a:p>
          <a:p>
            <a:pPr>
              <a:buNone/>
            </a:pPr>
            <a:r>
              <a:rPr lang="sr-Latn-ME" sz="2800" dirty="0" smtClean="0"/>
              <a:t>     Ovi segmenti imaju funkciju da povežu dramske segmente, da popune prostor između njih.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</a:t>
            </a:r>
            <a:r>
              <a:rPr lang="sr-Latn-ME" sz="2800" b="1" dirty="0" smtClean="0"/>
              <a:t>irski sloj </a:t>
            </a:r>
            <a:r>
              <a:rPr lang="sr-Latn-ME" sz="2800" dirty="0" smtClean="0"/>
              <a:t>čine ona mjesta u poemi koja opisuju snažna osjećanja i psihološke lomove, duševnu smirenost i blagorodnost duše.</a:t>
            </a:r>
          </a:p>
          <a:p>
            <a:r>
              <a:rPr lang="en-US" sz="2800" dirty="0" smtClean="0"/>
              <a:t>L</a:t>
            </a:r>
            <a:r>
              <a:rPr lang="sr-Latn-ME" sz="2800" dirty="0" smtClean="0"/>
              <a:t>irsko je i u slikama prirode i mirnog, tihog života ciganskog tabora.</a:t>
            </a:r>
          </a:p>
          <a:p>
            <a:endParaRPr lang="sr-Latn-ME" sz="2800" dirty="0" smtClean="0"/>
          </a:p>
          <a:p>
            <a:r>
              <a:rPr lang="sr-Latn-ME" sz="2800" b="1" dirty="0" smtClean="0"/>
              <a:t>Dramski sloj </a:t>
            </a:r>
            <a:r>
              <a:rPr lang="sr-Latn-ME" sz="2800" dirty="0" smtClean="0"/>
              <a:t>čine dijaloški segmenti koji označavaju pojedine epizode u razvoju priče i postepeno približavanje kulminaciji i razrješenju.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</a:t>
            </a:r>
            <a:r>
              <a:rPr lang="sr-Latn-ME" sz="2800" b="1" dirty="0" smtClean="0"/>
              <a:t>ramsko se javlja i kao spoljašnje i kao unutrašnje obilježje.</a:t>
            </a:r>
          </a:p>
          <a:p>
            <a:r>
              <a:rPr lang="sr-Latn-ME" sz="2800" dirty="0" smtClean="0"/>
              <a:t>Spoljašnje – segmenti dramskog dijaloga, kao i u strukturi priče i razvoja dramske radnje (dolazak Aleka, prilagođavanje, nemiri u Aleku, narastanje konflikta, ubistvo, odlazak)</a:t>
            </a:r>
          </a:p>
          <a:p>
            <a:r>
              <a:rPr lang="en-US" sz="2800" dirty="0" smtClean="0"/>
              <a:t>U</a:t>
            </a:r>
            <a:r>
              <a:rPr lang="sr-Latn-ME" sz="2800" dirty="0" smtClean="0"/>
              <a:t>nutrašnje –</a:t>
            </a:r>
            <a:r>
              <a:rPr lang="sr-Latn-ME" sz="2800" dirty="0"/>
              <a:t> </a:t>
            </a:r>
            <a:r>
              <a:rPr lang="sr-Latn-ME" sz="2800" dirty="0" smtClean="0"/>
              <a:t>u razvoju dramskog sukoba, u snažnoj napetosti, u dramatici zbivanja, emotivnim sudarima.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Romantizam se javlja krajem 18. i traje do sredine 19.vijeka.</a:t>
            </a:r>
          </a:p>
          <a:p>
            <a:r>
              <a:rPr lang="sr-Latn-ME" dirty="0"/>
              <a:t>Svojim izrazom (bujan, žestok, neodmjeren) suprotstavlja se klasicizmu i prosvjetiteljstvu.</a:t>
            </a:r>
          </a:p>
          <a:p>
            <a:r>
              <a:rPr lang="sr-Latn-ME" dirty="0"/>
              <a:t>Odbacio je pravila i norme kao nešto što sputava maštu i osjećanja, pomoću kojih se dolazi do saznanja o životu i svijetu.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9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</a:t>
            </a:r>
            <a:r>
              <a:rPr lang="sr-Latn-ME" sz="2800" b="1" dirty="0" smtClean="0"/>
              <a:t>riča o ljubavi i smrti</a:t>
            </a:r>
          </a:p>
          <a:p>
            <a:r>
              <a:rPr lang="en-US" sz="2800" b="1" dirty="0" smtClean="0"/>
              <a:t>T</a:t>
            </a:r>
            <a:r>
              <a:rPr lang="sr-Latn-ME" sz="2800" b="1" dirty="0" smtClean="0"/>
              <a:t>o je priča o </a:t>
            </a:r>
            <a:r>
              <a:rPr lang="en-US" sz="2800" b="1" dirty="0" smtClean="0"/>
              <a:t>C</a:t>
            </a:r>
            <a:r>
              <a:rPr lang="sr-Latn-ME" sz="2800" b="1" dirty="0" smtClean="0"/>
              <a:t>iganki  Zemfiri i mladom plemiću  Aleku.</a:t>
            </a:r>
          </a:p>
          <a:p>
            <a:r>
              <a:rPr lang="sr-Latn-ME" sz="2800" dirty="0" smtClean="0"/>
              <a:t>Zemfira je srela u stepi putika (Aleka) koji je izrazio želju da se priključi taboru, jer mu je dojadio život u gradu. </a:t>
            </a:r>
            <a:r>
              <a:rPr lang="en-US" sz="2800" dirty="0" smtClean="0"/>
              <a:t>D</a:t>
            </a:r>
            <a:r>
              <a:rPr lang="sr-Latn-ME" sz="2800" dirty="0" smtClean="0"/>
              <a:t>jevojka ga dovodi u tabor i predstavlja ocu koji pristaje da mladić ostane u čergi.</a:t>
            </a:r>
          </a:p>
          <a:p>
            <a:pPr>
              <a:buNone/>
            </a:pPr>
            <a:r>
              <a:rPr lang="sr-Latn-ME" sz="2800" dirty="0"/>
              <a:t> </a:t>
            </a:r>
            <a:r>
              <a:rPr lang="sr-Latn-ME" sz="2800" dirty="0" smtClean="0"/>
              <a:t>    (tekst)</a:t>
            </a:r>
          </a:p>
          <a:p>
            <a:r>
              <a:rPr lang="sr-Latn-ME" sz="2800" dirty="0" smtClean="0"/>
              <a:t>Starac ukazuje gostu na “bedu u slobodi”, na težak život vječnih putnika, u njegovom kazivanju nema idealizacije.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ME" sz="2800" dirty="0" smtClean="0"/>
              <a:t>Aleko odlučuje da ostane.</a:t>
            </a:r>
          </a:p>
          <a:p>
            <a:r>
              <a:rPr lang="en-US" sz="2800" dirty="0" smtClean="0"/>
              <a:t>U</a:t>
            </a:r>
            <a:r>
              <a:rPr lang="sr-Latn-ME" sz="2800" dirty="0" smtClean="0"/>
              <a:t> taboru je život pun dinamike, pokreta, promjena; ljudi su tihi, mirni, spokojni; oni su zadovoljni i raspoloženi. </a:t>
            </a:r>
          </a:p>
          <a:p>
            <a:pPr>
              <a:buNone/>
            </a:pPr>
            <a:r>
              <a:rPr lang="sr-Latn-ME" sz="2800" dirty="0"/>
              <a:t> </a:t>
            </a:r>
            <a:r>
              <a:rPr lang="sr-Latn-ME" sz="2800" dirty="0" smtClean="0"/>
              <a:t>  (upoređivanje sa životom u gradu – snažan kontrast, ali i snažna kritika gradskog života, društvenog poretka, morala)</a:t>
            </a:r>
          </a:p>
          <a:p>
            <a:r>
              <a:rPr lang="en-US" sz="2800" dirty="0" smtClean="0"/>
              <a:t>U</a:t>
            </a:r>
            <a:r>
              <a:rPr lang="sr-Latn-ME" sz="2800" dirty="0" smtClean="0"/>
              <a:t> novoj sredini sve je drukčije.</a:t>
            </a:r>
          </a:p>
          <a:p>
            <a:r>
              <a:rPr lang="en-US" sz="2800" dirty="0" smtClean="0"/>
              <a:t>A</a:t>
            </a:r>
            <a:r>
              <a:rPr lang="sr-Latn-ME" sz="2800" dirty="0" smtClean="0"/>
              <a:t>leko teži prirodnom životu u slobodi tijela i duha – i to nalazi među Ciganima.</a:t>
            </a:r>
          </a:p>
          <a:p>
            <a:endParaRPr lang="sr-Latn-ME" sz="2800" dirty="0" smtClean="0"/>
          </a:p>
          <a:p>
            <a:pPr>
              <a:buNone/>
            </a:pPr>
            <a:endParaRPr lang="sr-Latn-ME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</a:t>
            </a:r>
            <a:r>
              <a:rPr lang="sr-Latn-ME" sz="2800" dirty="0" smtClean="0"/>
              <a:t>li on je rođen, odrastao, vaspitan u drugoj sredini i drugim uslovima koji oblikuju narav, psihologiju i karakter.</a:t>
            </a:r>
          </a:p>
          <a:p>
            <a:r>
              <a:rPr lang="en-US" dirty="0"/>
              <a:t>O</a:t>
            </a:r>
            <a:r>
              <a:rPr lang="sr-Latn-ME" sz="2800" dirty="0" smtClean="0"/>
              <a:t>n želi da se uklopi u život Cigana koji su rođeni pod slobodnim nebom, odgajani pod čergom, u zajednici koja ima svoje običaje, mjerila i vrijednosti. </a:t>
            </a:r>
          </a:p>
          <a:p>
            <a:r>
              <a:rPr lang="en-US" sz="2800" dirty="0" smtClean="0"/>
              <a:t>M</a:t>
            </a:r>
            <a:r>
              <a:rPr lang="sr-Latn-ME" sz="2800" dirty="0" smtClean="0"/>
              <a:t>a koliko to želio, Aleko je individualista i konfliktan tip – on bi samo da uzima, ali ne i da daje.</a:t>
            </a:r>
          </a:p>
          <a:p>
            <a:r>
              <a:rPr lang="en-US" sz="2800" dirty="0" smtClean="0"/>
              <a:t>Z</a:t>
            </a:r>
            <a:r>
              <a:rPr lang="sr-Latn-ME" sz="2800" dirty="0" smtClean="0"/>
              <a:t>ato će doći do targičnog sukoba.</a:t>
            </a:r>
          </a:p>
          <a:p>
            <a:pPr marL="137160" indent="0">
              <a:buNone/>
            </a:pPr>
            <a:endParaRPr lang="sr-Latn-ME" sz="28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r>
              <a:rPr lang="sr-Latn-ME" sz="2800" dirty="0" smtClean="0"/>
              <a:t>Starac – “</a:t>
            </a:r>
            <a:r>
              <a:rPr lang="sr-Latn-ME" sz="2800" b="1" dirty="0" smtClean="0"/>
              <a:t>ko ptica slobodna je mladost.</a:t>
            </a:r>
          </a:p>
          <a:p>
            <a:pPr>
              <a:buNone/>
            </a:pPr>
            <a:r>
              <a:rPr lang="sr-Latn-ME" sz="2800" b="1" dirty="0" smtClean="0"/>
              <a:t>                     Ko može ljubav još da sputa?</a:t>
            </a:r>
          </a:p>
          <a:p>
            <a:pPr>
              <a:buNone/>
            </a:pPr>
            <a:r>
              <a:rPr lang="sr-Latn-ME" sz="2800" b="1" dirty="0" smtClean="0"/>
              <a:t>                     Svakom se redom daje radost,</a:t>
            </a:r>
          </a:p>
          <a:p>
            <a:pPr>
              <a:buNone/>
            </a:pPr>
            <a:r>
              <a:rPr lang="sr-Latn-ME" sz="2800" b="1" dirty="0" smtClean="0"/>
              <a:t>                      ne biva ništa po dva puta”.</a:t>
            </a:r>
          </a:p>
          <a:p>
            <a:pPr>
              <a:buNone/>
            </a:pPr>
            <a:r>
              <a:rPr lang="sr-Latn-ME" sz="2800" b="1" dirty="0" smtClean="0"/>
              <a:t>   </a:t>
            </a:r>
            <a:r>
              <a:rPr lang="en-US" sz="2800" b="1" dirty="0" smtClean="0"/>
              <a:t>S</a:t>
            </a:r>
            <a:r>
              <a:rPr lang="sr-Latn-ME" sz="2800" b="1" dirty="0" smtClean="0"/>
              <a:t>uština- ne samo sloboda kretanja i življenja, već i sloboda volje i osjećanja. </a:t>
            </a:r>
            <a:r>
              <a:rPr lang="sr-Latn-ME" sz="2800" b="1" dirty="0" smtClean="0">
                <a:solidFill>
                  <a:srgbClr val="C00000"/>
                </a:solidFill>
              </a:rPr>
              <a:t>Apsolutna sloboda!</a:t>
            </a:r>
          </a:p>
          <a:p>
            <a:r>
              <a:rPr lang="sr-Latn-ME" sz="2800" b="1" dirty="0" smtClean="0"/>
              <a:t> Aleko nema takvo shvatanje.</a:t>
            </a:r>
            <a:endParaRPr lang="en-US" sz="2800" b="1" dirty="0" smtClean="0"/>
          </a:p>
          <a:p>
            <a:pPr marL="137160" indent="0">
              <a:buNone/>
            </a:pPr>
            <a:r>
              <a:rPr lang="sr-Latn-ME" sz="2800" b="1" dirty="0" smtClean="0"/>
              <a:t>„Ja nisam takav.Drage volje</a:t>
            </a:r>
          </a:p>
          <a:p>
            <a:pPr marL="137160" indent="0">
              <a:buNone/>
            </a:pPr>
            <a:r>
              <a:rPr lang="sr-Latn-ME" b="1" dirty="0" smtClean="0"/>
              <a:t>Ne ustupam ja prav svoja</a:t>
            </a:r>
          </a:p>
          <a:p>
            <a:pPr marL="137160" indent="0">
              <a:buNone/>
            </a:pPr>
            <a:r>
              <a:rPr lang="sr-Latn-ME" sz="2800" b="1" dirty="0" smtClean="0"/>
              <a:t>Osvetiti se to je bolje“</a:t>
            </a:r>
            <a:endParaRPr lang="sr-Latn-ME" sz="2800" b="1" dirty="0"/>
          </a:p>
          <a:p>
            <a:r>
              <a:rPr lang="sr-Latn-ME" sz="2800" b="1" dirty="0" smtClean="0"/>
              <a:t>Kulminacija događaja kada se Aleko jedne večeri probudio i vidio da pored njega nema Zamfire. </a:t>
            </a:r>
            <a:r>
              <a:rPr lang="sr-Latn-ME" b="1" dirty="0"/>
              <a:t>P</a:t>
            </a:r>
            <a:r>
              <a:rPr lang="sr-Latn-ME" sz="2800" b="1" dirty="0" smtClean="0"/>
              <a:t>ronalazi je sa ljubavnikom i oboje ih ubija.</a:t>
            </a:r>
          </a:p>
          <a:p>
            <a:r>
              <a:rPr lang="en-US" sz="2800" b="1" dirty="0" smtClean="0"/>
              <a:t>E</a:t>
            </a:r>
            <a:r>
              <a:rPr lang="sr-Latn-ME" sz="2800" b="1" dirty="0" smtClean="0"/>
              <a:t>pilog – je poenta poeme;</a:t>
            </a:r>
          </a:p>
          <a:p>
            <a:endParaRPr lang="sr-Latn-ME" sz="2800" b="1" dirty="0" smtClean="0"/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sz="2800" dirty="0" smtClean="0"/>
              <a:t>D</a:t>
            </a:r>
            <a:r>
              <a:rPr lang="sr-Latn-ME" sz="2800" dirty="0" smtClean="0"/>
              <a:t>va svijeta </a:t>
            </a:r>
          </a:p>
          <a:p>
            <a:r>
              <a:rPr lang="sr-Latn-ME" sz="2800" dirty="0" smtClean="0"/>
              <a:t>Dva predstavnika</a:t>
            </a:r>
          </a:p>
          <a:p>
            <a:r>
              <a:rPr lang="en-US" sz="2800" dirty="0" smtClean="0"/>
              <a:t>U</a:t>
            </a:r>
            <a:r>
              <a:rPr lang="sr-Latn-ME" sz="2800" dirty="0" smtClean="0"/>
              <a:t> poemi Cigani opjevava se pokušaj spajanja dva svijeta.</a:t>
            </a:r>
          </a:p>
          <a:p>
            <a:r>
              <a:rPr lang="en-US" sz="2800" dirty="0" smtClean="0"/>
              <a:t>T</a:t>
            </a:r>
            <a:r>
              <a:rPr lang="sr-Latn-ME" sz="2800" dirty="0" smtClean="0"/>
              <a:t>aj pokušaj nije uspio ne zato što su domaćini negostoljubivi, nego što pojedinac iz urbanog svijeta donosi sve ono od čega je pobjegao: egoizam, preosjetljivost, mržnju i osvetoljubivost</a:t>
            </a:r>
            <a:r>
              <a:rPr lang="sr-Latn-ME" dirty="0" smtClean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A</a:t>
            </a:r>
            <a:r>
              <a:rPr lang="sr-Latn-ME" sz="2600" dirty="0" smtClean="0"/>
              <a:t>leko je u sukobu sa sredinom u kojoj je rođen. </a:t>
            </a:r>
            <a:r>
              <a:rPr lang="en-US" sz="2600" dirty="0" smtClean="0"/>
              <a:t>U</a:t>
            </a:r>
            <a:r>
              <a:rPr lang="sr-Latn-ME" sz="2600" dirty="0" smtClean="0"/>
              <a:t> njemu je dvojstvo. </a:t>
            </a:r>
            <a:r>
              <a:rPr lang="en-US" sz="2600" dirty="0" smtClean="0"/>
              <a:t>O</a:t>
            </a:r>
            <a:r>
              <a:rPr lang="sr-Latn-ME" sz="2600" dirty="0" smtClean="0"/>
              <a:t>n se samo spoljašnjim činom, pridruživanjem ciganskoj čergi, prikazuje kao pristalica slobode.</a:t>
            </a:r>
          </a:p>
          <a:p>
            <a:r>
              <a:rPr lang="en-US" sz="2600" dirty="0" smtClean="0"/>
              <a:t>S</a:t>
            </a:r>
            <a:r>
              <a:rPr lang="sr-Latn-ME" sz="2600" dirty="0" smtClean="0"/>
              <a:t>uštinski, on je urbana ličonost nedorasla prirodnom životu.</a:t>
            </a:r>
          </a:p>
          <a:p>
            <a:r>
              <a:rPr lang="en-US" sz="2600" dirty="0" smtClean="0"/>
              <a:t>S</a:t>
            </a:r>
            <a:r>
              <a:rPr lang="sr-Latn-ME" sz="2600" dirty="0" smtClean="0"/>
              <a:t>talno ističe svoje JA, svoje pravo, svoju ličnost, volju, egoizam.</a:t>
            </a:r>
          </a:p>
          <a:p>
            <a:r>
              <a:rPr lang="en-US" sz="2600" dirty="0" smtClean="0"/>
              <a:t>U</a:t>
            </a:r>
            <a:r>
              <a:rPr lang="sr-Latn-ME" sz="2600" dirty="0" smtClean="0"/>
              <a:t> njemu je nemir, nesigurnost, sumnja, nespokojstvo.</a:t>
            </a:r>
          </a:p>
          <a:p>
            <a:r>
              <a:rPr lang="en-US" sz="2600" dirty="0" smtClean="0"/>
              <a:t>K</a:t>
            </a:r>
            <a:r>
              <a:rPr lang="sr-Latn-ME" sz="2600" dirty="0" smtClean="0"/>
              <a:t>onfliktna ličnost.</a:t>
            </a:r>
          </a:p>
          <a:p>
            <a:r>
              <a:rPr lang="en-US" sz="2600" dirty="0" smtClean="0"/>
              <a:t>O</a:t>
            </a:r>
            <a:r>
              <a:rPr lang="sr-Latn-ME" sz="2600" dirty="0" smtClean="0"/>
              <a:t>n snažno voli Zemfiru, ali je ta ljubav egoistična, posesivna –</a:t>
            </a:r>
            <a:r>
              <a:rPr lang="sr-Latn-ME" sz="2600" dirty="0"/>
              <a:t> </a:t>
            </a:r>
            <a:r>
              <a:rPr lang="sr-Latn-ME" sz="2600" dirty="0" smtClean="0"/>
              <a:t>zato i tragična.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</a:t>
            </a:r>
            <a:r>
              <a:rPr lang="sr-Latn-ME" dirty="0" smtClean="0"/>
              <a:t>tari Ciganin</a:t>
            </a:r>
            <a:r>
              <a:rPr lang="en-US" dirty="0" smtClean="0"/>
              <a:t> je s</a:t>
            </a:r>
            <a:r>
              <a:rPr lang="sr-Latn-ME" dirty="0" smtClean="0"/>
              <a:t>uprotnost Aleku.</a:t>
            </a:r>
          </a:p>
          <a:p>
            <a:pPr marL="137160" indent="0">
              <a:buNone/>
            </a:pPr>
            <a:r>
              <a:rPr lang="en-US" dirty="0" smtClean="0"/>
              <a:t>N</a:t>
            </a:r>
            <a:r>
              <a:rPr lang="sr-Latn-ME" dirty="0" smtClean="0"/>
              <a:t>a njegovoj strani je iskustvo, a Aleko je mlad, brz i eksplozivan.</a:t>
            </a:r>
            <a:r>
              <a:rPr lang="en-US" dirty="0" smtClean="0"/>
              <a:t> S</a:t>
            </a:r>
            <a:r>
              <a:rPr lang="sr-Latn-ME" dirty="0" smtClean="0"/>
              <a:t>mirenost, blagost; </a:t>
            </a:r>
          </a:p>
          <a:p>
            <a:pPr marL="137160" indent="0">
              <a:buNone/>
            </a:pPr>
            <a:r>
              <a:rPr lang="en-US" dirty="0" smtClean="0"/>
              <a:t>S</a:t>
            </a:r>
            <a:r>
              <a:rPr lang="sr-Latn-ME" dirty="0" smtClean="0"/>
              <a:t>avjetuje zato što voli čovjeka i želi da mu pomogne;</a:t>
            </a:r>
          </a:p>
          <a:p>
            <a:pPr marL="137160" indent="0">
              <a:buNone/>
            </a:pPr>
            <a:r>
              <a:rPr lang="en-US" dirty="0" smtClean="0"/>
              <a:t>S</a:t>
            </a:r>
            <a:r>
              <a:rPr lang="sr-Latn-ME" dirty="0" smtClean="0"/>
              <a:t>tarac je formiran kao ličnost u slobodnom društvu , pa poštuje i slobodu svoje žene Mariule – kada ga napušta, ostaje miran, bez osvete.</a:t>
            </a:r>
          </a:p>
          <a:p>
            <a:pPr marL="137160" indent="0">
              <a:buNone/>
            </a:pPr>
            <a:r>
              <a:rPr lang="sr-Latn-ME" dirty="0" smtClean="0"/>
              <a:t>(ali ostala je odbojnost prema ženama i uvjerenje da je ljubav kao šala)</a:t>
            </a:r>
          </a:p>
          <a:p>
            <a:pPr marL="137160" indent="0">
              <a:buNone/>
            </a:pPr>
            <a:r>
              <a:rPr lang="en-US" dirty="0" smtClean="0"/>
              <a:t>K</a:t>
            </a:r>
            <a:r>
              <a:rPr lang="sr-Latn-ME" dirty="0" smtClean="0"/>
              <a:t>ada</a:t>
            </a:r>
            <a:r>
              <a:rPr lang="en-US" dirty="0" smtClean="0"/>
              <a:t> </a:t>
            </a:r>
            <a:r>
              <a:rPr lang="sr-Latn-ME" dirty="0" smtClean="0"/>
              <a:t>mu Alek ubije kćerku, ne kažnjava ga, samo ga isključuje iz tabora i ostavlja samog “na tlu crnom”.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ME" dirty="0" smtClean="0"/>
              <a:t>Psihološkoj analizi likova pjesnik je posvetio punu pažnju.</a:t>
            </a:r>
          </a:p>
          <a:p>
            <a:r>
              <a:rPr lang="sr-Latn-ME" dirty="0" smtClean="0"/>
              <a:t>Lik Aleka je složen , protivrječan.</a:t>
            </a:r>
          </a:p>
          <a:p>
            <a:r>
              <a:rPr lang="sr-Latn-ME" dirty="0" smtClean="0"/>
              <a:t>Želi da pobjegne od suštine ali u tome ne uspijeva.</a:t>
            </a:r>
          </a:p>
          <a:p>
            <a:endParaRPr lang="sr-Latn-ME" dirty="0"/>
          </a:p>
          <a:p>
            <a:endParaRPr lang="sr-Latn-ME" dirty="0" smtClean="0"/>
          </a:p>
          <a:p>
            <a:pPr marL="137160" indent="0">
              <a:buNone/>
            </a:pPr>
            <a:r>
              <a:rPr lang="sr-Latn-ME" dirty="0" smtClean="0">
                <a:solidFill>
                  <a:srgbClr val="FF0000"/>
                </a:solidFill>
              </a:rPr>
              <a:t>POEMA-</a:t>
            </a:r>
            <a:r>
              <a:rPr lang="sr-Latn-ME" dirty="0" smtClean="0"/>
              <a:t>epsko-lirska pjesma koja objedinjuje lirske elemente(osjećanja, subjektivan ton) epske elemente (lik, narator, događaj) </a:t>
            </a:r>
          </a:p>
          <a:p>
            <a:pPr marL="137160" indent="0">
              <a:buNone/>
            </a:pPr>
            <a:r>
              <a:rPr lang="sr-Latn-ME" dirty="0" smtClean="0">
                <a:solidFill>
                  <a:srgbClr val="FF0000"/>
                </a:solidFill>
              </a:rPr>
              <a:t>Poemu kao književnu vrstu stvorio je Džordž Gordon Bajron.</a:t>
            </a:r>
          </a:p>
        </p:txBody>
      </p:sp>
    </p:spTree>
    <p:extLst>
      <p:ext uri="{BB962C8B-B14F-4D97-AF65-F5344CB8AC3E}">
        <p14:creationId xmlns:p14="http://schemas.microsoft.com/office/powerpoint/2010/main" val="3561336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Domaći zadatak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ME" dirty="0" smtClean="0"/>
              <a:t>Uporedi Alekova shvatanja sa stavovima starog Ciganina.</a:t>
            </a:r>
          </a:p>
          <a:p>
            <a:r>
              <a:rPr lang="sr-Latn-ME" dirty="0" smtClean="0"/>
              <a:t>Kakvo shvatanje slobode pokazuje Zemfirin otac?</a:t>
            </a:r>
          </a:p>
          <a:p>
            <a:r>
              <a:rPr lang="sr-Latn-ME" dirty="0" smtClean="0"/>
              <a:t>Uporedi Alekovo ponašanje s ponašanjem Zemfirinog oca u trenutku kada shvataju da ih žene više ne vole.</a:t>
            </a:r>
          </a:p>
          <a:p>
            <a:r>
              <a:rPr lang="sr-Latn-ME" dirty="0" smtClean="0"/>
              <a:t>Kakav je Zemfirin odnos prema ljubavi?</a:t>
            </a:r>
          </a:p>
          <a:p>
            <a:r>
              <a:rPr lang="sr-Latn-ME" dirty="0" smtClean="0"/>
              <a:t>Uporedi Zemfirin odnos prema Aleku s odnosom njene majke prema njenom ocu. Da li je podržavaš ili osuđuješ?</a:t>
            </a:r>
          </a:p>
          <a:p>
            <a:r>
              <a:rPr lang="sr-Latn-ME" dirty="0" smtClean="0"/>
              <a:t>Izdvoj stihove koji su pjesnikov stav o čovjekovoj mogućnosti ostvarenja potpune slobode.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8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Romantizam je i metod i pravac:</a:t>
            </a:r>
          </a:p>
          <a:p>
            <a:r>
              <a:rPr lang="sr-Latn-ME" dirty="0"/>
              <a:t>Romantičan (</a:t>
            </a:r>
            <a:r>
              <a:rPr lang="sr-Latn-ME" b="1" dirty="0"/>
              <a:t>metod</a:t>
            </a:r>
            <a:r>
              <a:rPr lang="sr-Latn-ME" dirty="0"/>
              <a:t> – </a:t>
            </a:r>
            <a:r>
              <a:rPr lang="sr-Latn-ME" dirty="0" smtClean="0"/>
              <a:t>na</a:t>
            </a:r>
            <a:r>
              <a:rPr lang="sr-Latn-ME" dirty="0"/>
              <a:t>č</a:t>
            </a:r>
            <a:r>
              <a:rPr lang="sr-Latn-ME" dirty="0" smtClean="0"/>
              <a:t>in </a:t>
            </a:r>
            <a:r>
              <a:rPr lang="sr-Latn-ME" dirty="0"/>
              <a:t>shvatanja i doživljavanja svijeta i čovjeka, to je duhovno stanje, raspoloženje koje podrazumijeva sanjalački, zanesenjački i idealistički odnos prema životu.</a:t>
            </a:r>
          </a:p>
          <a:p>
            <a:r>
              <a:rPr lang="sr-Latn-ME" dirty="0"/>
              <a:t>Romantizam (</a:t>
            </a:r>
            <a:r>
              <a:rPr lang="sr-Latn-ME" b="1" dirty="0"/>
              <a:t>pravac</a:t>
            </a:r>
            <a:r>
              <a:rPr lang="sr-Latn-ME" dirty="0"/>
              <a:t> – uslovljen je vremenom, društvenim prilikama, zajedničkim pogledom umjetnika na društvo i umjetnost).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3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Odlike</a:t>
            </a:r>
            <a:r>
              <a:rPr lang="en-US" dirty="0" smtClean="0"/>
              <a:t> </a:t>
            </a:r>
            <a:r>
              <a:rPr lang="en-US" dirty="0" err="1" smtClean="0"/>
              <a:t>romantizma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subjektivnost, individualizam,slavi se borba za slobodu, emocionalnost, fantastika .</a:t>
            </a:r>
          </a:p>
          <a:p>
            <a:r>
              <a:rPr lang="sr-Latn-ME" dirty="0"/>
              <a:t>Uvodi se pojam </a:t>
            </a:r>
            <a:r>
              <a:rPr lang="sr-Latn-ME" dirty="0">
                <a:solidFill>
                  <a:srgbClr val="FF0000"/>
                </a:solidFill>
              </a:rPr>
              <a:t>svjetski bol </a:t>
            </a:r>
            <a:r>
              <a:rPr lang="sr-Latn-ME" dirty="0"/>
              <a:t>– pesimističko osjećanje svijeta, koji rađa nesklad između idealnog i stvarnog života i donosi novu patnju i potištenost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1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Odlike</a:t>
            </a:r>
            <a:r>
              <a:rPr lang="en-US" dirty="0" smtClean="0"/>
              <a:t> </a:t>
            </a:r>
            <a:r>
              <a:rPr lang="en-US" dirty="0" err="1" smtClean="0"/>
              <a:t>poetike</a:t>
            </a:r>
            <a:r>
              <a:rPr lang="en-US" dirty="0" smtClean="0"/>
              <a:t> </a:t>
            </a:r>
            <a:r>
              <a:rPr lang="en-US" dirty="0" err="1" smtClean="0"/>
              <a:t>romantizma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ME" dirty="0">
                <a:solidFill>
                  <a:srgbClr val="FF0000"/>
                </a:solidFill>
              </a:rPr>
              <a:t>MAŠTA</a:t>
            </a:r>
            <a:r>
              <a:rPr lang="sr-Latn-ME" dirty="0"/>
              <a:t> – sredstvo za oblikovanje stvarnosti</a:t>
            </a:r>
          </a:p>
          <a:p>
            <a:r>
              <a:rPr lang="sr-Latn-ME" dirty="0">
                <a:solidFill>
                  <a:srgbClr val="FF0000"/>
                </a:solidFill>
              </a:rPr>
              <a:t>JEZIK </a:t>
            </a:r>
            <a:r>
              <a:rPr lang="sr-Latn-ME" dirty="0"/>
              <a:t>– bogat i slikovit, upotreba epiteta, hiperbole, metafore;</a:t>
            </a:r>
          </a:p>
          <a:p>
            <a:r>
              <a:rPr lang="sr-Latn-ME" dirty="0">
                <a:solidFill>
                  <a:srgbClr val="FF0000"/>
                </a:solidFill>
              </a:rPr>
              <a:t>KNJIŽEVNE VRSTE </a:t>
            </a:r>
            <a:r>
              <a:rPr lang="sr-Latn-ME" dirty="0"/>
              <a:t>– lirska pjesma, ep, istorijski roman, pripovijetka, tragedija, istorijska drama; razbijaju se klasične forme i oblici; pojava novih struktura – nastaju poema, roman u stihovima, lirske pjesme se unosi u pripovijetke</a:t>
            </a:r>
            <a:r>
              <a:rPr lang="sr-Latn-ME" dirty="0" smtClean="0"/>
              <a:t>.</a:t>
            </a:r>
            <a:endParaRPr lang="en-US" dirty="0" smtClean="0"/>
          </a:p>
          <a:p>
            <a:r>
              <a:rPr lang="sr-Latn-ME" dirty="0">
                <a:solidFill>
                  <a:srgbClr val="FF0000"/>
                </a:solidFill>
              </a:rPr>
              <a:t>ČUDESNO I FANTASTIČNO</a:t>
            </a:r>
            <a:r>
              <a:rPr lang="sr-Latn-ME" dirty="0">
                <a:solidFill>
                  <a:srgbClr val="00B0F0"/>
                </a:solidFill>
              </a:rPr>
              <a:t> </a:t>
            </a:r>
            <a:r>
              <a:rPr lang="sr-Latn-ME" dirty="0"/>
              <a:t>– vid doživljavanja stvarnosti;</a:t>
            </a:r>
          </a:p>
          <a:p>
            <a:r>
              <a:rPr lang="sr-Latn-ME" dirty="0">
                <a:solidFill>
                  <a:srgbClr val="FF0000"/>
                </a:solidFill>
              </a:rPr>
              <a:t>EMOCIJE</a:t>
            </a:r>
            <a:r>
              <a:rPr lang="sr-Latn-ME" dirty="0"/>
              <a:t> – prevlast nad razumom;</a:t>
            </a:r>
          </a:p>
          <a:p>
            <a:r>
              <a:rPr lang="sr-Latn-ME" dirty="0">
                <a:solidFill>
                  <a:srgbClr val="FF0000"/>
                </a:solidFill>
              </a:rPr>
              <a:t>PROŠLOST –</a:t>
            </a:r>
            <a:r>
              <a:rPr lang="sr-Latn-ME" dirty="0"/>
              <a:t> nekritički odnos prema prošlosti;</a:t>
            </a:r>
          </a:p>
          <a:p>
            <a:r>
              <a:rPr lang="sr-Latn-ME" dirty="0">
                <a:solidFill>
                  <a:srgbClr val="FF0000"/>
                </a:solidFill>
              </a:rPr>
              <a:t>LIKOVI</a:t>
            </a:r>
            <a:r>
              <a:rPr lang="sr-Latn-ME" dirty="0"/>
              <a:t> – izuzetni i neobični ljudi po ponašanju i karakteru.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ME" dirty="0"/>
              <a:t>Predmet romantičarske književnosti su </a:t>
            </a:r>
            <a:r>
              <a:rPr lang="sr-Latn-ME" b="1" dirty="0"/>
              <a:t>čovjek, društvo, priroda, istorija.</a:t>
            </a:r>
          </a:p>
          <a:p>
            <a:r>
              <a:rPr lang="sr-Latn-ME" dirty="0"/>
              <a:t>Čovjek je prikazan kao jaka individua u sukobu sa društvom u kojem živi. Okrenut je svome </a:t>
            </a:r>
            <a:r>
              <a:rPr lang="sr-Latn-ME" dirty="0" smtClean="0"/>
              <a:t>subjektivnom </a:t>
            </a:r>
            <a:r>
              <a:rPr lang="sr-Latn-ME" dirty="0"/>
              <a:t>svijetu, sklon maštanju I fantaziji, usamljen, razočaran, odbačen od društva.</a:t>
            </a:r>
          </a:p>
          <a:p>
            <a:r>
              <a:rPr lang="sr-Latn-ME" dirty="0"/>
              <a:t>Društvo je prikazano kao prostor koji sputava pojedinca, ograničava njegovu duhovnu i fizičku slobodu. Zato čovjek iz takvog društva mora bježati</a:t>
            </a:r>
            <a:r>
              <a:rPr lang="sr-Latn-ME" dirty="0" smtClean="0"/>
              <a:t>.</a:t>
            </a:r>
            <a:endParaRPr lang="en-US" dirty="0" smtClean="0"/>
          </a:p>
          <a:p>
            <a:r>
              <a:rPr lang="sr-Latn-ME" dirty="0"/>
              <a:t>Priroda je predstavljena kao sigurno utočište od sumorne stvarnosti. Predočena je pejzažima jezera, planina, mora, mjesečine, noći. Pejzaž je uvijek u funkciji osjećanja i raspoloženja lirskog </a:t>
            </a:r>
            <a:r>
              <a:rPr lang="sr-Latn-ME" dirty="0" smtClean="0"/>
              <a:t>subjekta</a:t>
            </a:r>
            <a:endParaRPr lang="en-US" dirty="0" smtClean="0"/>
          </a:p>
          <a:p>
            <a:r>
              <a:rPr lang="sr-Latn-ME" dirty="0"/>
              <a:t>Motiv istorije je dat u vidu oduševljenja , kao fiktivni svijet u kojem se nalazi utočište od stvarnosti.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3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Cigani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Aleksandar</a:t>
            </a:r>
            <a:r>
              <a:rPr lang="en-US" sz="3600" dirty="0" smtClean="0"/>
              <a:t> </a:t>
            </a:r>
            <a:r>
              <a:rPr lang="en-US" sz="3600" dirty="0" err="1" smtClean="0"/>
              <a:t>Sergejevi</a:t>
            </a:r>
            <a:r>
              <a:rPr lang="sr-Latn-ME" sz="3600" dirty="0" smtClean="0"/>
              <a:t>č Puškin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55014"/>
            <a:ext cx="2133600" cy="34619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E08C3-7F00-4D1F-A29A-30E7F8CA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274" y="1012054"/>
            <a:ext cx="5945819" cy="704111"/>
          </a:xfrm>
        </p:spPr>
        <p:txBody>
          <a:bodyPr>
            <a:normAutofit fontScale="90000"/>
          </a:bodyPr>
          <a:lstStyle/>
          <a:p>
            <a:r>
              <a:rPr lang="sr-Latn-ME" dirty="0"/>
              <a:t>		CIGANI</a:t>
            </a:r>
            <a:br>
              <a:rPr lang="sr-Latn-ME" dirty="0"/>
            </a:br>
            <a:r>
              <a:rPr lang="sr-Latn-ME" dirty="0"/>
              <a:t>		 </a:t>
            </a:r>
            <a:r>
              <a:rPr lang="sr-Latn-ME" sz="2100" dirty="0"/>
              <a:t>(odlomci)</a:t>
            </a:r>
            <a:endParaRPr lang="en-US" sz="2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3ABD75C-BA29-4A52-AD1F-DC7F4DC04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4634" y="929566"/>
            <a:ext cx="4800600" cy="6751468"/>
          </a:xfrm>
        </p:spPr>
      </p:pic>
    </p:spTree>
    <p:extLst>
      <p:ext uri="{BB962C8B-B14F-4D97-AF65-F5344CB8AC3E}">
        <p14:creationId xmlns:p14="http://schemas.microsoft.com/office/powerpoint/2010/main" val="404816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88102"/>
            <a:ext cx="8056239" cy="66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39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421</TotalTime>
  <Words>1557</Words>
  <Application>Microsoft Office PowerPoint</Application>
  <PresentationFormat>On-screen Show (4:3)</PresentationFormat>
  <Paragraphs>120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Book Antiqua</vt:lpstr>
      <vt:lpstr>Lucida Sans</vt:lpstr>
      <vt:lpstr>Wingdings</vt:lpstr>
      <vt:lpstr>Wingdings 2</vt:lpstr>
      <vt:lpstr>Wingdings 3</vt:lpstr>
      <vt:lpstr>Apex</vt:lpstr>
      <vt:lpstr>Romantizam</vt:lpstr>
      <vt:lpstr>PowerPoint Presentation</vt:lpstr>
      <vt:lpstr>PowerPoint Presentation</vt:lpstr>
      <vt:lpstr>Odlike romantizma</vt:lpstr>
      <vt:lpstr>Odlike poetike romantizma</vt:lpstr>
      <vt:lpstr>PowerPoint Presentation</vt:lpstr>
      <vt:lpstr>Cigani  Aleksandar Sergejevič Puškin</vt:lpstr>
      <vt:lpstr>  CIGANI    (odlomci)</vt:lpstr>
      <vt:lpstr>PowerPoint Presentation</vt:lpstr>
      <vt:lpstr>PowerPoint Presentation</vt:lpstr>
      <vt:lpstr>Nepoznate riječi: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Domaći zadatak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Cigani Aleksandar Sergejevič Puškin</dc:title>
  <dc:creator>Mirko</dc:creator>
  <cp:lastModifiedBy>Natasa</cp:lastModifiedBy>
  <cp:revision>36</cp:revision>
  <dcterms:created xsi:type="dcterms:W3CDTF">2015-10-31T13:27:56Z</dcterms:created>
  <dcterms:modified xsi:type="dcterms:W3CDTF">2020-12-14T14:57:41Z</dcterms:modified>
</cp:coreProperties>
</file>