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1" r:id="rId2"/>
    <p:sldId id="263" r:id="rId3"/>
    <p:sldId id="271" r:id="rId4"/>
    <p:sldId id="281" r:id="rId5"/>
    <p:sldId id="282" r:id="rId6"/>
    <p:sldId id="272" r:id="rId7"/>
    <p:sldId id="273" r:id="rId8"/>
    <p:sldId id="275" r:id="rId9"/>
    <p:sldId id="276" r:id="rId10"/>
    <p:sldId id="283" r:id="rId11"/>
    <p:sldId id="284" r:id="rId12"/>
    <p:sldId id="285" r:id="rId13"/>
    <p:sldId id="286" r:id="rId14"/>
    <p:sldId id="287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4" autoAdjust="0"/>
    <p:restoredTop sz="94706" autoAdjust="0"/>
  </p:normalViewPr>
  <p:slideViewPr>
    <p:cSldViewPr snapToGrid="0">
      <p:cViewPr>
        <p:scale>
          <a:sx n="81" d="100"/>
          <a:sy n="81" d="100"/>
        </p:scale>
        <p:origin x="-78" y="-5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Straight Connector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Straight Connector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Straight Connector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Straight Connector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Straight Connector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Straight Connector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Straight Connector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cxnSp>
        <p:nvCxnSpPr>
          <p:cNvPr id="58" name="Straight Connector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Straight Connector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Straight Connector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Straight Connector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58" name="Straight Connector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en-US" smtClean="0"/>
              <a:t>4/12/2021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en-US" smtClean="0"/>
              <a:t>4/12/2021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en-US" smtClean="0"/>
              <a:t>4/12/2021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Straight Connector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oup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Straight Connector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oup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Straight Connector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Straight Connector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oup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Straight Connector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Straight Connector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Straight Connector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Footer Placeholder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12" name="Date Placeholder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en-US" smtClean="0"/>
              <a:t>4/12/2021</a:t>
            </a:fld>
            <a:endParaRPr lang="en-US"/>
          </a:p>
        </p:txBody>
      </p:sp>
      <p:sp>
        <p:nvSpPr>
          <p:cNvPr id="214" name="Slide Number Placehold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Straight Connector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Straight Connector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Straight Connector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BAF629-ECA2-4CF3-B790-9D9BDED98269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Straight Connector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Straight Connector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Straight Connector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Straight Connector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Straight Connector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oup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Straight Connector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Straight Connector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Straight Connector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48" name="Straight Connector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B51B2453-8663-4C69-AF73-9FD7B1DEC5D0}" type="datetime1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rofsrboljubmilosavljevic.files.wordpress.com/2016/09/o-optickom-kablu.j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2939142"/>
            <a:ext cx="9604310" cy="1778717"/>
          </a:xfrm>
        </p:spPr>
        <p:txBody>
          <a:bodyPr>
            <a:normAutofit/>
          </a:bodyPr>
          <a:lstStyle/>
          <a:p>
            <a:r>
              <a:rPr lang="sr-Latn-ME" sz="6000" b="0" dirty="0" smtClean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KORIŠĆENJE OPTIČKOG VLAKNA</a:t>
            </a:r>
            <a:endParaRPr lang="en-US" sz="6000" b="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400" smtClean="0">
                <a:latin typeface="Impact" panose="020B0806030902050204" pitchFamily="34" charset="0"/>
              </a:rPr>
              <a:t>.</a:t>
            </a:r>
            <a:endParaRPr lang="en-US" sz="2400" dirty="0">
              <a:latin typeface="Impact" panose="020B080603090205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782" y="417090"/>
            <a:ext cx="7242676" cy="11644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5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46239"/>
            <a:ext cx="54292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601" y="431074"/>
            <a:ext cx="8514999" cy="525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66" y="339634"/>
            <a:ext cx="8559734" cy="539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9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98" y="235131"/>
            <a:ext cx="8704702" cy="550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5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549" y="274321"/>
            <a:ext cx="8653051" cy="546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7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85" y="195944"/>
            <a:ext cx="10137972" cy="5812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3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406" y="1352853"/>
            <a:ext cx="9601200" cy="2743200"/>
          </a:xfrm>
        </p:spPr>
        <p:txBody>
          <a:bodyPr>
            <a:noAutofit/>
          </a:bodyPr>
          <a:lstStyle/>
          <a:p>
            <a:r>
              <a:rPr lang="sr-Latn-ME" sz="11000" b="0" dirty="0" smtClean="0">
                <a:latin typeface="Impact" panose="020B0806030902050204" pitchFamily="34" charset="0"/>
              </a:rPr>
              <a:t>HVALA NA PAŽNJI</a:t>
            </a:r>
            <a:endParaRPr lang="en-US" sz="11000" b="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29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OPTIČKO VLAKNO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850570"/>
            <a:ext cx="9601200" cy="3810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kablova</a:t>
            </a:r>
            <a:r>
              <a:rPr lang="en-US" dirty="0"/>
              <a:t>, </a:t>
            </a:r>
            <a:r>
              <a:rPr lang="en-US" dirty="0" err="1"/>
              <a:t>optička</a:t>
            </a:r>
            <a:r>
              <a:rPr lang="en-US" dirty="0"/>
              <a:t> </a:t>
            </a:r>
            <a:r>
              <a:rPr lang="en-US" dirty="0" err="1"/>
              <a:t>vlakna</a:t>
            </a:r>
            <a:r>
              <a:rPr lang="en-US" dirty="0"/>
              <a:t> </a:t>
            </a:r>
            <a:r>
              <a:rPr lang="en-US" dirty="0" err="1"/>
              <a:t>prenose</a:t>
            </a:r>
            <a:r>
              <a:rPr lang="en-US" dirty="0"/>
              <a:t>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signale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modulisanih</a:t>
            </a:r>
            <a:r>
              <a:rPr lang="en-US" dirty="0"/>
              <a:t>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etlosnih</a:t>
            </a:r>
            <a:r>
              <a:rPr lang="en-US" dirty="0" smtClean="0"/>
              <a:t> </a:t>
            </a:r>
            <a:r>
              <a:rPr lang="en-US" dirty="0" err="1"/>
              <a:t>impulsa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988" y="2787150"/>
            <a:ext cx="6103218" cy="320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308" y="926646"/>
            <a:ext cx="8087273" cy="423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532" y="549657"/>
            <a:ext cx="8020595" cy="534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2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8641" y="548640"/>
            <a:ext cx="10881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Optički</a:t>
            </a:r>
            <a:r>
              <a:rPr lang="en-US" dirty="0"/>
              <a:t> </a:t>
            </a:r>
            <a:r>
              <a:rPr lang="en-US" dirty="0" err="1"/>
              <a:t>kabl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cilindričan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sastoji</a:t>
            </a:r>
            <a:r>
              <a:rPr lang="en-US" dirty="0"/>
              <a:t> se od 3 </a:t>
            </a:r>
            <a:r>
              <a:rPr lang="en-US" dirty="0" err="1"/>
              <a:t>koncentrična</a:t>
            </a:r>
            <a:r>
              <a:rPr lang="en-US" dirty="0"/>
              <a:t> </a:t>
            </a:r>
            <a:r>
              <a:rPr lang="en-US" dirty="0" err="1"/>
              <a:t>elementa</a:t>
            </a:r>
            <a:r>
              <a:rPr lang="en-US" dirty="0"/>
              <a:t>: </a:t>
            </a:r>
            <a:endParaRPr lang="sr-Latn-ME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err="1" smtClean="0"/>
              <a:t>jezgra</a:t>
            </a:r>
            <a:r>
              <a:rPr lang="en-US" dirty="0"/>
              <a:t>, </a:t>
            </a:r>
            <a:endParaRPr lang="sr-Latn-ME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err="1" smtClean="0"/>
              <a:t>obloge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košuljice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ME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 err="1" smtClean="0"/>
              <a:t>omotača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endParaRPr lang="sr-Latn-ME" dirty="0"/>
          </a:p>
          <a:p>
            <a:pPr algn="just"/>
            <a:r>
              <a:rPr lang="en-US" dirty="0" err="1" smtClean="0"/>
              <a:t>Svako</a:t>
            </a:r>
            <a:r>
              <a:rPr lang="en-US" dirty="0" smtClean="0"/>
              <a:t> </a:t>
            </a:r>
            <a:r>
              <a:rPr lang="en-US" dirty="0" err="1"/>
              <a:t>optičko</a:t>
            </a:r>
            <a:r>
              <a:rPr lang="en-US" dirty="0"/>
              <a:t> </a:t>
            </a:r>
            <a:r>
              <a:rPr lang="en-US" dirty="0" err="1"/>
              <a:t>vlakno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jezgra</a:t>
            </a:r>
            <a:r>
              <a:rPr lang="en-US" dirty="0"/>
              <a:t> </a:t>
            </a:r>
            <a:r>
              <a:rPr lang="en-US" dirty="0" err="1"/>
              <a:t>koga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staklo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plastika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indeksa</a:t>
            </a:r>
            <a:r>
              <a:rPr lang="en-US" dirty="0"/>
              <a:t> </a:t>
            </a:r>
            <a:r>
              <a:rPr lang="en-US" dirty="0" err="1"/>
              <a:t>prelamanja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košuljice</a:t>
            </a:r>
            <a:r>
              <a:rPr lang="en-US" dirty="0"/>
              <a:t> </a:t>
            </a:r>
            <a:r>
              <a:rPr lang="en-US" dirty="0" err="1"/>
              <a:t>presvučenog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jezgra</a:t>
            </a:r>
            <a:r>
              <a:rPr lang="en-US" dirty="0"/>
              <a:t>. </a:t>
            </a:r>
            <a:r>
              <a:rPr lang="en-US" dirty="0" err="1"/>
              <a:t>Košuljica</a:t>
            </a:r>
            <a:r>
              <a:rPr lang="en-US" dirty="0"/>
              <a:t> je </a:t>
            </a:r>
            <a:r>
              <a:rPr lang="en-US" dirty="0" err="1"/>
              <a:t>takođe</a:t>
            </a:r>
            <a:r>
              <a:rPr lang="en-US" dirty="0"/>
              <a:t> od </a:t>
            </a:r>
            <a:r>
              <a:rPr lang="en-US" dirty="0" err="1"/>
              <a:t>stakla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plastike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ono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manju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/>
              <a:t>indeksa</a:t>
            </a:r>
            <a:r>
              <a:rPr lang="en-US" dirty="0"/>
              <a:t> </a:t>
            </a:r>
            <a:r>
              <a:rPr lang="en-US" dirty="0" err="1"/>
              <a:t>prelamanja</a:t>
            </a:r>
            <a:r>
              <a:rPr lang="en-US" dirty="0"/>
              <a:t>. </a:t>
            </a:r>
            <a:r>
              <a:rPr lang="en-US" dirty="0" err="1"/>
              <a:t>Omotač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od </a:t>
            </a:r>
            <a:r>
              <a:rPr lang="en-US" dirty="0" err="1"/>
              <a:t>vlage</a:t>
            </a:r>
            <a:r>
              <a:rPr lang="en-US" dirty="0"/>
              <a:t>, </a:t>
            </a:r>
            <a:r>
              <a:rPr lang="en-US" dirty="0" err="1"/>
              <a:t>habanja</a:t>
            </a:r>
            <a:r>
              <a:rPr lang="en-US" dirty="0"/>
              <a:t> </a:t>
            </a:r>
            <a:r>
              <a:rPr lang="en-US" dirty="0" err="1"/>
              <a:t>lomljenja</a:t>
            </a:r>
            <a:r>
              <a:rPr lang="en-US" dirty="0"/>
              <a:t>…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 descr="struktura-optickog-kabl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293" y="2882991"/>
            <a:ext cx="5180055" cy="321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05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uktura-optickog-kabl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682" y="610054"/>
            <a:ext cx="4683637" cy="290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064" y="470437"/>
            <a:ext cx="4140926" cy="4292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1337" y="4872445"/>
            <a:ext cx="105809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Digitalni</a:t>
            </a:r>
            <a:r>
              <a:rPr lang="en-US" dirty="0"/>
              <a:t> signal se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optičko</a:t>
            </a:r>
            <a:r>
              <a:rPr lang="en-US" dirty="0"/>
              <a:t> </a:t>
            </a:r>
            <a:r>
              <a:rPr lang="en-US" dirty="0" err="1"/>
              <a:t>vlakno</a:t>
            </a:r>
            <a:r>
              <a:rPr lang="en-US" dirty="0"/>
              <a:t> </a:t>
            </a:r>
            <a:r>
              <a:rPr lang="en-US" dirty="0" err="1"/>
              <a:t>pretvara</a:t>
            </a:r>
            <a:r>
              <a:rPr lang="en-US" dirty="0"/>
              <a:t> u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etlosni</a:t>
            </a:r>
            <a:r>
              <a:rPr lang="en-US" dirty="0" smtClean="0"/>
              <a:t> </a:t>
            </a:r>
            <a:r>
              <a:rPr lang="en-US" dirty="0"/>
              <a:t>signal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niza</a:t>
            </a:r>
            <a:r>
              <a:rPr lang="en-US" dirty="0"/>
              <a:t>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etlosnih</a:t>
            </a:r>
            <a:r>
              <a:rPr lang="en-US" dirty="0" smtClean="0"/>
              <a:t> </a:t>
            </a:r>
            <a:r>
              <a:rPr lang="en-US" dirty="0" err="1"/>
              <a:t>impulsa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odgovaraju</a:t>
            </a:r>
            <a:r>
              <a:rPr lang="en-US" dirty="0"/>
              <a:t> </a:t>
            </a:r>
            <a:r>
              <a:rPr lang="en-US" dirty="0" err="1"/>
              <a:t>binarnim</a:t>
            </a:r>
            <a:r>
              <a:rPr lang="en-US" dirty="0"/>
              <a:t> </a:t>
            </a:r>
            <a:r>
              <a:rPr lang="en-US" dirty="0" err="1"/>
              <a:t>ciframa</a:t>
            </a:r>
            <a:r>
              <a:rPr lang="en-US" dirty="0"/>
              <a:t> 0 </a:t>
            </a:r>
            <a:r>
              <a:rPr lang="en-US" dirty="0" err="1"/>
              <a:t>i</a:t>
            </a:r>
            <a:r>
              <a:rPr lang="en-US" dirty="0"/>
              <a:t> 1.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etlost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ubacuje</a:t>
            </a:r>
            <a:r>
              <a:rPr lang="en-US" dirty="0"/>
              <a:t> u </a:t>
            </a:r>
            <a:r>
              <a:rPr lang="en-US" dirty="0" err="1"/>
              <a:t>jezgro</a:t>
            </a:r>
            <a:r>
              <a:rPr lang="en-US" dirty="0"/>
              <a:t> pod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uglom</a:t>
            </a:r>
            <a:r>
              <a:rPr lang="en-US" dirty="0"/>
              <a:t> </a:t>
            </a:r>
            <a:r>
              <a:rPr lang="en-US" dirty="0" err="1"/>
              <a:t>potrebnim</a:t>
            </a:r>
            <a:r>
              <a:rPr lang="en-US" dirty="0"/>
              <a:t> da </a:t>
            </a:r>
            <a:r>
              <a:rPr lang="en-US" dirty="0" err="1"/>
              <a:t>dođe</a:t>
            </a:r>
            <a:r>
              <a:rPr lang="en-US" dirty="0"/>
              <a:t> do </a:t>
            </a:r>
            <a:r>
              <a:rPr lang="en-US" dirty="0" err="1"/>
              <a:t>totalne</a:t>
            </a:r>
            <a:r>
              <a:rPr lang="en-US" dirty="0"/>
              <a:t> </a:t>
            </a:r>
            <a:r>
              <a:rPr lang="en-US" dirty="0" err="1"/>
              <a:t>refleksije</a:t>
            </a:r>
            <a:r>
              <a:rPr lang="en-US" dirty="0"/>
              <a:t>,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sv</a:t>
            </a:r>
            <a:r>
              <a:rPr lang="sr-Latn-ME" dirty="0" smtClean="0"/>
              <a:t>j</a:t>
            </a:r>
            <a:r>
              <a:rPr lang="en-US" dirty="0" err="1" smtClean="0"/>
              <a:t>etlosni</a:t>
            </a:r>
            <a:r>
              <a:rPr lang="en-US" dirty="0" smtClean="0"/>
              <a:t> </a:t>
            </a:r>
            <a:r>
              <a:rPr lang="en-US" dirty="0" err="1"/>
              <a:t>zrak</a:t>
            </a:r>
            <a:r>
              <a:rPr lang="en-US" dirty="0"/>
              <a:t> </a:t>
            </a:r>
            <a:r>
              <a:rPr lang="en-US" dirty="0" err="1"/>
              <a:t>neprestalno</a:t>
            </a:r>
            <a:r>
              <a:rPr lang="en-US" dirty="0"/>
              <a:t> </a:t>
            </a:r>
            <a:r>
              <a:rPr lang="en-US" dirty="0" err="1"/>
              <a:t>odbija</a:t>
            </a:r>
            <a:r>
              <a:rPr lang="en-US" dirty="0"/>
              <a:t> od </a:t>
            </a:r>
            <a:r>
              <a:rPr lang="en-US" dirty="0" err="1"/>
              <a:t>granične</a:t>
            </a:r>
            <a:r>
              <a:rPr lang="en-US" dirty="0"/>
              <a:t> </a:t>
            </a:r>
            <a:r>
              <a:rPr lang="en-US" dirty="0" err="1"/>
              <a:t>površine</a:t>
            </a:r>
            <a:r>
              <a:rPr lang="en-US" dirty="0"/>
              <a:t> </a:t>
            </a:r>
            <a:r>
              <a:rPr lang="en-US" dirty="0" err="1"/>
              <a:t>jezgro</a:t>
            </a:r>
            <a:r>
              <a:rPr lang="en-US" dirty="0"/>
              <a:t>/</a:t>
            </a:r>
            <a:r>
              <a:rPr lang="en-US" dirty="0" err="1"/>
              <a:t>košuljica</a:t>
            </a:r>
            <a:r>
              <a:rPr lang="en-US" dirty="0"/>
              <a:t> </a:t>
            </a:r>
            <a:r>
              <a:rPr lang="en-US" dirty="0" err="1"/>
              <a:t>putujući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vlakno</a:t>
            </a:r>
            <a:r>
              <a:rPr lang="en-US" dirty="0"/>
              <a:t> do </a:t>
            </a:r>
            <a:r>
              <a:rPr lang="en-US" dirty="0" err="1"/>
              <a:t>prijemnika</a:t>
            </a:r>
            <a:r>
              <a:rPr lang="en-US" dirty="0"/>
              <a:t>.</a:t>
            </a:r>
          </a:p>
          <a:p>
            <a:r>
              <a:rPr lang="en-US" dirty="0">
                <a:hlinkClick r:id="rId4"/>
              </a:rPr>
              <a:t/>
            </a:r>
            <a:br>
              <a:rPr lang="en-US" dirty="0">
                <a:hlinkClick r:id="rId4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7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114" y="437878"/>
            <a:ext cx="6588034" cy="47523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32114" y="5421086"/>
            <a:ext cx="10437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Kablovi</a:t>
            </a:r>
            <a:r>
              <a:rPr lang="en-US" dirty="0"/>
              <a:t> od </a:t>
            </a:r>
            <a:r>
              <a:rPr lang="en-US" dirty="0" err="1"/>
              <a:t>optičkih</a:t>
            </a:r>
            <a:r>
              <a:rPr lang="en-US" dirty="0"/>
              <a:t> </a:t>
            </a:r>
            <a:r>
              <a:rPr lang="en-US" dirty="0" err="1"/>
              <a:t>vlakana</a:t>
            </a:r>
            <a:r>
              <a:rPr lang="en-US" dirty="0"/>
              <a:t> ne </a:t>
            </a:r>
            <a:r>
              <a:rPr lang="en-US" dirty="0" err="1"/>
              <a:t>podležu</a:t>
            </a:r>
            <a:r>
              <a:rPr lang="en-US" dirty="0"/>
              <a:t> </a:t>
            </a:r>
            <a:r>
              <a:rPr lang="en-US" dirty="0" err="1"/>
              <a:t>električnim</a:t>
            </a:r>
            <a:r>
              <a:rPr lang="en-US" dirty="0"/>
              <a:t> </a:t>
            </a:r>
            <a:r>
              <a:rPr lang="en-US" dirty="0" err="1"/>
              <a:t>smetnjama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slabljenje</a:t>
            </a:r>
            <a:r>
              <a:rPr lang="en-US" dirty="0"/>
              <a:t> </a:t>
            </a:r>
            <a:r>
              <a:rPr lang="en-US" dirty="0" err="1"/>
              <a:t>signala</a:t>
            </a:r>
            <a:r>
              <a:rPr lang="en-US" dirty="0"/>
              <a:t> </a:t>
            </a:r>
            <a:r>
              <a:rPr lang="en-US" dirty="0" err="1"/>
              <a:t>duž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podržavaju</a:t>
            </a:r>
            <a:r>
              <a:rPr lang="en-US" dirty="0"/>
              <a:t> </a:t>
            </a:r>
            <a:r>
              <a:rPr lang="en-US" dirty="0" err="1"/>
              <a:t>izuzetno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brzine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udaljenostima</a:t>
            </a:r>
            <a:r>
              <a:rPr lang="en-US" dirty="0"/>
              <a:t> (</a:t>
            </a:r>
            <a:r>
              <a:rPr lang="en-US" dirty="0" err="1"/>
              <a:t>reda</a:t>
            </a:r>
            <a:r>
              <a:rPr lang="en-US" dirty="0"/>
              <a:t> Gb/s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rastojanjima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desetina</a:t>
            </a:r>
            <a:r>
              <a:rPr lang="en-US" dirty="0"/>
              <a:t> km). </a:t>
            </a:r>
            <a:r>
              <a:rPr lang="en-US" dirty="0" err="1"/>
              <a:t>Nedostaci</a:t>
            </a:r>
            <a:r>
              <a:rPr lang="en-US" dirty="0"/>
              <a:t>: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ena</a:t>
            </a:r>
            <a:r>
              <a:rPr lang="en-US" dirty="0"/>
              <a:t>, </a:t>
            </a:r>
            <a:r>
              <a:rPr lang="en-US" dirty="0" err="1"/>
              <a:t>lomljivost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/>
              <a:t>instaliranje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9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31" y="418012"/>
            <a:ext cx="6892294" cy="4314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62149" y="5094514"/>
            <a:ext cx="10293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računarskih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link (</a:t>
            </a:r>
            <a:r>
              <a:rPr lang="en-US" dirty="0" err="1"/>
              <a:t>veza</a:t>
            </a:r>
            <a:r>
              <a:rPr lang="en-US" dirty="0"/>
              <a:t>)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vlakna</a:t>
            </a:r>
            <a:r>
              <a:rPr lang="en-US" dirty="0"/>
              <a:t> –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predaju</a:t>
            </a:r>
            <a:r>
              <a:rPr lang="en-US" dirty="0"/>
              <a:t> a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prijem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033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9172"/>
          <a:stretch/>
        </p:blipFill>
        <p:spPr>
          <a:xfrm>
            <a:off x="2007325" y="1085850"/>
            <a:ext cx="8170536" cy="423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8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usiness diamond grid presentation (widescreen).potx" id="{B2221865-AD13-4DF0-B68E-BF08E8CC5659}" vid="{BAA0C488-98B6-4F47-8E1C-5C7CD9605F73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diamond grid presentation (widescreen)</Template>
  <TotalTime>69</TotalTime>
  <Words>232</Words>
  <Application>Microsoft Office PowerPoint</Application>
  <PresentationFormat>Custom</PresentationFormat>
  <Paragraphs>16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Diamond Grid 16x9</vt:lpstr>
      <vt:lpstr>KORIŠĆENJE OPTIČKOG VLAKNA</vt:lpstr>
      <vt:lpstr>OPTIČKO VLAKNO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MEDIJUMI ZA PRENOS PODATAKA</dc:title>
  <dc:creator>User</dc:creator>
  <cp:lastModifiedBy>ucenik</cp:lastModifiedBy>
  <cp:revision>18</cp:revision>
  <dcterms:created xsi:type="dcterms:W3CDTF">2020-03-03T12:36:18Z</dcterms:created>
  <dcterms:modified xsi:type="dcterms:W3CDTF">2021-04-12T08:42:26Z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