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72" r:id="rId3"/>
    <p:sldId id="273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7719" y="639097"/>
            <a:ext cx="6902246" cy="3686015"/>
          </a:xfrm>
        </p:spPr>
        <p:txBody>
          <a:bodyPr>
            <a:normAutofit/>
          </a:bodyPr>
          <a:lstStyle/>
          <a:p>
            <a:r>
              <a:rPr lang="sr-Cyrl-RS" sz="6000" dirty="0"/>
              <a:t>Основни појмови рачунара</a:t>
            </a:r>
            <a:endParaRPr lang="en-US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7719" y="5708154"/>
            <a:ext cx="6269347" cy="1021498"/>
          </a:xfrm>
        </p:spPr>
        <p:txBody>
          <a:bodyPr>
            <a:normAutofit/>
          </a:bodyPr>
          <a:lstStyle/>
          <a:p>
            <a:r>
              <a:rPr lang="sr-Cyrl-R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Припремила: СНЕЖАНА РАДОВИЋ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A07E23-F5A0-492A-8D8F-B45267F293CB}"/>
              </a:ext>
            </a:extLst>
          </p:cNvPr>
          <p:cNvSpPr txBox="1"/>
          <p:nvPr/>
        </p:nvSpPr>
        <p:spPr>
          <a:xfrm>
            <a:off x="583096" y="424070"/>
            <a:ext cx="6983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sz="2400" dirty="0"/>
              <a:t>Четврта генерација (1971.-1987.)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511694-1BED-467A-8442-81D71952859D}"/>
              </a:ext>
            </a:extLst>
          </p:cNvPr>
          <p:cNvSpPr txBox="1"/>
          <p:nvPr/>
        </p:nvSpPr>
        <p:spPr>
          <a:xfrm>
            <a:off x="583096" y="1245705"/>
            <a:ext cx="6334539" cy="2557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106A59-D270-4060-8790-EE54894E17B8}"/>
              </a:ext>
            </a:extLst>
          </p:cNvPr>
          <p:cNvSpPr txBox="1"/>
          <p:nvPr/>
        </p:nvSpPr>
        <p:spPr>
          <a:xfrm>
            <a:off x="735495" y="1245705"/>
            <a:ext cx="107210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Обједињена два достигнућа: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sr-Cyrl-RS" sz="2000" dirty="0"/>
              <a:t>Замјењене хиљаде интегрисаних кола једним, још мањим чипом,</a:t>
            </a:r>
          </a:p>
          <a:p>
            <a:pPr marL="800100" lvl="1" indent="-342900" algn="just">
              <a:buFont typeface="+mj-lt"/>
              <a:buAutoNum type="arabicPeriod"/>
            </a:pPr>
            <a:r>
              <a:rPr lang="sr-Cyrl-RS" sz="2000" dirty="0"/>
              <a:t>Обједињене све функције једног рачунара.</a:t>
            </a:r>
          </a:p>
          <a:p>
            <a:pPr lvl="1" algn="just"/>
            <a:endParaRPr lang="sr-Cyrl-R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sz="2000" dirty="0"/>
              <a:t>Један микрочип извршава све радње као један комплетан рачунар.</a:t>
            </a:r>
          </a:p>
          <a:p>
            <a:pPr algn="just"/>
            <a:r>
              <a:rPr lang="sr-Cyrl-RS" sz="2000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sz="2000" dirty="0"/>
              <a:t>Резултат овог открића је да оно што је некада заузимало простор читаве собе, данас може стати на длан.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sz="2000" dirty="0"/>
              <a:t>Први такав чип (микропроцесорски чип) је развила компанија </a:t>
            </a:r>
            <a:r>
              <a:rPr lang="en-US" sz="2000" i="1" dirty="0">
                <a:solidFill>
                  <a:srgbClr val="00B0F0"/>
                </a:solidFill>
              </a:rPr>
              <a:t>INTEL</a:t>
            </a:r>
            <a:r>
              <a:rPr lang="sr-Cyrl-RS" sz="2000" dirty="0"/>
              <a:t> и то 1971.године.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r-Cyrl-RS" sz="2000" dirty="0"/>
              <a:t>Компанија </a:t>
            </a:r>
            <a:r>
              <a:rPr lang="en-US" sz="2000" dirty="0"/>
              <a:t> </a:t>
            </a:r>
            <a:r>
              <a:rPr lang="en-US" sz="2000" i="1" dirty="0">
                <a:solidFill>
                  <a:srgbClr val="00B0F0"/>
                </a:solidFill>
              </a:rPr>
              <a:t>IBM</a:t>
            </a:r>
            <a:r>
              <a:rPr lang="en-US" sz="2000" dirty="0"/>
              <a:t> </a:t>
            </a:r>
            <a:r>
              <a:rPr lang="sr-Cyrl-RS" sz="2000" dirty="0"/>
              <a:t> представља први кућни персонални рачунар </a:t>
            </a:r>
            <a:r>
              <a:rPr lang="en-US" sz="2000" dirty="0"/>
              <a:t>PC XT</a:t>
            </a:r>
            <a:r>
              <a:rPr lang="sr-Cyrl-RS" sz="2000" dirty="0"/>
              <a:t>, а 1984.год.појављује се рачунар Мекинтош компаније </a:t>
            </a:r>
            <a:r>
              <a:rPr lang="en-US" sz="2000" i="1" dirty="0">
                <a:solidFill>
                  <a:srgbClr val="00B0F0"/>
                </a:solidFill>
              </a:rPr>
              <a:t>Apple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34897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C75AEE-1A7B-45C4-AFCD-A132FA7F9755}"/>
              </a:ext>
            </a:extLst>
          </p:cNvPr>
          <p:cNvSpPr txBox="1"/>
          <p:nvPr/>
        </p:nvSpPr>
        <p:spPr>
          <a:xfrm>
            <a:off x="477078" y="609600"/>
            <a:ext cx="100186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Побољшање хардверских карактеристика доводи до: смањења димензија рачунара, повећања капацитета главне и периферијске меморије, знатно брже обраде података.</a:t>
            </a:r>
          </a:p>
          <a:p>
            <a:pPr algn="just"/>
            <a:endParaRPr lang="sr-Cyrl-R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E52914-ED3B-4DEE-8F3C-1DEB9BF79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252" y="2005926"/>
            <a:ext cx="1709531" cy="39520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BFAD02-2B0E-4D9D-9590-F821E9A8FC4A}"/>
              </a:ext>
            </a:extLst>
          </p:cNvPr>
          <p:cNvSpPr txBox="1"/>
          <p:nvPr/>
        </p:nvSpPr>
        <p:spPr>
          <a:xfrm>
            <a:off x="3246783" y="3429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микропроцесор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7C9404-1622-4874-90B9-3C197BBFF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914" y="2448289"/>
            <a:ext cx="3118610" cy="30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3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917E70-F2EC-4132-8AC6-9FC2C4262196}"/>
              </a:ext>
            </a:extLst>
          </p:cNvPr>
          <p:cNvSpPr txBox="1"/>
          <p:nvPr/>
        </p:nvSpPr>
        <p:spPr>
          <a:xfrm>
            <a:off x="530087" y="344556"/>
            <a:ext cx="5565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sz="2400" dirty="0"/>
              <a:t>Пета генерација (од 1990.)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9F04A3-4BA7-4468-817C-3EFB33A974BA}"/>
              </a:ext>
            </a:extLst>
          </p:cNvPr>
          <p:cNvSpPr txBox="1"/>
          <p:nvPr/>
        </p:nvSpPr>
        <p:spPr>
          <a:xfrm>
            <a:off x="530087" y="1046922"/>
            <a:ext cx="10058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Заснована је на конструкцији паралелне архитектуре који омогућавају истовремени рад више компјутера (процесора) на рјешавању одређеног задатка.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Ова генерација рачунара је још у развоју, базира се на вјештачкој интелигенцији.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Циљ пете генерације је да развије уређаје који говоре природним језиком и способни су за учење и самоорганизовање. Циљ је направити роботе.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Ову генерацију (неурокомпјутери)</a:t>
            </a:r>
            <a:r>
              <a:rPr lang="en-US" sz="2000" dirty="0"/>
              <a:t> </a:t>
            </a:r>
            <a:r>
              <a:rPr lang="sr-Cyrl-RS" sz="2000" dirty="0"/>
              <a:t>карактерише развој неуронских мрежа које би требало да истовремено обрађују велики број информација коришћењем више хиљада процесора, што личи на рад људског мозга.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У принципу, задатак научника је да подаре рачунару могућност ,,размишљања“ (нпр.роботима).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B20316-9151-4810-BBC4-834800C8F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052" y="5041495"/>
            <a:ext cx="2729948" cy="18165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6102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8028" y="924712"/>
            <a:ext cx="7317850" cy="3892168"/>
          </a:xfrm>
        </p:spPr>
        <p:txBody>
          <a:bodyPr anchor="ctr">
            <a:normAutofit/>
          </a:bodyPr>
          <a:lstStyle/>
          <a:p>
            <a:pPr lvl="0"/>
            <a:r>
              <a:rPr lang="sr-Cyrl-RS" sz="4800" i="1" dirty="0">
                <a:solidFill>
                  <a:srgbClr val="FFFFFF"/>
                </a:solidFill>
              </a:rPr>
              <a:t>ХВАЛА НА ПАЖЊИ!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5DF7F4-161E-48BA-8F27-792F93604655}"/>
              </a:ext>
            </a:extLst>
          </p:cNvPr>
          <p:cNvSpPr txBox="1"/>
          <p:nvPr/>
        </p:nvSpPr>
        <p:spPr>
          <a:xfrm>
            <a:off x="490330" y="357809"/>
            <a:ext cx="693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Основни </a:t>
            </a:r>
            <a:r>
              <a:rPr lang="sr-Cyrl-R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појмови</a:t>
            </a:r>
            <a:r>
              <a:rPr lang="sr-Cyrl-R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везани за рачунар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4F61DF-C086-4BAE-A22C-99AF9025AC47}"/>
              </a:ext>
            </a:extLst>
          </p:cNvPr>
          <p:cNvSpPr txBox="1"/>
          <p:nvPr/>
        </p:nvSpPr>
        <p:spPr>
          <a:xfrm>
            <a:off x="490330" y="1484243"/>
            <a:ext cx="11078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b="1" u="sng" dirty="0"/>
              <a:t>Деф: </a:t>
            </a:r>
            <a:r>
              <a:rPr lang="sr-Cyrl-RS" sz="2000" dirty="0"/>
              <a:t>Рачунар је сложени уређај (машина) који служи за извешавање математичких операција или контролних јединица. Ове задатке рачунар врши на основу скупа упутстава или програма.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algn="just"/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F065EA-11C2-4BCB-899D-8381F2F355B6}"/>
              </a:ext>
            </a:extLst>
          </p:cNvPr>
          <p:cNvSpPr txBox="1"/>
          <p:nvPr/>
        </p:nvSpPr>
        <p:spPr>
          <a:xfrm>
            <a:off x="490330" y="2746127"/>
            <a:ext cx="73417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sr-Cyrl-RS" sz="2600" dirty="0"/>
              <a:t>Структура рачунарског система (укратко)</a:t>
            </a:r>
            <a:endParaRPr lang="en-US" sz="2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EF93E3-7C9D-471D-B94C-A8E8B1C30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104" y="3429000"/>
            <a:ext cx="72866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98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459F25-BD73-41F9-B03E-6DC6A209EC28}"/>
              </a:ext>
            </a:extLst>
          </p:cNvPr>
          <p:cNvSpPr txBox="1"/>
          <p:nvPr/>
        </p:nvSpPr>
        <p:spPr>
          <a:xfrm>
            <a:off x="384312" y="726137"/>
            <a:ext cx="113968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Хардвер чине уређаји рачунарског система, прије свих процесор и радна меморија који представљају срце рачунара, па се за хардвер сликовито каже да је ,,срце рачунара“.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Једноставнија дефиниција хардвера је да  хардвер чине сви они опипљиви дијелови рачунара, тј. хардвер је физички дио рачунара.  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1D6336-0AF5-4176-A98C-B493705BC4D3}"/>
              </a:ext>
            </a:extLst>
          </p:cNvPr>
          <p:cNvSpPr txBox="1"/>
          <p:nvPr/>
        </p:nvSpPr>
        <p:spPr>
          <a:xfrm>
            <a:off x="675862" y="356805"/>
            <a:ext cx="40684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ХАРДВЕР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E92E13-CBB9-49AA-AC98-836A9D6982F7}"/>
              </a:ext>
            </a:extLst>
          </p:cNvPr>
          <p:cNvSpPr txBox="1"/>
          <p:nvPr/>
        </p:nvSpPr>
        <p:spPr>
          <a:xfrm>
            <a:off x="675862" y="4192872"/>
            <a:ext cx="4691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СОФТВЕР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C4A191-DB27-4D16-A6B7-750FF24FE240}"/>
              </a:ext>
            </a:extLst>
          </p:cNvPr>
          <p:cNvSpPr txBox="1"/>
          <p:nvPr/>
        </p:nvSpPr>
        <p:spPr>
          <a:xfrm>
            <a:off x="530087" y="4969565"/>
            <a:ext cx="108402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Софтвер је програмски дио рачунара, тј.софтвер је скуп програма (наредби, алгоритама) који ,,говоре“ рачунару како треба да изврши неку наредбу.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Софтвер је, другим ријечима, мозак рачунара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B0F3D5-3A1F-4DE0-9EDC-B85512AF7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631" y="2536960"/>
            <a:ext cx="4094301" cy="25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8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B2E8F-BD2B-4CEE-AEB9-07EF5583AC69}"/>
              </a:ext>
            </a:extLst>
          </p:cNvPr>
          <p:cNvSpPr txBox="1">
            <a:spLocks/>
          </p:cNvSpPr>
          <p:nvPr/>
        </p:nvSpPr>
        <p:spPr>
          <a:xfrm>
            <a:off x="514184" y="578090"/>
            <a:ext cx="9216887" cy="6291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3800" b="1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Историја рачунара</a:t>
            </a:r>
            <a:endParaRPr lang="en-US" sz="3800" b="1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F2ECA-94E5-4BB1-BD29-53B9D6EA42C6}"/>
              </a:ext>
            </a:extLst>
          </p:cNvPr>
          <p:cNvSpPr txBox="1"/>
          <p:nvPr/>
        </p:nvSpPr>
        <p:spPr>
          <a:xfrm>
            <a:off x="514184" y="1603514"/>
            <a:ext cx="105222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Рачунарска ера практично почиње у средњем вијеку, развојем првих машина које су имале моћ рачунања, односно обављања основних математичких операција.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Дизајнирано је много врста и модела рачунара током еволуције модерних дигиталних рачунарских система. Међутим, већина њих су данас заборављени.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Само неколико њих су дали значајан допринос у развоју.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Постоји </a:t>
            </a:r>
            <a:r>
              <a:rPr lang="ru-RU" sz="2000" b="1" u="sng" dirty="0"/>
              <a:t>пет генерација рачунарских система</a:t>
            </a:r>
            <a:r>
              <a:rPr lang="ru-RU" sz="2000" dirty="0"/>
              <a:t>.</a:t>
            </a: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87257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DD1634-00C5-41C6-A1C6-55BDA01A1483}"/>
              </a:ext>
            </a:extLst>
          </p:cNvPr>
          <p:cNvSpPr txBox="1"/>
          <p:nvPr/>
        </p:nvSpPr>
        <p:spPr>
          <a:xfrm>
            <a:off x="424069" y="251791"/>
            <a:ext cx="7235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Генерације рачунара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8C84EB-D314-452B-8E5D-C2C36EBF422B}"/>
              </a:ext>
            </a:extLst>
          </p:cNvPr>
          <p:cNvSpPr txBox="1"/>
          <p:nvPr/>
        </p:nvSpPr>
        <p:spPr>
          <a:xfrm>
            <a:off x="424069" y="1166192"/>
            <a:ext cx="1107881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sr-Cyrl-R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Нулта генерација</a:t>
            </a:r>
          </a:p>
          <a:p>
            <a:pPr algn="just"/>
            <a:r>
              <a:rPr lang="ru-RU" dirty="0"/>
              <a:t> 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100" dirty="0"/>
              <a:t>Један од најпознатијих рачунара ове генерације је Паскалов рачунар из 1642.године. Његова сврха је била рачунање пореза. Ова машина (рачунар) је могла само да сабира и одузима.</a:t>
            </a:r>
            <a:endParaRPr lang="en-US" sz="2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42F038-2AB2-4517-B39D-2D4A2E221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522" y="2964919"/>
            <a:ext cx="4728956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6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C303B9-9BF1-40B5-B7D8-B43C7BE839B7}"/>
              </a:ext>
            </a:extLst>
          </p:cNvPr>
          <p:cNvSpPr txBox="1"/>
          <p:nvPr/>
        </p:nvSpPr>
        <p:spPr>
          <a:xfrm>
            <a:off x="490330" y="371061"/>
            <a:ext cx="587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sz="2400" dirty="0"/>
              <a:t>Прва генерација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AD0E75-AD1D-4A37-9A65-A6D7C7BFC8A8}"/>
              </a:ext>
            </a:extLst>
          </p:cNvPr>
          <p:cNvSpPr txBox="1"/>
          <p:nvPr/>
        </p:nvSpPr>
        <p:spPr>
          <a:xfrm>
            <a:off x="490330" y="1063975"/>
            <a:ext cx="10641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Период везан за ову генерацију је 1951.-1958.године.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Прву генерацију рачунара карактерише коришћење електронских (вакуумских) цијеви као активних елемената кабловских веза између елемената. Ови елементи су били велики, трошили много струје и ослобађали велику количину топлоте.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Рачунари су били гломазни.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За складиштење података су се користиле различите меморије (магнетне траке и добоши).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4784FE-84F1-4DDE-8D5D-52673FEA2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426" y="3317865"/>
            <a:ext cx="2079350" cy="27004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0187DB-0961-4F1A-B3EC-90658592C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43" y="3339509"/>
            <a:ext cx="4373217" cy="27899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8DD3E8-F730-48D4-9744-A1E71F290EB8}"/>
              </a:ext>
            </a:extLst>
          </p:cNvPr>
          <p:cNvSpPr txBox="1"/>
          <p:nvPr/>
        </p:nvSpPr>
        <p:spPr>
          <a:xfrm>
            <a:off x="2175426" y="6018319"/>
            <a:ext cx="2292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Вакуумска цијев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39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8FAA0C-8913-419D-BF86-7CB751D8A105}"/>
              </a:ext>
            </a:extLst>
          </p:cNvPr>
          <p:cNvSpPr txBox="1"/>
          <p:nvPr/>
        </p:nvSpPr>
        <p:spPr>
          <a:xfrm>
            <a:off x="490330" y="278296"/>
            <a:ext cx="5261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sz="2400" dirty="0"/>
              <a:t>Друга генерација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618CF3-AB45-4920-8A22-DC9FD275DE8F}"/>
              </a:ext>
            </a:extLst>
          </p:cNvPr>
          <p:cNvSpPr txBox="1"/>
          <p:nvPr/>
        </p:nvSpPr>
        <p:spPr>
          <a:xfrm>
            <a:off x="490330" y="278296"/>
            <a:ext cx="1121134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Cyrl-RS" sz="2100" b="1" dirty="0"/>
          </a:p>
          <a:p>
            <a:pPr algn="just"/>
            <a:endParaRPr lang="sr-Cyrl-RS" sz="2100" dirty="0"/>
          </a:p>
          <a:p>
            <a:pPr algn="just"/>
            <a:endParaRPr lang="sr-Cyrl-RS" sz="2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dirty="0"/>
              <a:t>Период везан за другу генерацију рачунара је 1959.-1963. године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dirty="0"/>
              <a:t>Карактеришу их транзистори који су се уграђивали умјесто електронских (вакуумских) цијеви.</a:t>
            </a:r>
          </a:p>
          <a:p>
            <a:pPr algn="just"/>
            <a:endParaRPr lang="sr-Cyrl-RS" sz="2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dirty="0"/>
              <a:t>Транзистори су били јефтинији, бржи, трошили су мање енергије и развијали мање топлоте.</a:t>
            </a:r>
            <a:endParaRPr lang="en-US" sz="2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F75A40-6645-4161-BF0A-A4B6CC7A5396}"/>
              </a:ext>
            </a:extLst>
          </p:cNvPr>
          <p:cNvSpPr txBox="1"/>
          <p:nvPr/>
        </p:nvSpPr>
        <p:spPr>
          <a:xfrm>
            <a:off x="490330" y="3578884"/>
            <a:ext cx="109330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b="1" i="1" dirty="0">
                <a:solidFill>
                  <a:srgbClr val="0070C0"/>
                </a:solidFill>
              </a:rPr>
              <a:t>Транзистор</a:t>
            </a:r>
            <a:r>
              <a:rPr lang="sr-Cyrl-RS" sz="2100" dirty="0">
                <a:solidFill>
                  <a:srgbClr val="0070C0"/>
                </a:solidFill>
              </a:rPr>
              <a:t> </a:t>
            </a:r>
            <a:r>
              <a:rPr lang="sr-Cyrl-RS" sz="2100" i="1" dirty="0">
                <a:solidFill>
                  <a:srgbClr val="0070C0"/>
                </a:solidFill>
              </a:rPr>
              <a:t>је полупроводничка електронска компонента која служи за појачавање електронског сигнала, стабилизацију напона...</a:t>
            </a:r>
            <a:endParaRPr lang="en-US" sz="2100" i="1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4D765B-4ED0-4B15-AE58-D4FFC9159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811" y="4317548"/>
            <a:ext cx="3490085" cy="23549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0FE398-1491-4AB7-8DB7-11F865E87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223" y="4412974"/>
            <a:ext cx="1689447" cy="216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1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341B55-07E3-497D-81CF-6CADFCC5D5A8}"/>
              </a:ext>
            </a:extLst>
          </p:cNvPr>
          <p:cNvSpPr txBox="1"/>
          <p:nvPr/>
        </p:nvSpPr>
        <p:spPr>
          <a:xfrm>
            <a:off x="636104" y="278296"/>
            <a:ext cx="573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sz="2400" dirty="0"/>
              <a:t>Трећа генерација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6BE5CE-A674-4AC2-B1E7-CBACE55819C2}"/>
              </a:ext>
            </a:extLst>
          </p:cNvPr>
          <p:cNvSpPr txBox="1"/>
          <p:nvPr/>
        </p:nvSpPr>
        <p:spPr>
          <a:xfrm>
            <a:off x="636104" y="993913"/>
            <a:ext cx="6983896" cy="2027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01CD13-BAD7-4CE7-909E-D7D7B865EE71}"/>
              </a:ext>
            </a:extLst>
          </p:cNvPr>
          <p:cNvSpPr txBox="1"/>
          <p:nvPr/>
        </p:nvSpPr>
        <p:spPr>
          <a:xfrm>
            <a:off x="636104" y="1382622"/>
            <a:ext cx="113571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sr-Cyrl-RS" sz="2000" dirty="0"/>
              <a:t>Проналазак ЧИПА је изазвао револуцију у рачунарству.</a:t>
            </a:r>
          </a:p>
          <a:p>
            <a:pPr marL="285750" indent="-28575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Чип, или како се стручно назива Интегрисано коло, може да замијени хиљаде транзистора једном малом силиконском плочицом.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Чипови се одликују малим димензијама, ниском цијеном, поузданошћу, малом потрошњом струје.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Са трећом генерацијом почиње масовна примјена рачунара. Ниска цијена, висока поузданост, мале димензије, мала потрошња електричне енергије и брзина извођења операције значајно су унаприједили развој мини рачунара.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За складиштење података користиле су се магнетне траке.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10591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321376-51FB-489F-BEC8-2808AFCAA0F3}"/>
              </a:ext>
            </a:extLst>
          </p:cNvPr>
          <p:cNvSpPr txBox="1"/>
          <p:nvPr/>
        </p:nvSpPr>
        <p:spPr>
          <a:xfrm>
            <a:off x="596348" y="768626"/>
            <a:ext cx="10999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Ову генерацију карактеришу и побољшане периферне јединице које су омогућиле повезивање више периферних уређаја и повезивање више рачунара помоћу телефонске линије.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За управљање и контролу рачунара развили су се оперативни системи.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A31689-ED5F-4871-84ED-9AFA7D6EB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873" y="2520191"/>
            <a:ext cx="2838450" cy="27717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0494FE-C350-4003-80FB-47AE033374B6}"/>
              </a:ext>
            </a:extLst>
          </p:cNvPr>
          <p:cNvSpPr txBox="1"/>
          <p:nvPr/>
        </p:nvSpPr>
        <p:spPr>
          <a:xfrm>
            <a:off x="1895163" y="5552661"/>
            <a:ext cx="2800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Прва верзија чипа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E0C58-138F-4AFA-AEEE-83024DBE8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046" y="2520191"/>
            <a:ext cx="3162093" cy="277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5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{CAAB22EF-FE6B-4771-A045-50EB4A7C3917}tf56160789_win32</Template>
  <TotalTime>0</TotalTime>
  <Words>723</Words>
  <Application>Microsoft Office PowerPoint</Application>
  <PresentationFormat>Widescreen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Bookman Old Style</vt:lpstr>
      <vt:lpstr>Calibri</vt:lpstr>
      <vt:lpstr>Franklin Gothic Book</vt:lpstr>
      <vt:lpstr>Wingdings</vt:lpstr>
      <vt:lpstr>1_RetrospectVTI</vt:lpstr>
      <vt:lpstr>Основни појмови рачунара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2020-09-11T13:15:59Z</dcterms:created>
  <dcterms:modified xsi:type="dcterms:W3CDTF">2020-09-13T20:46:39Z</dcterms:modified>
</cp:coreProperties>
</file>