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15"/>
  </p:notesMasterIdLst>
  <p:sldIdLst>
    <p:sldId id="264" r:id="rId2"/>
    <p:sldId id="265" r:id="rId3"/>
    <p:sldId id="271" r:id="rId4"/>
    <p:sldId id="270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80" r:id="rId13"/>
    <p:sldId id="27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D2863B-D5C7-4691-B160-23DDEF3F1806}" type="datetimeFigureOut">
              <a:rPr lang="en-US" smtClean="0"/>
              <a:pPr/>
              <a:t>9/17/2020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5DEA0-9416-4CE8-9FEB-9F2CE271914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90E82-0E16-4E65-9541-2169AABF537D}" type="datetime1">
              <a:rPr lang="en-US" smtClean="0"/>
              <a:pPr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8F286-FAB7-4753-9819-F5E833EB8FC0}" type="datetime1">
              <a:rPr lang="en-US" smtClean="0"/>
              <a:pPr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D1515-0955-480A-A557-895620933BD2}" type="datetime1">
              <a:rPr lang="en-US" smtClean="0"/>
              <a:pPr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DCEFF-1C78-45C8-AC8A-38429681F327}" type="datetime1">
              <a:rPr lang="en-US" smtClean="0"/>
              <a:pPr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AAD17-F6F2-48BA-BEE5-560C9157A937}" type="datetime1">
              <a:rPr lang="en-US" smtClean="0"/>
              <a:pPr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91DC8-A2FE-4653-9523-2B96717DCDD2}" type="datetime1">
              <a:rPr lang="en-US" smtClean="0"/>
              <a:pPr/>
              <a:t>9/17/2020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22B7-F0FA-4A5F-8FFD-F4A80517A3C0}" type="datetime1">
              <a:rPr lang="en-US" smtClean="0"/>
              <a:pPr/>
              <a:t>9/17/2020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7CD8D-5849-4C25-AD5F-778182CA249C}" type="datetime1">
              <a:rPr lang="en-US" smtClean="0"/>
              <a:pPr/>
              <a:t>9/17/2020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7C0C1-2D14-4384-8240-1A7B1D4EC662}" type="datetime1">
              <a:rPr lang="en-US" smtClean="0"/>
              <a:pPr/>
              <a:t>9/17/2020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08068-64E9-4134-9A53-743C358746B0}" type="datetime1">
              <a:rPr lang="en-US" smtClean="0"/>
              <a:pPr/>
              <a:t>9/17/2020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38CBA-0138-4906-9885-B60E4858E64F}" type="datetime1">
              <a:rPr lang="en-US" smtClean="0"/>
              <a:pPr/>
              <a:t>9/17/2020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9A821-9547-4AC3-B35C-12FD5C7518C9}" type="datetime1">
              <a:rPr lang="en-US" smtClean="0"/>
              <a:pPr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1200" y="914399"/>
            <a:ext cx="4191000" cy="1600201"/>
          </a:xfrm>
        </p:spPr>
        <p:txBody>
          <a:bodyPr>
            <a:normAutofit fontScale="90000"/>
          </a:bodyPr>
          <a:lstStyle/>
          <a:p>
            <a:r>
              <a:rPr lang="en-US" b="1" i="1" dirty="0" smtClean="0">
                <a:latin typeface="Comic Sans MS" pitchFamily="66" charset="0"/>
              </a:rPr>
              <a:t>AVANGARDA</a:t>
            </a:r>
            <a:br>
              <a:rPr lang="en-US" b="1" i="1" dirty="0" smtClean="0">
                <a:latin typeface="Comic Sans MS" pitchFamily="66" charset="0"/>
              </a:rPr>
            </a:br>
            <a:r>
              <a:rPr lang="sr-Latn-CS" sz="4000" b="1" dirty="0" smtClean="0">
                <a:latin typeface="Comic Sans MS" pitchFamily="66" charset="0"/>
              </a:rPr>
              <a:t/>
            </a:r>
            <a:br>
              <a:rPr lang="sr-Latn-CS" sz="4000" b="1" dirty="0" smtClean="0">
                <a:latin typeface="Comic Sans MS" pitchFamily="66" charset="0"/>
              </a:rPr>
            </a:br>
            <a:endParaRPr lang="en-US" sz="4000" b="1" dirty="0">
              <a:latin typeface="Comic Sans MS" pitchFamily="66" charset="0"/>
            </a:endParaRPr>
          </a:p>
        </p:txBody>
      </p:sp>
      <p:pic>
        <p:nvPicPr>
          <p:cNvPr id="5" name="Picture 5" descr="j00787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1" y="152400"/>
            <a:ext cx="15240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http://www.avantgarde-museum.com/production/_files/image/admin/thumb/7c315f7f535e3f0d69e9737afa0eeb04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228600"/>
            <a:ext cx="22098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1" descr="freu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62800" y="3429000"/>
            <a:ext cx="1828800" cy="2971800"/>
          </a:xfrm>
          <a:prstGeom prst="rect">
            <a:avLst/>
          </a:prstGeom>
          <a:noFill/>
        </p:spPr>
      </p:pic>
      <p:pic>
        <p:nvPicPr>
          <p:cNvPr id="8" name="Picture 7" descr="Filippo Tommaso Marinetti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" y="3429000"/>
            <a:ext cx="20574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 descr="190508-munch-krik-pok"/>
          <p:cNvPicPr>
            <a:picLocks noChangeAspect="1" noChangeArrowheads="1"/>
          </p:cNvPicPr>
          <p:nvPr/>
        </p:nvPicPr>
        <p:blipFill>
          <a:blip r:embed="rId6" cstate="print"/>
          <a:srcRect t="5714"/>
          <a:stretch>
            <a:fillRect/>
          </a:stretch>
        </p:blipFill>
        <p:spPr bwMode="auto">
          <a:xfrm>
            <a:off x="2514600" y="3429000"/>
            <a:ext cx="2209800" cy="2971800"/>
          </a:xfrm>
          <a:prstGeom prst="rect">
            <a:avLst/>
          </a:prstGeom>
          <a:noFill/>
        </p:spPr>
      </p:pic>
      <p:pic>
        <p:nvPicPr>
          <p:cNvPr id="10" name="Picture 9" descr="Andre Brenton, (writer, poet, father of surrealism) 1929 | Photomaton,  Photo d identité, Portraits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029200" y="3505200"/>
            <a:ext cx="20574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6553200" y="4495800"/>
            <a:ext cx="2209800" cy="685800"/>
          </a:xfrm>
        </p:spPr>
        <p:txBody>
          <a:bodyPr/>
          <a:lstStyle/>
          <a:p>
            <a:r>
              <a:rPr lang="sr-Latn-CS" sz="1600" dirty="0" smtClean="0">
                <a:solidFill>
                  <a:schemeClr val="tx1"/>
                </a:solidFill>
              </a:rPr>
              <a:t>Andre Breton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457200"/>
            <a:ext cx="594360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Latn-ME" sz="2800" b="1" dirty="0" smtClean="0">
                <a:latin typeface="Comic Sans MS" pitchFamily="66" charset="0"/>
              </a:rPr>
              <a:t>Nadrealizam</a:t>
            </a:r>
          </a:p>
          <a:p>
            <a:pPr algn="ctr"/>
            <a:endParaRPr lang="sr-Latn-ME" sz="2800" b="1" dirty="0" smtClean="0">
              <a:latin typeface="Comic Sans MS" pitchFamily="66" charset="0"/>
            </a:endParaRPr>
          </a:p>
          <a:p>
            <a:pPr>
              <a:buFont typeface="Arial" pitchFamily="34" charset="0"/>
              <a:buChar char="•"/>
            </a:pPr>
            <a:r>
              <a:rPr lang="sr-Latn-ME" sz="2000" dirty="0" smtClean="0">
                <a:latin typeface="Comic Sans MS" pitchFamily="66" charset="0"/>
              </a:rPr>
              <a:t>Jedan od najzačajnijih evropskih i umjetničkih pokreta iz prve polovine XX vijeka.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Comic Sans MS" pitchFamily="66" charset="0"/>
              </a:rPr>
              <a:t>I</a:t>
            </a:r>
            <a:r>
              <a:rPr lang="sr-Latn-ME" sz="2000" dirty="0" smtClean="0">
                <a:latin typeface="Comic Sans MS" pitchFamily="66" charset="0"/>
              </a:rPr>
              <a:t>zraz podsvijesti, spajanje stvarnosti i sna u jednu novu realnost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Comic Sans MS" pitchFamily="66" charset="0"/>
              </a:rPr>
              <a:t>T</a:t>
            </a:r>
            <a:r>
              <a:rPr lang="sr-Latn-ME" sz="2000" dirty="0" smtClean="0">
                <a:latin typeface="Comic Sans MS" pitchFamily="66" charset="0"/>
              </a:rPr>
              <a:t>ežio je da poeziju i slikarstvo uvede u novu duhovnu materiju, san i automatsko povezivanje predstava, te da objedini iskustva svjesnog i nesvjesnog uma.</a:t>
            </a:r>
          </a:p>
          <a:p>
            <a:pPr>
              <a:buFont typeface="Arial" pitchFamily="34" charset="0"/>
              <a:buChar char="•"/>
            </a:pPr>
            <a:r>
              <a:rPr lang="sr-Latn-CS" sz="2000" dirty="0" smtClean="0">
                <a:latin typeface="Comic Sans MS" pitchFamily="66" charset="0"/>
              </a:rPr>
              <a:t> </a:t>
            </a:r>
            <a:r>
              <a:rPr lang="en-US" sz="2000" dirty="0" smtClean="0">
                <a:latin typeface="Comic Sans MS" pitchFamily="66" charset="0"/>
              </a:rPr>
              <a:t>N</a:t>
            </a:r>
            <a:r>
              <a:rPr lang="sr-Latn-ME" sz="2000" dirty="0" smtClean="0">
                <a:latin typeface="Comic Sans MS" pitchFamily="66" charset="0"/>
              </a:rPr>
              <a:t>astao je u Francuskoj.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Comic Sans MS" pitchFamily="66" charset="0"/>
              </a:rPr>
              <a:t>A</a:t>
            </a:r>
            <a:r>
              <a:rPr lang="sr-Latn-ME" sz="2000" dirty="0" smtClean="0">
                <a:latin typeface="Comic Sans MS" pitchFamily="66" charset="0"/>
              </a:rPr>
              <a:t>utor Manifesta  nadrealizma je Andre Breton, a napisan je 1924. i 1930.godine.</a:t>
            </a:r>
          </a:p>
        </p:txBody>
      </p:sp>
      <p:pic>
        <p:nvPicPr>
          <p:cNvPr id="4" name="Picture 3" descr="Andre Brenton, (writer, poet, father of surrealism) 1929 | Photomaton,  Photo d identité, Portrait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914400"/>
            <a:ext cx="24384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685800"/>
            <a:ext cx="56388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2000" dirty="0" smtClean="0">
                <a:latin typeface="Comic Sans MS" pitchFamily="66" charset="0"/>
              </a:rPr>
              <a:t>Breton ovako formuliše nadrealizam:</a:t>
            </a:r>
          </a:p>
          <a:p>
            <a:endParaRPr lang="sr-Latn-ME" sz="20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sr-Latn-ME" sz="2000" dirty="0" smtClean="0">
                <a:latin typeface="Comic Sans MS" pitchFamily="66" charset="0"/>
              </a:rPr>
              <a:t>“ Nadrealizam. Čist psihički automatizam koji hoće da izrazi, bilo pismeno, bilo na koji drugi način, stvarni mehanizam misli. Diktat misli, bez ikakve kontrole razuma...Nadrealizam počiva na vjerovanju u višu realnost, u svemoć sna...”</a:t>
            </a:r>
          </a:p>
          <a:p>
            <a:pPr>
              <a:buNone/>
            </a:pPr>
            <a:endParaRPr lang="sr-Latn-ME" sz="2000" dirty="0" smtClean="0">
              <a:latin typeface="Comic Sans MS" pitchFamily="66" charset="0"/>
            </a:endParaRPr>
          </a:p>
          <a:p>
            <a:pPr>
              <a:buNone/>
            </a:pPr>
            <a:endParaRPr lang="sr-Latn-ME" sz="20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sr-Latn-ME" sz="2000" dirty="0" smtClean="0">
                <a:latin typeface="Comic Sans MS" pitchFamily="66" charset="0"/>
              </a:rPr>
              <a:t>* Oslanja se na teoriju  psihoanalize Sigmunda Frojda. Želi izraziti iracionalno, podsvjesno, halucinantno.</a:t>
            </a:r>
          </a:p>
        </p:txBody>
      </p:sp>
      <p:pic>
        <p:nvPicPr>
          <p:cNvPr id="4" name="Picture 3" descr="BRETON : Manifeste du surréalisme. Poisson soluble - First edition -  Edition-Originale.com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990600"/>
            <a:ext cx="2809875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4800" y="381000"/>
            <a:ext cx="54102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ME" sz="2800" b="1" dirty="0" smtClean="0">
                <a:latin typeface="Comic Sans MS" pitchFamily="66" charset="0"/>
              </a:rPr>
              <a:t>NADREALIZAM</a:t>
            </a:r>
          </a:p>
          <a:p>
            <a:endParaRPr lang="sr-Latn-ME" sz="2000" dirty="0" smtClean="0">
              <a:latin typeface="Comic Sans MS" pitchFamily="66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Comic Sans MS" pitchFamily="66" charset="0"/>
              </a:rPr>
              <a:t>P</a:t>
            </a:r>
            <a:r>
              <a:rPr lang="sr-Latn-ME" sz="2000" dirty="0" smtClean="0">
                <a:latin typeface="Comic Sans MS" pitchFamily="66" charset="0"/>
              </a:rPr>
              <a:t>jesnički govor ne priznaje logički i gramatički red</a:t>
            </a:r>
            <a:r>
              <a:rPr lang="sr-Latn-ME" sz="2000" dirty="0" smtClean="0">
                <a:latin typeface="Comic Sans MS" pitchFamily="66" charset="0"/>
              </a:rPr>
              <a:t>.</a:t>
            </a:r>
          </a:p>
          <a:p>
            <a:endParaRPr lang="sr-Latn-ME" sz="2000" dirty="0" smtClean="0">
              <a:latin typeface="Comic Sans MS" pitchFamily="66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Comic Sans MS" pitchFamily="66" charset="0"/>
              </a:rPr>
              <a:t>D</a:t>
            </a:r>
            <a:r>
              <a:rPr lang="sr-Latn-ME" sz="2000" dirty="0" smtClean="0">
                <a:latin typeface="Comic Sans MS" pitchFamily="66" charset="0"/>
              </a:rPr>
              <a:t>a bi uhvatili sadržaje svoje svijesti u poeziju su uveli “automatsko pisanje”, u kojem se riječi spontano nižu</a:t>
            </a:r>
            <a:r>
              <a:rPr lang="sr-Latn-ME" sz="2000" dirty="0" smtClean="0">
                <a:latin typeface="Comic Sans MS" pitchFamily="66" charset="0"/>
              </a:rPr>
              <a:t>.</a:t>
            </a:r>
          </a:p>
          <a:p>
            <a:endParaRPr lang="sr-Latn-ME" sz="2000" dirty="0" smtClean="0">
              <a:latin typeface="Comic Sans MS" pitchFamily="66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Comic Sans MS" pitchFamily="66" charset="0"/>
              </a:rPr>
              <a:t>U</a:t>
            </a:r>
            <a:r>
              <a:rPr lang="sr-Latn-ME" sz="2000" dirty="0" smtClean="0">
                <a:latin typeface="Comic Sans MS" pitchFamily="66" charset="0"/>
              </a:rPr>
              <a:t> </a:t>
            </a:r>
            <a:r>
              <a:rPr lang="sr-Latn-ME" sz="2000" dirty="0" smtClean="0">
                <a:latin typeface="Comic Sans MS" pitchFamily="66" charset="0"/>
              </a:rPr>
              <a:t>svojim </a:t>
            </a:r>
            <a:r>
              <a:rPr lang="sr-Latn-ME" sz="2000" dirty="0" smtClean="0">
                <a:latin typeface="Comic Sans MS" pitchFamily="66" charset="0"/>
              </a:rPr>
              <a:t>tekstovima nadrealisti  </a:t>
            </a:r>
            <a:r>
              <a:rPr lang="sr-Latn-ME" sz="2000" dirty="0" smtClean="0">
                <a:latin typeface="Comic Sans MS" pitchFamily="66" charset="0"/>
              </a:rPr>
              <a:t>su na neočekivan način povezivali riječi i predmete , koji nisu ni u kakvoj vezi, stvarajući paradoksalne slike i sintagme</a:t>
            </a:r>
            <a:r>
              <a:rPr lang="sr-Latn-ME" sz="2000" dirty="0" smtClean="0">
                <a:latin typeface="Comic Sans MS" pitchFamily="66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endParaRPr lang="sr-Latn-ME" sz="2000" dirty="0" smtClean="0">
              <a:latin typeface="Comic Sans MS" pitchFamily="66" charset="0"/>
            </a:endParaRPr>
          </a:p>
          <a:p>
            <a:r>
              <a:rPr lang="sr-Latn-CS" sz="2000" dirty="0" smtClean="0">
                <a:latin typeface="Comic Sans MS" pitchFamily="66" charset="0"/>
              </a:rPr>
              <a:t>* </a:t>
            </a:r>
            <a:r>
              <a:rPr lang="en-US" sz="2000" dirty="0" smtClean="0">
                <a:latin typeface="Comic Sans MS" pitchFamily="66" charset="0"/>
              </a:rPr>
              <a:t>U</a:t>
            </a:r>
            <a:r>
              <a:rPr lang="sr-Latn-ME" sz="2000" dirty="0" smtClean="0">
                <a:latin typeface="Comic Sans MS" pitchFamily="66" charset="0"/>
              </a:rPr>
              <a:t> </a:t>
            </a:r>
            <a:r>
              <a:rPr lang="sr-Latn-ME" sz="2000" dirty="0" smtClean="0">
                <a:latin typeface="Comic Sans MS" pitchFamily="66" charset="0"/>
              </a:rPr>
              <a:t>nadrealizmu se uklanjaju granice imaginacije i ignorišu ograničenja jezičke i svake druge </a:t>
            </a:r>
            <a:r>
              <a:rPr lang="sr-Latn-ME" sz="2000" dirty="0" smtClean="0">
                <a:latin typeface="Comic Sans MS" pitchFamily="66" charset="0"/>
              </a:rPr>
              <a:t>norme.</a:t>
            </a:r>
            <a:endParaRPr lang="en-US" sz="2000" dirty="0">
              <a:latin typeface="Comic Sans MS" pitchFamily="66" charset="0"/>
            </a:endParaRPr>
          </a:p>
        </p:txBody>
      </p:sp>
      <p:pic>
        <p:nvPicPr>
          <p:cNvPr id="4" name="Picture 3" descr="Andre Breton | National Galleries of Scotland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9800" y="152400"/>
            <a:ext cx="28956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Manifestoes of Surrealism by André Breton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0" y="3429000"/>
            <a:ext cx="2743200" cy="3242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810000" cy="365125"/>
          </a:xfrm>
        </p:spPr>
        <p:txBody>
          <a:bodyPr/>
          <a:lstStyle/>
          <a:p>
            <a:r>
              <a:rPr lang="sr-Latn-CS" sz="1600" dirty="0" smtClean="0">
                <a:solidFill>
                  <a:schemeClr val="tx1"/>
                </a:solidFill>
              </a:rPr>
              <a:t>Sigmund Frojd – otac psihoanalize</a:t>
            </a:r>
            <a:endParaRPr lang="en-US" sz="1600" dirty="0">
              <a:solidFill>
                <a:schemeClr val="tx1"/>
              </a:solidFill>
            </a:endParaRPr>
          </a:p>
        </p:txBody>
      </p:sp>
      <p:pic>
        <p:nvPicPr>
          <p:cNvPr id="3" name="Picture 11" descr="freu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457200"/>
            <a:ext cx="4371969" cy="5638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429000" y="6356350"/>
            <a:ext cx="1905000" cy="365125"/>
          </a:xfrm>
        </p:spPr>
        <p:txBody>
          <a:bodyPr/>
          <a:lstStyle/>
          <a:p>
            <a:r>
              <a:rPr lang="sr-Latn-CS" sz="1600" dirty="0" smtClean="0">
                <a:solidFill>
                  <a:schemeClr val="tx1"/>
                </a:solidFill>
              </a:rPr>
              <a:t>Salvador Dali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95600" y="3581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52400" y="228600"/>
            <a:ext cx="762000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hr-HR" sz="2800" dirty="0" smtClean="0"/>
              <a:t> </a:t>
            </a:r>
            <a:r>
              <a:rPr lang="en-US" sz="2800" b="1" dirty="0" err="1" smtClean="0">
                <a:latin typeface="Comic Sans MS" pitchFamily="66" charset="0"/>
              </a:rPr>
              <a:t>Avangarda</a:t>
            </a:r>
            <a:endParaRPr lang="en-US" sz="2800" b="1" dirty="0" smtClean="0">
              <a:latin typeface="Comic Sans MS" pitchFamily="66" charset="0"/>
            </a:endParaRPr>
          </a:p>
          <a:p>
            <a:pPr lvl="1" eaLnBrk="0" hangingPunct="0">
              <a:spcBef>
                <a:spcPct val="50000"/>
              </a:spcBef>
              <a:buFontTx/>
              <a:buChar char="•"/>
            </a:pPr>
            <a:r>
              <a:rPr lang="hr-HR" sz="2400" dirty="0" smtClean="0">
                <a:latin typeface="Comic Sans MS" pitchFamily="66" charset="0"/>
              </a:rPr>
              <a:t>fran. </a:t>
            </a:r>
            <a:r>
              <a:rPr lang="hr-HR" sz="2400" b="1" i="1" dirty="0" smtClean="0">
                <a:latin typeface="Comic Sans MS" pitchFamily="66" charset="0"/>
              </a:rPr>
              <a:t>L’avant garde</a:t>
            </a:r>
            <a:r>
              <a:rPr lang="hr-HR" sz="2400" dirty="0" smtClean="0">
                <a:latin typeface="Comic Sans MS" pitchFamily="66" charset="0"/>
              </a:rPr>
              <a:t> – </a:t>
            </a:r>
            <a:r>
              <a:rPr lang="hr-HR" sz="2400" u="sng" dirty="0" smtClean="0">
                <a:latin typeface="Comic Sans MS" pitchFamily="66" charset="0"/>
              </a:rPr>
              <a:t>prethodnica</a:t>
            </a:r>
            <a:endParaRPr lang="en-US" sz="2400" u="sng" dirty="0" smtClean="0">
              <a:latin typeface="Comic Sans MS" pitchFamily="66" charset="0"/>
            </a:endParaRPr>
          </a:p>
          <a:p>
            <a:pPr lvl="1" eaLnBrk="0" hangingPunct="0">
              <a:spcBef>
                <a:spcPct val="50000"/>
              </a:spcBef>
              <a:buFontTx/>
              <a:buChar char="•"/>
            </a:pPr>
            <a:r>
              <a:rPr lang="en-US" sz="2400" dirty="0" smtClean="0">
                <a:latin typeface="Comic Sans MS" pitchFamily="66" charset="0"/>
              </a:rPr>
              <a:t>P</a:t>
            </a:r>
            <a:r>
              <a:rPr lang="sr-Latn-ME" sz="2400" dirty="0" smtClean="0">
                <a:latin typeface="Comic Sans MS" pitchFamily="66" charset="0"/>
              </a:rPr>
              <a:t>odrazumijeva one književne i umjetničke pokrete koji se suprostavljaju tradicionalnom konceptu književnosti i umjetnosti i koji anticipiraju novo vrijeme i nova shvatanja.</a:t>
            </a:r>
          </a:p>
          <a:p>
            <a:endParaRPr lang="sr-Latn-ME" sz="2400" dirty="0" smtClean="0">
              <a:latin typeface="Comic Sans MS" pitchFamily="66" charset="0"/>
            </a:endParaRPr>
          </a:p>
          <a:p>
            <a:r>
              <a:rPr lang="en-US" sz="2400" dirty="0" smtClean="0">
                <a:latin typeface="Comic Sans MS" pitchFamily="66" charset="0"/>
              </a:rPr>
              <a:t>U</a:t>
            </a:r>
            <a:r>
              <a:rPr lang="sr-Latn-ME" sz="2400" dirty="0" smtClean="0">
                <a:latin typeface="Comic Sans MS" pitchFamily="66" charset="0"/>
              </a:rPr>
              <a:t> modernoj književnosti avangarda označava onu liniju koja razdvaja modernost od tradicije.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endParaRPr lang="hr-HR" sz="2800" u="sng" dirty="0">
              <a:latin typeface="Comic Sans MS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1000" y="1066800"/>
            <a:ext cx="8458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AutoNum type="arabicPeriod" startAt="4"/>
            </a:pPr>
            <a:endParaRPr lang="sr-Latn-CS" sz="2000" dirty="0" smtClean="0">
              <a:cs typeface="Arial" pitchFamily="34" charset="0"/>
            </a:endParaRP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</a:pPr>
            <a:endParaRPr lang="sr-Latn-CS" sz="2000" dirty="0" smtClean="0">
              <a:cs typeface="Arial" pitchFamily="34" charset="0"/>
            </a:endParaRPr>
          </a:p>
        </p:txBody>
      </p:sp>
      <p:pic>
        <p:nvPicPr>
          <p:cNvPr id="8" name="Picture 5" descr="bd06142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0"/>
            <a:ext cx="2057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4" descr="salvador-dali-clock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4114801"/>
            <a:ext cx="3810001" cy="2743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457200"/>
            <a:ext cx="6477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 smtClean="0">
                <a:latin typeface="Comic Sans MS" pitchFamily="66" charset="0"/>
              </a:rPr>
              <a:t>Avangarda</a:t>
            </a:r>
            <a:r>
              <a:rPr lang="en-US" sz="2800" b="1" dirty="0" smtClean="0">
                <a:latin typeface="Comic Sans MS" pitchFamily="66" charset="0"/>
              </a:rPr>
              <a:t> </a:t>
            </a:r>
            <a:endParaRPr lang="sr-Latn-CS" sz="2800" b="1" dirty="0" smtClean="0">
              <a:latin typeface="Comic Sans MS" pitchFamily="66" charset="0"/>
            </a:endParaRPr>
          </a:p>
          <a:p>
            <a:endParaRPr lang="en-US" sz="2800" dirty="0" smtClean="0">
              <a:latin typeface="Comic Sans MS" pitchFamily="66" charset="0"/>
            </a:endParaRPr>
          </a:p>
          <a:p>
            <a:r>
              <a:rPr lang="sr-Latn-CS" sz="2000" dirty="0" err="1" smtClean="0">
                <a:latin typeface="Comic Sans MS" pitchFamily="66" charset="0"/>
              </a:rPr>
              <a:t>n</a:t>
            </a:r>
            <a:r>
              <a:rPr lang="en-US" sz="2000" dirty="0" err="1" smtClean="0">
                <a:latin typeface="Comic Sans MS" pitchFamily="66" charset="0"/>
              </a:rPr>
              <a:t>astaje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kao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reakcija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na</a:t>
            </a:r>
            <a:r>
              <a:rPr lang="sr-Latn-CS" sz="2000" dirty="0" smtClean="0">
                <a:latin typeface="Comic Sans MS" pitchFamily="66" charset="0"/>
              </a:rPr>
              <a:t>:</a:t>
            </a:r>
          </a:p>
          <a:p>
            <a:r>
              <a:rPr lang="sr-Latn-CS" sz="2000" dirty="0" smtClean="0">
                <a:latin typeface="Comic Sans MS" pitchFamily="66" charset="0"/>
              </a:rPr>
              <a:t>* nesigurnost</a:t>
            </a:r>
            <a:endParaRPr lang="en-US" sz="2000" dirty="0" smtClean="0">
              <a:latin typeface="Comic Sans MS" pitchFamily="66" charset="0"/>
            </a:endParaRPr>
          </a:p>
          <a:p>
            <a:r>
              <a:rPr lang="sr-Latn-CS" sz="2000" dirty="0" smtClean="0">
                <a:latin typeface="Comic Sans MS" pitchFamily="66" charset="0"/>
              </a:rPr>
              <a:t>* k</a:t>
            </a:r>
            <a:r>
              <a:rPr lang="en-US" sz="2000" dirty="0" smtClean="0">
                <a:latin typeface="Comic Sans MS" pitchFamily="66" charset="0"/>
              </a:rPr>
              <a:t>r</a:t>
            </a:r>
            <a:r>
              <a:rPr lang="sr-Latn-CS" sz="2000" dirty="0" smtClean="0">
                <a:latin typeface="Comic Sans MS" pitchFamily="66" charset="0"/>
              </a:rPr>
              <a:t>izu građanskog društva</a:t>
            </a:r>
          </a:p>
          <a:p>
            <a:r>
              <a:rPr lang="sr-Latn-CS" sz="2000" dirty="0" smtClean="0">
                <a:latin typeface="Comic Sans MS" pitchFamily="66" charset="0"/>
              </a:rPr>
              <a:t>* industrijalizaciju, urbanizaciju</a:t>
            </a:r>
          </a:p>
          <a:p>
            <a:r>
              <a:rPr lang="sr-Latn-CS" sz="2000" dirty="0" smtClean="0">
                <a:latin typeface="Comic Sans MS" pitchFamily="66" charset="0"/>
              </a:rPr>
              <a:t>* opšti nemir na prelomu stoljeća.</a:t>
            </a:r>
          </a:p>
          <a:p>
            <a:r>
              <a:rPr lang="sr-Latn-CS" sz="2000" dirty="0" smtClean="0">
                <a:latin typeface="Comic Sans MS" pitchFamily="66" charset="0"/>
              </a:rPr>
              <a:t>* Predstavlja otpor svemu tradicionalnom, otpor tradicionalnoj umjetnosti prije svega</a:t>
            </a:r>
          </a:p>
          <a:p>
            <a:pPr>
              <a:buFontTx/>
              <a:buChar char="-"/>
            </a:pPr>
            <a:endParaRPr lang="sr-Latn-CS" sz="2000" dirty="0" smtClean="0">
              <a:latin typeface="Comic Sans MS" pitchFamily="66" charset="0"/>
            </a:endParaRPr>
          </a:p>
          <a:p>
            <a:r>
              <a:rPr lang="sr-Latn-ME" sz="2000" dirty="0" smtClean="0">
                <a:latin typeface="Comic Sans MS" pitchFamily="66" charset="0"/>
              </a:rPr>
              <a:t>* U prve dvije decenije XX vijeka,  u svim oblastima života i stvaranja ponovo se počinje isticati princip modernosti, i javljaju se  brojni umjetnički pokreti  zasnovani na  suprostavljanju tradiciji (futurizam, kubizam, ekspresionizam, dadaizam...)</a:t>
            </a:r>
            <a:endParaRPr lang="en-US" sz="2000" dirty="0" smtClean="0">
              <a:latin typeface="Comic Sans MS" pitchFamily="66" charset="0"/>
            </a:endParaRPr>
          </a:p>
          <a:p>
            <a:pPr>
              <a:buFontTx/>
              <a:buChar char="-"/>
            </a:pPr>
            <a:endParaRPr lang="en-US" sz="2000" dirty="0" smtClean="0">
              <a:latin typeface="Comic Sans MS" pitchFamily="66" charset="0"/>
            </a:endParaRPr>
          </a:p>
        </p:txBody>
      </p:sp>
      <p:pic>
        <p:nvPicPr>
          <p:cNvPr id="4" name="Picture 7" descr="Salvador-Dali-EnfGe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3600" y="152400"/>
            <a:ext cx="2895600" cy="2590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52400" y="517074"/>
            <a:ext cx="5410200" cy="5201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800" b="1" dirty="0" smtClean="0"/>
              <a:t>A</a:t>
            </a:r>
            <a:r>
              <a:rPr lang="sr-Latn-ME" sz="2400" b="1" dirty="0" smtClean="0">
                <a:latin typeface="Comic Sans MS" pitchFamily="66" charset="0"/>
              </a:rPr>
              <a:t>vangarda se dijeli na:</a:t>
            </a:r>
            <a:endParaRPr lang="en-US" sz="2400" b="1" dirty="0" smtClean="0">
              <a:latin typeface="Comic Sans MS" pitchFamily="66" charset="0"/>
            </a:endParaRPr>
          </a:p>
          <a:p>
            <a:endParaRPr lang="sr-Latn-ME" sz="2400" u="sng" dirty="0" smtClean="0">
              <a:latin typeface="Comic Sans MS" pitchFamily="66" charset="0"/>
            </a:endParaRPr>
          </a:p>
          <a:p>
            <a:r>
              <a:rPr lang="sr-Latn-ME" sz="2000" dirty="0" smtClean="0">
                <a:latin typeface="Comic Sans MS" pitchFamily="66" charset="0"/>
              </a:rPr>
              <a:t>* futurizam – zanesen napretkom</a:t>
            </a:r>
          </a:p>
          <a:p>
            <a:endParaRPr lang="sr-Latn-ME" sz="2000" dirty="0" smtClean="0">
              <a:latin typeface="Comic Sans MS" pitchFamily="66" charset="0"/>
            </a:endParaRPr>
          </a:p>
          <a:p>
            <a:r>
              <a:rPr lang="sr-Latn-ME" sz="2000" dirty="0" smtClean="0">
                <a:latin typeface="Comic Sans MS" pitchFamily="66" charset="0"/>
              </a:rPr>
              <a:t>* ekspresionizam – temeljen na izrazu i emocijama</a:t>
            </a:r>
          </a:p>
          <a:p>
            <a:endParaRPr lang="sr-Latn-ME" sz="2000" dirty="0" smtClean="0">
              <a:latin typeface="Comic Sans MS" pitchFamily="66" charset="0"/>
            </a:endParaRPr>
          </a:p>
          <a:p>
            <a:r>
              <a:rPr lang="sr-Latn-ME" sz="2000" dirty="0" smtClean="0">
                <a:latin typeface="Comic Sans MS" pitchFamily="66" charset="0"/>
              </a:rPr>
              <a:t>* dadaizam – za koga je karakterističan apsolutni nihilizam (shvatanje da društvo i njegov  poredak ne valja ništa)</a:t>
            </a:r>
          </a:p>
          <a:p>
            <a:endParaRPr lang="sr-Latn-ME" sz="2000" dirty="0" smtClean="0">
              <a:latin typeface="Comic Sans MS" pitchFamily="66" charset="0"/>
            </a:endParaRPr>
          </a:p>
          <a:p>
            <a:pPr>
              <a:buFont typeface="Arial" pitchFamily="34" charset="0"/>
              <a:buChar char="•"/>
            </a:pPr>
            <a:r>
              <a:rPr lang="sr-Latn-ME" sz="2000" dirty="0" smtClean="0">
                <a:latin typeface="Comic Sans MS" pitchFamily="66" charset="0"/>
              </a:rPr>
              <a:t>nadrealizam – kao njegov radikalniji oblik oslonjen na psihoanalizu</a:t>
            </a:r>
          </a:p>
          <a:p>
            <a:pPr>
              <a:buFont typeface="Arial" pitchFamily="34" charset="0"/>
              <a:buChar char="•"/>
            </a:pPr>
            <a:endParaRPr lang="sr-Latn-ME" sz="2000" dirty="0" smtClean="0">
              <a:latin typeface="Comic Sans MS" pitchFamily="66" charset="0"/>
            </a:endParaRPr>
          </a:p>
          <a:p>
            <a:r>
              <a:rPr lang="sr-Latn-CS" sz="2000" dirty="0" smtClean="0">
                <a:latin typeface="Comic Sans MS" pitchFamily="66" charset="0"/>
              </a:rPr>
              <a:t>* k</a:t>
            </a:r>
            <a:r>
              <a:rPr lang="sr-Latn-ME" sz="2000" dirty="0" smtClean="0">
                <a:latin typeface="Comic Sans MS" pitchFamily="66" charset="0"/>
              </a:rPr>
              <a:t>ubizam ( pravac u slikarstvu) -stvarnost iskazana geometrijskim oblicima 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715000" y="6356350"/>
            <a:ext cx="3200400" cy="365125"/>
          </a:xfrm>
        </p:spPr>
        <p:txBody>
          <a:bodyPr/>
          <a:lstStyle/>
          <a:p>
            <a:r>
              <a:rPr lang="sr-Latn-CS" sz="1600" dirty="0" smtClean="0">
                <a:solidFill>
                  <a:schemeClr val="tx1"/>
                </a:solidFill>
              </a:rPr>
              <a:t>Kubizam – Pablo Pikaso</a:t>
            </a:r>
            <a:endParaRPr lang="en-US" sz="1600" dirty="0">
              <a:solidFill>
                <a:schemeClr val="tx1"/>
              </a:solidFill>
            </a:endParaRPr>
          </a:p>
        </p:txBody>
      </p:sp>
      <p:pic>
        <p:nvPicPr>
          <p:cNvPr id="5" name="Picture 5" descr="picasso_3musicians1921"/>
          <p:cNvPicPr>
            <a:picLocks noChangeAspect="1" noChangeArrowheads="1"/>
          </p:cNvPicPr>
          <p:nvPr/>
        </p:nvPicPr>
        <p:blipFill>
          <a:blip r:embed="rId2" cstate="print"/>
          <a:srcRect t="4805" b="1144"/>
          <a:stretch>
            <a:fillRect/>
          </a:stretch>
        </p:blipFill>
        <p:spPr bwMode="auto">
          <a:xfrm>
            <a:off x="5486400" y="685800"/>
            <a:ext cx="3505200" cy="50101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457200"/>
            <a:ext cx="7162800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hr-HR" sz="2800" b="1" dirty="0" smtClean="0">
                <a:latin typeface="Comic Sans MS" pitchFamily="66" charset="0"/>
              </a:rPr>
              <a:t>FUTURIZAM</a:t>
            </a:r>
          </a:p>
          <a:p>
            <a:pPr eaLnBrk="0" hangingPunct="0">
              <a:spcBef>
                <a:spcPct val="50000"/>
              </a:spcBef>
            </a:pPr>
            <a:r>
              <a:rPr lang="hr-HR" dirty="0" smtClean="0">
                <a:latin typeface="Comic Sans MS" pitchFamily="66" charset="0"/>
              </a:rPr>
              <a:t>* </a:t>
            </a:r>
            <a:r>
              <a:rPr lang="hr-HR" sz="2000" dirty="0" smtClean="0">
                <a:latin typeface="Comic Sans MS" pitchFamily="66" charset="0"/>
              </a:rPr>
              <a:t>Razvio se u Italiji i Rusiji</a:t>
            </a:r>
          </a:p>
          <a:p>
            <a:pPr eaLnBrk="0" hangingPunct="0">
              <a:spcBef>
                <a:spcPct val="50000"/>
              </a:spcBef>
            </a:pPr>
            <a:r>
              <a:rPr lang="hr-HR" sz="2000" dirty="0" smtClean="0">
                <a:latin typeface="Comic Sans MS" pitchFamily="66" charset="0"/>
              </a:rPr>
              <a:t>* FilipoTomaso Marineti– objavljuje Futuristički manifest 1909; glavni predstavnik futurizma.</a:t>
            </a:r>
          </a:p>
          <a:p>
            <a:pPr eaLnBrk="0" hangingPunct="0">
              <a:spcBef>
                <a:spcPct val="50000"/>
              </a:spcBef>
            </a:pPr>
            <a:r>
              <a:rPr lang="hr-HR" sz="2000" dirty="0" smtClean="0">
                <a:latin typeface="Comic Sans MS" pitchFamily="66" charset="0"/>
              </a:rPr>
              <a:t>*Izražava dinamiku savremenog života,</a:t>
            </a:r>
          </a:p>
          <a:p>
            <a:pPr eaLnBrk="0" hangingPunct="0">
              <a:spcBef>
                <a:spcPct val="50000"/>
              </a:spcBef>
            </a:pPr>
            <a:r>
              <a:rPr lang="hr-HR" sz="2000" dirty="0" smtClean="0">
                <a:latin typeface="Comic Sans MS" pitchFamily="66" charset="0"/>
              </a:rPr>
              <a:t>*  protivljenje starim vrijednostima, vjerovanje u napredak tehnike i bolju budućnost;</a:t>
            </a:r>
          </a:p>
          <a:p>
            <a:pPr eaLnBrk="0" hangingPunct="0">
              <a:spcBef>
                <a:spcPct val="50000"/>
              </a:spcBef>
            </a:pPr>
            <a:r>
              <a:rPr lang="hr-HR" sz="2000" dirty="0" smtClean="0">
                <a:latin typeface="Comic Sans MS" pitchFamily="66" charset="0"/>
              </a:rPr>
              <a:t>* otpor muzejima, knjižarama i akademijama svih vrsta – otpor institucionalnoj i službenoj umjetnosti;</a:t>
            </a:r>
          </a:p>
          <a:p>
            <a:pPr eaLnBrk="0" hangingPunct="0">
              <a:spcBef>
                <a:spcPct val="50000"/>
              </a:spcBef>
            </a:pPr>
            <a:r>
              <a:rPr lang="hr-HR" sz="2000" dirty="0" smtClean="0">
                <a:latin typeface="Comic Sans MS" pitchFamily="66" charset="0"/>
              </a:rPr>
              <a:t>*ne poštuju se gramatička i pravopisna pravila, razbijaju logične i smislene rečenice.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hr-HR" sz="2000" dirty="0" smtClean="0">
                <a:latin typeface="Comic Sans MS" pitchFamily="66" charset="0"/>
              </a:rPr>
              <a:t> Pokret je bio sve manje umjetnički, sve više politički; u Italiji će izroditi agresivni nacionalizam i </a:t>
            </a:r>
            <a:r>
              <a:rPr lang="hr-HR" sz="2000" i="1" dirty="0" smtClean="0">
                <a:latin typeface="Comic Sans MS" pitchFamily="66" charset="0"/>
              </a:rPr>
              <a:t>fašizam  .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hr-HR" sz="2000" i="1" dirty="0" smtClean="0">
                <a:latin typeface="Comic Sans MS" pitchFamily="66" charset="0"/>
              </a:rPr>
              <a:t> </a:t>
            </a:r>
            <a:r>
              <a:rPr lang="hr-HR" sz="2000" dirty="0" smtClean="0">
                <a:latin typeface="Comic Sans MS" pitchFamily="66" charset="0"/>
              </a:rPr>
              <a:t>Rusija - </a:t>
            </a:r>
            <a:r>
              <a:rPr lang="hr-HR" sz="2000" i="1" dirty="0" smtClean="0">
                <a:latin typeface="Comic Sans MS" pitchFamily="66" charset="0"/>
              </a:rPr>
              <a:t> </a:t>
            </a:r>
            <a:r>
              <a:rPr lang="hr-HR" sz="2000" dirty="0" smtClean="0">
                <a:latin typeface="Comic Sans MS" pitchFamily="66" charset="0"/>
              </a:rPr>
              <a:t>u književnosti se koriste vulgarizmi, neologizmi, ništa nema smisla</a:t>
            </a:r>
            <a:r>
              <a:rPr lang="hr-HR" sz="2000" i="1" dirty="0" smtClean="0">
                <a:latin typeface="Comic Sans MS" pitchFamily="66" charset="0"/>
              </a:rPr>
              <a:t> </a:t>
            </a:r>
            <a:r>
              <a:rPr lang="hr-HR" sz="2000" dirty="0" smtClean="0">
                <a:latin typeface="Comic Sans MS" pitchFamily="66" charset="0"/>
              </a:rPr>
              <a:t>(Hljebnikov, Majakovski).</a:t>
            </a:r>
            <a:endParaRPr lang="hr-HR" sz="2000" dirty="0">
              <a:latin typeface="Comic Sans MS" pitchFamily="66" charset="0"/>
            </a:endParaRPr>
          </a:p>
        </p:txBody>
      </p:sp>
      <p:pic>
        <p:nvPicPr>
          <p:cNvPr id="4" name="Picture 3" descr="Filippo Tommaso Marinetti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0"/>
            <a:ext cx="17526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avantgarde-museum.com/production/_files/image/admin/thumb/7c315f7f535e3f0d69e9737afa0eeb04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7600" y="2743200"/>
            <a:ext cx="1676400" cy="228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Filippo Tommaso Marinetti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4038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 descr="http://www.avantgarde-museum.com/production/_files/image/admin/thumb/7c315f7f535e3f0d69e9737afa0eeb04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1219200"/>
            <a:ext cx="37338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981201" y="228600"/>
            <a:ext cx="4800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800" b="1" dirty="0" smtClean="0">
                <a:latin typeface="Comic Sans MS" pitchFamily="66" charset="0"/>
              </a:rPr>
              <a:t>EKSPRESIONIZAM</a:t>
            </a:r>
            <a:endParaRPr lang="en-US" sz="2800" b="1" dirty="0"/>
          </a:p>
        </p:txBody>
      </p:sp>
      <p:sp>
        <p:nvSpPr>
          <p:cNvPr id="4" name="Rectangle 3"/>
          <p:cNvSpPr/>
          <p:nvPr/>
        </p:nvSpPr>
        <p:spPr>
          <a:xfrm>
            <a:off x="762000" y="1066800"/>
            <a:ext cx="701040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hr-HR" dirty="0" smtClean="0">
              <a:latin typeface="Comic Sans MS" pitchFamily="66" charset="0"/>
            </a:endParaRPr>
          </a:p>
          <a:p>
            <a:pPr>
              <a:buFont typeface="Arial" pitchFamily="34" charset="0"/>
              <a:buChar char="•"/>
            </a:pPr>
            <a:r>
              <a:rPr lang="hr-HR" sz="2000" dirty="0" smtClean="0">
                <a:latin typeface="Comic Sans MS" pitchFamily="66" charset="0"/>
              </a:rPr>
              <a:t>zagovara traženje unutrašnje zbilje, istina je u čovjeku, a ne izvan njega </a:t>
            </a:r>
          </a:p>
          <a:p>
            <a:endParaRPr lang="hr-HR" sz="2000" dirty="0" smtClean="0">
              <a:latin typeface="Comic Sans MS" pitchFamily="66" charset="0"/>
            </a:endParaRPr>
          </a:p>
          <a:p>
            <a:r>
              <a:rPr lang="hr-HR" sz="2000" dirty="0" smtClean="0">
                <a:latin typeface="Comic Sans MS" pitchFamily="66" charset="0"/>
              </a:rPr>
              <a:t>* umjetnost je KRIK protiv očaja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304800" y="2819400"/>
            <a:ext cx="74676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Comic Sans MS" pitchFamily="66" charset="0"/>
              </a:rPr>
              <a:t>O</a:t>
            </a:r>
            <a:r>
              <a:rPr lang="sr-Latn-ME" sz="2000" dirty="0" smtClean="0">
                <a:latin typeface="Comic Sans MS" pitchFamily="66" charset="0"/>
              </a:rPr>
              <a:t>značava onaj umjetnički izraz koji karakteriše težnju ka očitavanju unutrašnjih, emotivnih stanja.</a:t>
            </a:r>
          </a:p>
          <a:p>
            <a:endParaRPr lang="sr-Latn-ME" sz="2000" dirty="0" smtClean="0">
              <a:latin typeface="Comic Sans MS" pitchFamily="66" charset="0"/>
            </a:endParaRPr>
          </a:p>
          <a:p>
            <a:r>
              <a:rPr lang="en-US" sz="2000" dirty="0" smtClean="0">
                <a:latin typeface="Comic Sans MS" pitchFamily="66" charset="0"/>
              </a:rPr>
              <a:t>K</a:t>
            </a:r>
            <a:r>
              <a:rPr lang="sr-Latn-ME" sz="2000" dirty="0" smtClean="0">
                <a:latin typeface="Comic Sans MS" pitchFamily="66" charset="0"/>
              </a:rPr>
              <a:t>ao književni i umjetnički pokret javio se najprije u pozorištu i drami, zatim zahvata poeziju, muziku i slikarstvo.</a:t>
            </a:r>
          </a:p>
          <a:p>
            <a:endParaRPr lang="sr-Latn-ME" sz="2000" dirty="0" smtClean="0">
              <a:latin typeface="Comic Sans MS" pitchFamily="66" charset="0"/>
            </a:endParaRPr>
          </a:p>
          <a:p>
            <a:r>
              <a:rPr lang="en-US" sz="2000" dirty="0" smtClean="0">
                <a:latin typeface="Comic Sans MS" pitchFamily="66" charset="0"/>
              </a:rPr>
              <a:t>N</a:t>
            </a:r>
            <a:r>
              <a:rPr lang="sr-Latn-ME" sz="2000" dirty="0" smtClean="0">
                <a:latin typeface="Comic Sans MS" pitchFamily="66" charset="0"/>
              </a:rPr>
              <a:t>aročito se razvio u Njemačkoj tokom Prvog svjetskog rata.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0" y="1055132"/>
            <a:ext cx="5410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000" dirty="0" smtClean="0">
                <a:latin typeface="Comic Sans MS" pitchFamily="66" charset="0"/>
              </a:rPr>
              <a:t>* (lat. </a:t>
            </a:r>
            <a:r>
              <a:rPr lang="hr-HR" sz="2000" i="1" dirty="0" smtClean="0">
                <a:latin typeface="Comic Sans MS" pitchFamily="66" charset="0"/>
              </a:rPr>
              <a:t>expressio</a:t>
            </a:r>
            <a:r>
              <a:rPr lang="hr-HR" sz="2000" dirty="0" smtClean="0">
                <a:latin typeface="Comic Sans MS" pitchFamily="66" charset="0"/>
              </a:rPr>
              <a:t> – izraz)</a:t>
            </a: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5029200" y="6356350"/>
            <a:ext cx="3505200" cy="365125"/>
          </a:xfrm>
        </p:spPr>
        <p:txBody>
          <a:bodyPr/>
          <a:lstStyle/>
          <a:p>
            <a:r>
              <a:rPr lang="sr-Latn-CS" sz="1400" dirty="0" smtClean="0">
                <a:solidFill>
                  <a:schemeClr val="tx1"/>
                </a:solidFill>
              </a:rPr>
              <a:t>Edvard Munk</a:t>
            </a:r>
          </a:p>
          <a:p>
            <a:r>
              <a:rPr lang="sr-Latn-CS" sz="1400" dirty="0" smtClean="0">
                <a:solidFill>
                  <a:schemeClr val="tx1"/>
                </a:solidFill>
              </a:rPr>
              <a:t>KRIK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05000" y="228600"/>
            <a:ext cx="51815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800" b="1" dirty="0" smtClean="0">
                <a:latin typeface="Comic Sans MS" pitchFamily="66" charset="0"/>
              </a:rPr>
              <a:t>EKSPRESIONIZAM</a:t>
            </a:r>
            <a:endParaRPr lang="en-US" sz="2800" b="1" dirty="0"/>
          </a:p>
        </p:txBody>
      </p:sp>
      <p:sp>
        <p:nvSpPr>
          <p:cNvPr id="4" name="Rectangle 3"/>
          <p:cNvSpPr/>
          <p:nvPr/>
        </p:nvSpPr>
        <p:spPr>
          <a:xfrm>
            <a:off x="228600" y="914400"/>
            <a:ext cx="44958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r-Latn-CS" sz="2000" dirty="0" smtClean="0">
                <a:latin typeface="Comic Sans MS" pitchFamily="66" charset="0"/>
              </a:rPr>
              <a:t> </a:t>
            </a:r>
            <a:r>
              <a:rPr lang="en-US" sz="2000" dirty="0" smtClean="0">
                <a:latin typeface="Comic Sans MS" pitchFamily="66" charset="0"/>
              </a:rPr>
              <a:t>N</a:t>
            </a:r>
            <a:r>
              <a:rPr lang="sr-Latn-ME" sz="2000" dirty="0" smtClean="0">
                <a:latin typeface="Comic Sans MS" pitchFamily="66" charset="0"/>
              </a:rPr>
              <a:t>egiranje objektivne stvarnosti;</a:t>
            </a:r>
          </a:p>
          <a:p>
            <a:pPr>
              <a:buFont typeface="Arial" pitchFamily="34" charset="0"/>
              <a:buChar char="•"/>
            </a:pPr>
            <a:r>
              <a:rPr lang="sr-Latn-CS" sz="2000" dirty="0" smtClean="0">
                <a:latin typeface="Comic Sans MS" pitchFamily="66" charset="0"/>
              </a:rPr>
              <a:t> i</a:t>
            </a:r>
            <a:r>
              <a:rPr lang="sr-Latn-ME" sz="2000" dirty="0" smtClean="0">
                <a:latin typeface="Comic Sans MS" pitchFamily="66" charset="0"/>
              </a:rPr>
              <a:t>skrivljene slike;</a:t>
            </a:r>
          </a:p>
          <a:p>
            <a:pPr>
              <a:buFont typeface="Arial" pitchFamily="34" charset="0"/>
              <a:buChar char="•"/>
            </a:pPr>
            <a:r>
              <a:rPr lang="sr-Latn-CS" sz="2000" dirty="0" smtClean="0">
                <a:latin typeface="Comic Sans MS" pitchFamily="66" charset="0"/>
              </a:rPr>
              <a:t> </a:t>
            </a:r>
            <a:r>
              <a:rPr lang="en-US" sz="2000" dirty="0" smtClean="0">
                <a:latin typeface="Comic Sans MS" pitchFamily="66" charset="0"/>
              </a:rPr>
              <a:t>S</a:t>
            </a:r>
            <a:r>
              <a:rPr lang="sr-Latn-ME" sz="2000" dirty="0" smtClean="0">
                <a:latin typeface="Comic Sans MS" pitchFamily="66" charset="0"/>
              </a:rPr>
              <a:t>tanja: očaj i besperspektivnost</a:t>
            </a:r>
          </a:p>
          <a:p>
            <a:pPr>
              <a:buFont typeface="Arial" pitchFamily="34" charset="0"/>
              <a:buChar char="•"/>
            </a:pPr>
            <a:r>
              <a:rPr lang="sr-Latn-CS" sz="2000" dirty="0" smtClean="0">
                <a:latin typeface="Comic Sans MS" pitchFamily="66" charset="0"/>
              </a:rPr>
              <a:t> </a:t>
            </a:r>
            <a:r>
              <a:rPr lang="en-US" sz="2000" dirty="0" smtClean="0">
                <a:latin typeface="Comic Sans MS" pitchFamily="66" charset="0"/>
              </a:rPr>
              <a:t>T</a:t>
            </a:r>
            <a:r>
              <a:rPr lang="sr-Latn-ME" sz="2000" dirty="0" smtClean="0">
                <a:latin typeface="Comic Sans MS" pitchFamily="66" charset="0"/>
              </a:rPr>
              <a:t>ematika: rat, bolest i smrt</a:t>
            </a:r>
          </a:p>
          <a:p>
            <a:pPr>
              <a:buFont typeface="Arial" pitchFamily="34" charset="0"/>
              <a:buChar char="•"/>
            </a:pPr>
            <a:r>
              <a:rPr lang="sr-Latn-CS" sz="2000" dirty="0" smtClean="0">
                <a:latin typeface="Comic Sans MS" pitchFamily="66" charset="0"/>
              </a:rPr>
              <a:t> </a:t>
            </a:r>
            <a:r>
              <a:rPr lang="en-US" sz="2000" dirty="0" smtClean="0">
                <a:latin typeface="Comic Sans MS" pitchFamily="66" charset="0"/>
              </a:rPr>
              <a:t>R</a:t>
            </a:r>
            <a:r>
              <a:rPr lang="sr-Latn-ME" sz="2000" dirty="0" smtClean="0">
                <a:latin typeface="Comic Sans MS" pitchFamily="66" charset="0"/>
              </a:rPr>
              <a:t>azvijena poezija i drama</a:t>
            </a:r>
          </a:p>
          <a:p>
            <a:pPr>
              <a:buFont typeface="Arial" pitchFamily="34" charset="0"/>
              <a:buChar char="•"/>
            </a:pPr>
            <a:endParaRPr lang="sr-Latn-ME" sz="2000" dirty="0" smtClean="0">
              <a:latin typeface="Comic Sans MS" pitchFamily="66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Comic Sans MS" pitchFamily="66" charset="0"/>
              </a:rPr>
              <a:t>E</a:t>
            </a:r>
            <a:r>
              <a:rPr lang="sr-Latn-ME" sz="2000" dirty="0" smtClean="0">
                <a:latin typeface="Comic Sans MS" pitchFamily="66" charset="0"/>
              </a:rPr>
              <a:t>kspresionističko pjesništvo:</a:t>
            </a:r>
          </a:p>
          <a:p>
            <a:r>
              <a:rPr lang="sr-Latn-CS" sz="2000" dirty="0" smtClean="0">
                <a:latin typeface="Comic Sans MS" pitchFamily="66" charset="0"/>
              </a:rPr>
              <a:t>š</a:t>
            </a:r>
            <a:r>
              <a:rPr lang="sr-Latn-ME" sz="2000" dirty="0" smtClean="0">
                <a:latin typeface="Comic Sans MS" pitchFamily="66" charset="0"/>
              </a:rPr>
              <a:t>krtost izraza, odbacivanje deskripcije, slobodan stih, naglašena upotreba glagola</a:t>
            </a:r>
            <a:endParaRPr lang="en-US" sz="2000" dirty="0"/>
          </a:p>
        </p:txBody>
      </p:sp>
      <p:pic>
        <p:nvPicPr>
          <p:cNvPr id="5" name="Picture 3" descr="190508-munch-krik-pok"/>
          <p:cNvPicPr>
            <a:picLocks noChangeAspect="1" noChangeArrowheads="1"/>
          </p:cNvPicPr>
          <p:nvPr/>
        </p:nvPicPr>
        <p:blipFill>
          <a:blip r:embed="rId2" cstate="print"/>
          <a:srcRect t="5714"/>
          <a:stretch>
            <a:fillRect/>
          </a:stretch>
        </p:blipFill>
        <p:spPr bwMode="auto">
          <a:xfrm>
            <a:off x="4876800" y="990600"/>
            <a:ext cx="4267200" cy="5257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6705600" y="6248400"/>
            <a:ext cx="1828800" cy="473075"/>
          </a:xfrm>
        </p:spPr>
        <p:txBody>
          <a:bodyPr/>
          <a:lstStyle/>
          <a:p>
            <a:r>
              <a:rPr lang="sr-Latn-CS" sz="1400" dirty="0" smtClean="0">
                <a:solidFill>
                  <a:schemeClr val="tx1"/>
                </a:solidFill>
              </a:rPr>
              <a:t>Tristan Cara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228600"/>
            <a:ext cx="5791200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  <a:buFontTx/>
              <a:buChar char="•"/>
            </a:pPr>
            <a:endParaRPr lang="hr-HR" dirty="0" smtClean="0">
              <a:latin typeface="Comic Sans MS" pitchFamily="66" charset="0"/>
            </a:endParaRPr>
          </a:p>
          <a:p>
            <a:pPr algn="ctr" eaLnBrk="0" hangingPunct="0">
              <a:spcBef>
                <a:spcPct val="50000"/>
              </a:spcBef>
            </a:pPr>
            <a:r>
              <a:rPr lang="hr-HR" sz="2800" b="1" dirty="0" smtClean="0">
                <a:latin typeface="Comic Sans MS" pitchFamily="66" charset="0"/>
              </a:rPr>
              <a:t>Dadaizam </a:t>
            </a:r>
          </a:p>
          <a:p>
            <a:pPr eaLnBrk="0" hangingPunct="0">
              <a:spcBef>
                <a:spcPct val="50000"/>
              </a:spcBef>
            </a:pPr>
            <a:r>
              <a:rPr lang="hr-HR" dirty="0" smtClean="0">
                <a:latin typeface="Comic Sans MS" pitchFamily="66" charset="0"/>
              </a:rPr>
              <a:t>*  Naziv dolazi od dječjeg tepanja “ DA – DA” (besmisleno).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hr-HR" dirty="0" smtClean="0">
                <a:latin typeface="Comic Sans MS" pitchFamily="66" charset="0"/>
              </a:rPr>
              <a:t> Nastao je u Cirihu 1916. gdje se sklonila većina književnika za vrijeme  Prvog svjetskog rata.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hr-HR" dirty="0" smtClean="0">
                <a:latin typeface="Comic Sans MS" pitchFamily="66" charset="0"/>
              </a:rPr>
              <a:t> Tristan Cara (rođen kao Samuel Rozenstok, rumunski avangardni pjesnik</a:t>
            </a:r>
            <a:r>
              <a:rPr lang="hr-HR" b="1" dirty="0" smtClean="0">
                <a:latin typeface="Comic Sans MS" pitchFamily="66" charset="0"/>
              </a:rPr>
              <a:t>)</a:t>
            </a:r>
            <a:r>
              <a:rPr lang="hr-HR" dirty="0" smtClean="0">
                <a:latin typeface="Comic Sans MS" pitchFamily="66" charset="0"/>
              </a:rPr>
              <a:t> je pisac manifesta dadaizma u časopisu “Dada”.</a:t>
            </a:r>
          </a:p>
          <a:p>
            <a:pPr eaLnBrk="0" hangingPunct="0">
              <a:spcBef>
                <a:spcPct val="50000"/>
              </a:spcBef>
            </a:pPr>
            <a:r>
              <a:rPr lang="hr-HR" dirty="0" smtClean="0">
                <a:latin typeface="Comic Sans MS" pitchFamily="66" charset="0"/>
              </a:rPr>
              <a:t>* Otpor logici i jeziku kao temelju ljudske civilizacije, društvu i običajima; ismijavanje ,,vječne ljepote’’.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hr-HR" dirty="0" smtClean="0">
                <a:latin typeface="Comic Sans MS" pitchFamily="66" charset="0"/>
              </a:rPr>
              <a:t> Zagovaraju apsurd, nihilizam, anarhiju, spontanost, nesavršenost i slobodu. Nema logike u pisanju, 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hr-HR" dirty="0" smtClean="0">
                <a:latin typeface="Comic Sans MS" pitchFamily="66" charset="0"/>
              </a:rPr>
              <a:t> Izrazite književne djelatnosti nema, ali je dadaizam uticao na sve pravce.</a:t>
            </a:r>
            <a:endParaRPr lang="hr-HR" dirty="0">
              <a:latin typeface="Comic Sans MS" pitchFamily="66" charset="0"/>
            </a:endParaRPr>
          </a:p>
        </p:txBody>
      </p:sp>
      <p:pic>
        <p:nvPicPr>
          <p:cNvPr id="4" name="Picture 3" descr="Portrait of Tristan Tzara, 1923' Giclee Print - Robert Delaunay | Art.com |  Tristan tzara, Robert delaunay, Art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990600"/>
            <a:ext cx="30480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579</TotalTime>
  <Words>766</Words>
  <Application>Microsoft Office PowerPoint</Application>
  <PresentationFormat>On-screen Show (4:3)</PresentationFormat>
  <Paragraphs>93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AVANGARDA 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Hidroelektrana Perucica</dc:title>
  <dc:creator>Nena</dc:creator>
  <cp:lastModifiedBy>sadmin</cp:lastModifiedBy>
  <cp:revision>74</cp:revision>
  <dcterms:created xsi:type="dcterms:W3CDTF">2006-08-16T00:00:00Z</dcterms:created>
  <dcterms:modified xsi:type="dcterms:W3CDTF">2020-09-17T16:08:16Z</dcterms:modified>
</cp:coreProperties>
</file>