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63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4%D0%B8%D1%81%D0%BA%D0%B5%D1%82%D0%B0" TargetMode="External"/><Relationship Id="rId2" Type="http://schemas.openxmlformats.org/officeDocument/2006/relationships/hyperlink" Target="https://sr.wikipedia.org/wiki/%D0%9C%D0%B5%D0%BC%D0%BE%D1%80%D0%B8%D1%98%D1%81%D0%BA%D0%B5_%D0%BA%D0%B0%D1%80%D1%82%D0%B8%D1%86%D0%B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r.wikipedia.org/w/index.php?title=Microwriter&amp;action=edit&amp;redlink=1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Microsoft_Office" TargetMode="External"/><Relationship Id="rId2" Type="http://schemas.openxmlformats.org/officeDocument/2006/relationships/hyperlink" Target="https://sr.wikipedia.org/wiki/%D0%9C%D0%B0%D1%98%D0%BA%D1%80%D0%BE%D1%81%D0%BE%D1%84%D1%82_%D0%B2%D0%BE%D1%80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992843"/>
            <a:ext cx="6269346" cy="2337281"/>
          </a:xfrm>
        </p:spPr>
        <p:txBody>
          <a:bodyPr>
            <a:normAutofit/>
          </a:bodyPr>
          <a:lstStyle/>
          <a:p>
            <a:r>
              <a:rPr lang="sr-Cyrl-RS" sz="5000" dirty="0"/>
              <a:t>Програм за обраду текста (увод)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5EED5D-71B7-42D0-93E6-7C3D9B7C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52435"/>
            <a:ext cx="7558369" cy="3503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27F42-BE9D-4C01-B91A-2BAD676B9BE8}"/>
              </a:ext>
            </a:extLst>
          </p:cNvPr>
          <p:cNvSpPr txBox="1"/>
          <p:nvPr/>
        </p:nvSpPr>
        <p:spPr>
          <a:xfrm>
            <a:off x="291547" y="4625009"/>
            <a:ext cx="4770783" cy="9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Уколико желимо да измијенимо постојећи стил потребно је да кликнемо десним кликом на тах стил и појавиће се листа.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827D7-C0E7-415F-A9FB-03C61C89F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672" y="3950507"/>
            <a:ext cx="2505075" cy="22988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03D606-1214-4206-A3D5-AFBB0A4125B7}"/>
              </a:ext>
            </a:extLst>
          </p:cNvPr>
          <p:cNvCxnSpPr>
            <a:cxnSpLocks/>
          </p:cNvCxnSpPr>
          <p:nvPr/>
        </p:nvCxnSpPr>
        <p:spPr>
          <a:xfrm>
            <a:off x="5327374" y="5125343"/>
            <a:ext cx="918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A9CDC2F-BC58-43E3-BEE3-2670CF4B8EF0}"/>
              </a:ext>
            </a:extLst>
          </p:cNvPr>
          <p:cNvSpPr/>
          <p:nvPr/>
        </p:nvSpPr>
        <p:spPr>
          <a:xfrm>
            <a:off x="7129672" y="4348753"/>
            <a:ext cx="2505074" cy="395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D5785F-1B4E-488A-A946-F39280D2B327}"/>
              </a:ext>
            </a:extLst>
          </p:cNvPr>
          <p:cNvCxnSpPr>
            <a:cxnSpLocks/>
          </p:cNvCxnSpPr>
          <p:nvPr/>
        </p:nvCxnSpPr>
        <p:spPr>
          <a:xfrm>
            <a:off x="5340626" y="5125343"/>
            <a:ext cx="918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35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B064B-49D1-41F6-9AA0-5C395444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8" y="577722"/>
            <a:ext cx="7558369" cy="3503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369AA2-C01E-4878-8FDC-EF58ADCC214F}"/>
              </a:ext>
            </a:extLst>
          </p:cNvPr>
          <p:cNvSpPr/>
          <p:nvPr/>
        </p:nvSpPr>
        <p:spPr>
          <a:xfrm>
            <a:off x="1948068" y="2917518"/>
            <a:ext cx="2505074" cy="395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E5678C-3DB0-484C-B65D-3D596EFC7FDA}"/>
              </a:ext>
            </a:extLst>
          </p:cNvPr>
          <p:cNvCxnSpPr>
            <a:cxnSpLocks/>
          </p:cNvCxnSpPr>
          <p:nvPr/>
        </p:nvCxnSpPr>
        <p:spPr>
          <a:xfrm>
            <a:off x="4453142" y="3084509"/>
            <a:ext cx="918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B485D1-FA9E-4779-AA66-E9FB2A91D07B}"/>
              </a:ext>
            </a:extLst>
          </p:cNvPr>
          <p:cNvSpPr txBox="1"/>
          <p:nvPr/>
        </p:nvSpPr>
        <p:spPr>
          <a:xfrm>
            <a:off x="5418847" y="2671605"/>
            <a:ext cx="230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Можемо направити нови стил.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0054D-1930-40A3-8122-657204ED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95" y="4203828"/>
            <a:ext cx="4015166" cy="20764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94FC99-86A8-4F22-AD04-52CDBD5FFDF3}"/>
              </a:ext>
            </a:extLst>
          </p:cNvPr>
          <p:cNvCxnSpPr>
            <a:cxnSpLocks/>
          </p:cNvCxnSpPr>
          <p:nvPr/>
        </p:nvCxnSpPr>
        <p:spPr>
          <a:xfrm>
            <a:off x="5983478" y="3313044"/>
            <a:ext cx="0" cy="768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692956-EEFB-4FDA-ADF1-ED984060A0B2}"/>
              </a:ext>
            </a:extLst>
          </p:cNvPr>
          <p:cNvSpPr/>
          <p:nvPr/>
        </p:nvSpPr>
        <p:spPr>
          <a:xfrm>
            <a:off x="5983478" y="5592313"/>
            <a:ext cx="854644" cy="450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11DF9-A91E-4524-AB79-BE8744BA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68" y="427311"/>
            <a:ext cx="7558369" cy="3503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F09CF9-F461-498D-B217-C9D055338E1D}"/>
              </a:ext>
            </a:extLst>
          </p:cNvPr>
          <p:cNvSpPr/>
          <p:nvPr/>
        </p:nvSpPr>
        <p:spPr>
          <a:xfrm>
            <a:off x="1948068" y="3033474"/>
            <a:ext cx="2505074" cy="395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F70194-BAE1-46A0-9327-AFC30FB64E3D}"/>
              </a:ext>
            </a:extLst>
          </p:cNvPr>
          <p:cNvCxnSpPr>
            <a:cxnSpLocks/>
          </p:cNvCxnSpPr>
          <p:nvPr/>
        </p:nvCxnSpPr>
        <p:spPr>
          <a:xfrm>
            <a:off x="4453142" y="3231237"/>
            <a:ext cx="918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D13614-12C6-47BA-AD0B-F4C9343DAC60}"/>
              </a:ext>
            </a:extLst>
          </p:cNvPr>
          <p:cNvSpPr txBox="1"/>
          <p:nvPr/>
        </p:nvSpPr>
        <p:spPr>
          <a:xfrm>
            <a:off x="5566969" y="3033474"/>
            <a:ext cx="230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Можемо избрисати направљени  стил.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F682-8E9F-4E18-B1A0-ECDE69B59960}"/>
              </a:ext>
            </a:extLst>
          </p:cNvPr>
          <p:cNvSpPr/>
          <p:nvPr/>
        </p:nvSpPr>
        <p:spPr>
          <a:xfrm>
            <a:off x="1948068" y="3452943"/>
            <a:ext cx="2505074" cy="395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4F41E9-8E88-4AAE-8309-02BC2A8AF820}"/>
              </a:ext>
            </a:extLst>
          </p:cNvPr>
          <p:cNvCxnSpPr>
            <a:cxnSpLocks/>
          </p:cNvCxnSpPr>
          <p:nvPr/>
        </p:nvCxnSpPr>
        <p:spPr>
          <a:xfrm>
            <a:off x="3194390" y="3848469"/>
            <a:ext cx="0" cy="392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A65FE8-EA8F-4B96-B91B-8379D6464739}"/>
              </a:ext>
            </a:extLst>
          </p:cNvPr>
          <p:cNvSpPr txBox="1"/>
          <p:nvPr/>
        </p:nvSpPr>
        <p:spPr>
          <a:xfrm>
            <a:off x="1551561" y="4326784"/>
            <a:ext cx="3819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Изабрани стил можемо подесити само за тренутни документ или за све наредне које будемо отворили.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543D3-5FFA-4914-A6CA-DB67F453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304" y="4788449"/>
            <a:ext cx="4370314" cy="923330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25DDE27-E111-4F19-BAEE-F5B84CA29D07}"/>
              </a:ext>
            </a:extLst>
          </p:cNvPr>
          <p:cNvCxnSpPr/>
          <p:nvPr/>
        </p:nvCxnSpPr>
        <p:spPr>
          <a:xfrm>
            <a:off x="5566969" y="4788449"/>
            <a:ext cx="992857" cy="697951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2010" y="1510748"/>
            <a:ext cx="6946790" cy="3224732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DBD45-A2CE-4D06-9750-E7FE388892DB}"/>
              </a:ext>
            </a:extLst>
          </p:cNvPr>
          <p:cNvSpPr txBox="1"/>
          <p:nvPr/>
        </p:nvSpPr>
        <p:spPr>
          <a:xfrm>
            <a:off x="344556" y="1046923"/>
            <a:ext cx="11277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Некада су се програми за писање текста дијелили на: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Cyrl-RS" sz="2000" dirty="0"/>
              <a:t>Едиторе,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Cyrl-RS" sz="2000" dirty="0"/>
              <a:t>Процесоре текста,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sr-Cyrl-RS" sz="2000" dirty="0"/>
              <a:t>Форматере текста (програми за обликовање).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Едитори су програми који омогућавају уношење, исправљање, чување и штампање текста.  Сада се углавном користе само за уношење текста (кода) програма на неком од програмских језика и података за те програме. Не могу уређивати текст за штампу ни форматирати исти.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Процесорима текста су се сматрали програми који су имали веће могућности од едитора, јер су омогућавали и сложеније операције са текстом као што је штампање и форматирање.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E411F-2433-4594-BFA3-056C6E8EE04B}"/>
              </a:ext>
            </a:extLst>
          </p:cNvPr>
          <p:cNvSpPr txBox="1"/>
          <p:nvPr/>
        </p:nvSpPr>
        <p:spPr>
          <a:xfrm>
            <a:off x="477078" y="436457"/>
            <a:ext cx="5777948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Обрада текста кроз историју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886C6-6873-45AA-9BC0-CB95F2611256}"/>
              </a:ext>
            </a:extLst>
          </p:cNvPr>
          <p:cNvSpPr txBox="1"/>
          <p:nvPr/>
        </p:nvSpPr>
        <p:spPr>
          <a:xfrm>
            <a:off x="404190" y="566678"/>
            <a:ext cx="11383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Програми за обраду текста (текст процесори) јесу програми за писање, модификацију, обликовање, чување и штампање докумената.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Документ је сваки текст који се може унијети у рачунар.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Текст процесор се појавио као самостална машина током 1970-их и 1980-их, комбинујући уношење текста преко тастатуре и функцију штампања електричне писаће машине са компјутерским процесором намијењеним за обраду текста. Текст процесори су обично садржали једнобојан приказ и могућност да се сачувају документа на </a:t>
            </a:r>
            <a:r>
              <a:rPr lang="ru-RU" sz="2000" dirty="0">
                <a:hlinkClick r:id="rId2" tooltip="Меморијске картице"/>
              </a:rPr>
              <a:t>меморијску картицу</a:t>
            </a:r>
            <a:r>
              <a:rPr lang="ru-RU" sz="2000" dirty="0"/>
              <a:t> или </a:t>
            </a:r>
            <a:r>
              <a:rPr lang="ru-RU" sz="2000" dirty="0">
                <a:hlinkClick r:id="rId3" tooltip="Дискета"/>
              </a:rPr>
              <a:t>дискету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41931-9C2D-4D2A-89AE-59E824423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001" y="3803515"/>
            <a:ext cx="2984638" cy="2585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39CD2-76D4-4462-A14F-63D31338D930}"/>
              </a:ext>
            </a:extLst>
          </p:cNvPr>
          <p:cNvSpPr txBox="1"/>
          <p:nvPr/>
        </p:nvSpPr>
        <p:spPr>
          <a:xfrm>
            <a:off x="7263639" y="5837583"/>
            <a:ext cx="3419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solidFill>
                  <a:srgbClr val="FF0000"/>
                </a:solidFill>
                <a:hlinkClick r:id="rId5" tooltip="Microwriter (страница не постој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Microwriter MW4</a:t>
            </a:r>
            <a:r>
              <a:rPr lang="ru-RU" sz="1500" dirty="0"/>
              <a:t>, ручни текст процесор из раних 1980-их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183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5820F-BAC9-45AF-9967-386777BCEA80}"/>
              </a:ext>
            </a:extLst>
          </p:cNvPr>
          <p:cNvSpPr txBox="1"/>
          <p:nvPr/>
        </p:nvSpPr>
        <p:spPr>
          <a:xfrm>
            <a:off x="397565" y="570682"/>
            <a:ext cx="361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Microsoft Word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F139C-50DA-4F7E-B591-C7FCC7EE376A}"/>
              </a:ext>
            </a:extLst>
          </p:cNvPr>
          <p:cNvSpPr txBox="1"/>
          <p:nvPr/>
        </p:nvSpPr>
        <p:spPr>
          <a:xfrm>
            <a:off x="397565" y="2146852"/>
            <a:ext cx="10800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u="sng" dirty="0">
                <a:hlinkClick r:id="rId2" tooltip="Мајкрософт ворд"/>
              </a:rPr>
              <a:t>Microsoft Word</a:t>
            </a:r>
            <a:r>
              <a:rPr lang="ru-RU" sz="2000" b="1" u="sng" dirty="0"/>
              <a:t> </a:t>
            </a:r>
            <a:r>
              <a:rPr lang="ru-RU" sz="2000" dirty="0"/>
              <a:t>је најраспрострањенији текст процесорски софтвер</a:t>
            </a:r>
            <a:r>
              <a:rPr lang="sr-Latn-RS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/>
              <a:t>Microsoft</a:t>
            </a:r>
            <a:r>
              <a:rPr lang="en-US" sz="2000" dirty="0"/>
              <a:t> </a:t>
            </a:r>
            <a:r>
              <a:rPr lang="sr-Cyrl-RS" sz="2000" dirty="0"/>
              <a:t>процјењује да преко 500.000.000 људи користи </a:t>
            </a:r>
            <a:r>
              <a:rPr lang="en-US" sz="2000" dirty="0">
                <a:hlinkClick r:id="rId3" tooltip="Microsoft Office"/>
              </a:rPr>
              <a:t>Microsoft Office</a:t>
            </a:r>
            <a:r>
              <a:rPr lang="en-US" sz="2000" dirty="0"/>
              <a:t> </a:t>
            </a:r>
            <a:r>
              <a:rPr lang="sr-Cyrl-RS" sz="2000" dirty="0"/>
              <a:t>пакет, који обухвата </a:t>
            </a:r>
            <a:r>
              <a:rPr lang="en-US" sz="2000" dirty="0"/>
              <a:t>Word</a:t>
            </a:r>
            <a:r>
              <a:rPr lang="sr-Cyrl-RS" sz="2000" dirty="0"/>
              <a:t>.</a:t>
            </a: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Он је типа </a:t>
            </a:r>
            <a:r>
              <a:rPr lang="sr-Cyrl-RS" sz="2000" b="1" dirty="0"/>
              <a:t>визивиг</a:t>
            </a:r>
            <a:r>
              <a:rPr lang="sr-Cyrl-RS" sz="2000" dirty="0"/>
              <a:t> (енгл. </a:t>
            </a:r>
            <a:r>
              <a:rPr lang="en-US" sz="2000" i="1" dirty="0" err="1"/>
              <a:t>wysiwyg</a:t>
            </a:r>
            <a:r>
              <a:rPr lang="en-US" sz="2000" i="1" dirty="0"/>
              <a:t> - What You See Is What You Get</a:t>
            </a:r>
            <a:r>
              <a:rPr lang="en-US" sz="2000" dirty="0"/>
              <a:t> - „</a:t>
            </a:r>
            <a:r>
              <a:rPr lang="sr-Cyrl-RS" sz="2000" dirty="0"/>
              <a:t>Шта видиш то и добијеш“), што значи да програм већ у току саме обраде текста приказује како ће исти изгледати када се буде одштампао.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Прво издање овог програма је било 2.маја 1983. године, за оперативни систем </a:t>
            </a:r>
            <a:r>
              <a:rPr lang="sr-Latn-RS" sz="2000" dirty="0"/>
              <a:t>MS-Dos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25CED-1D92-4DC3-9489-F26146D4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813" y="21188"/>
            <a:ext cx="1711187" cy="16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D509E-989B-4F07-8D85-CEBAEC7BDDC8}"/>
              </a:ext>
            </a:extLst>
          </p:cNvPr>
          <p:cNvSpPr txBox="1"/>
          <p:nvPr/>
        </p:nvSpPr>
        <p:spPr>
          <a:xfrm>
            <a:off x="0" y="0"/>
            <a:ext cx="463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/>
              <a:t>Радно окружење у </a:t>
            </a:r>
            <a:r>
              <a:rPr lang="sr-Latn-RS" sz="2000" b="1" dirty="0"/>
              <a:t>Word-y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DDDBE-2464-463A-BB72-FFBC5D82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596349"/>
            <a:ext cx="10880035" cy="62616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5E4A63-D2A3-483E-B124-5DB2B9D4BAE5}"/>
              </a:ext>
            </a:extLst>
          </p:cNvPr>
          <p:cNvSpPr/>
          <p:nvPr/>
        </p:nvSpPr>
        <p:spPr>
          <a:xfrm>
            <a:off x="781879" y="603597"/>
            <a:ext cx="10880035" cy="188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188E58-DFB3-4C98-AD29-375A73F77FC6}"/>
              </a:ext>
            </a:extLst>
          </p:cNvPr>
          <p:cNvCxnSpPr/>
          <p:nvPr/>
        </p:nvCxnSpPr>
        <p:spPr>
          <a:xfrm flipV="1">
            <a:off x="6321287" y="265043"/>
            <a:ext cx="569843" cy="331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F795CB-1F63-469B-AA3A-EE7E8DA12078}"/>
              </a:ext>
            </a:extLst>
          </p:cNvPr>
          <p:cNvSpPr txBox="1"/>
          <p:nvPr/>
        </p:nvSpPr>
        <p:spPr>
          <a:xfrm>
            <a:off x="6857999" y="92142"/>
            <a:ext cx="176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Линија заглавља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3A99A-71F7-4257-ABDA-D593E1735820}"/>
              </a:ext>
            </a:extLst>
          </p:cNvPr>
          <p:cNvSpPr/>
          <p:nvPr/>
        </p:nvSpPr>
        <p:spPr>
          <a:xfrm>
            <a:off x="781878" y="792589"/>
            <a:ext cx="10880035" cy="331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F40373-DE85-49E5-B028-51BF9CA9163F}"/>
              </a:ext>
            </a:extLst>
          </p:cNvPr>
          <p:cNvCxnSpPr>
            <a:cxnSpLocks/>
          </p:cNvCxnSpPr>
          <p:nvPr/>
        </p:nvCxnSpPr>
        <p:spPr>
          <a:xfrm flipV="1">
            <a:off x="8348871" y="355117"/>
            <a:ext cx="1736033" cy="664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A13147-20A3-4DB2-859B-84C8C7E036E3}"/>
              </a:ext>
            </a:extLst>
          </p:cNvPr>
          <p:cNvSpPr txBox="1"/>
          <p:nvPr/>
        </p:nvSpPr>
        <p:spPr>
          <a:xfrm>
            <a:off x="10071652" y="68804"/>
            <a:ext cx="176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Линија менија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9F0FF-9010-4F2F-9852-B9A663A27A72}"/>
              </a:ext>
            </a:extLst>
          </p:cNvPr>
          <p:cNvSpPr/>
          <p:nvPr/>
        </p:nvSpPr>
        <p:spPr>
          <a:xfrm>
            <a:off x="781878" y="1154481"/>
            <a:ext cx="10880035" cy="753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CFAAF8-7E40-4702-915A-9375ACD42131}"/>
              </a:ext>
            </a:extLst>
          </p:cNvPr>
          <p:cNvCxnSpPr>
            <a:cxnSpLocks/>
          </p:cNvCxnSpPr>
          <p:nvPr/>
        </p:nvCxnSpPr>
        <p:spPr>
          <a:xfrm>
            <a:off x="1948070" y="1908313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852980-D66A-4EBD-8058-2000B19BFAE8}"/>
              </a:ext>
            </a:extLst>
          </p:cNvPr>
          <p:cNvSpPr txBox="1"/>
          <p:nvPr/>
        </p:nvSpPr>
        <p:spPr>
          <a:xfrm>
            <a:off x="1093304" y="2246246"/>
            <a:ext cx="208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Линија са алатима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96DF5E-C822-4CAD-89AD-67A87D6BA2A6}"/>
              </a:ext>
            </a:extLst>
          </p:cNvPr>
          <p:cNvSpPr/>
          <p:nvPr/>
        </p:nvSpPr>
        <p:spPr>
          <a:xfrm>
            <a:off x="2928733" y="1938899"/>
            <a:ext cx="6718837" cy="210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7FE0BE-63D6-438C-803A-770F8FEB7C5A}"/>
              </a:ext>
            </a:extLst>
          </p:cNvPr>
          <p:cNvCxnSpPr>
            <a:cxnSpLocks/>
          </p:cNvCxnSpPr>
          <p:nvPr/>
        </p:nvCxnSpPr>
        <p:spPr>
          <a:xfrm>
            <a:off x="6301409" y="2149545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E3EBCA7-319C-4FD9-8449-445D3DEEEC99}"/>
              </a:ext>
            </a:extLst>
          </p:cNvPr>
          <p:cNvSpPr txBox="1"/>
          <p:nvPr/>
        </p:nvSpPr>
        <p:spPr>
          <a:xfrm>
            <a:off x="5890592" y="2442746"/>
            <a:ext cx="176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Лењир</a:t>
            </a:r>
          </a:p>
        </p:txBody>
      </p:sp>
    </p:spTree>
    <p:extLst>
      <p:ext uri="{BB962C8B-B14F-4D97-AF65-F5344CB8AC3E}">
        <p14:creationId xmlns:p14="http://schemas.microsoft.com/office/powerpoint/2010/main" val="37469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5" grpId="0"/>
      <p:bldP spid="16" grpId="0" animBg="1"/>
      <p:bldP spid="19" grpId="0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F7B57-DEAC-49C9-8385-8C0854D5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67" y="2186609"/>
            <a:ext cx="6254922" cy="2136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5775C-55CB-4667-94C4-212DF4A837AE}"/>
              </a:ext>
            </a:extLst>
          </p:cNvPr>
          <p:cNvSpPr/>
          <p:nvPr/>
        </p:nvSpPr>
        <p:spPr>
          <a:xfrm>
            <a:off x="2769704" y="2468985"/>
            <a:ext cx="3220280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7393D-166F-40AD-B56A-EBBA9F40DF90}"/>
              </a:ext>
            </a:extLst>
          </p:cNvPr>
          <p:cNvCxnSpPr>
            <a:cxnSpLocks/>
          </p:cNvCxnSpPr>
          <p:nvPr/>
        </p:nvCxnSpPr>
        <p:spPr>
          <a:xfrm flipV="1">
            <a:off x="4134678" y="1948070"/>
            <a:ext cx="0" cy="477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D9774F-BC8D-4594-A4A0-52518D41B674}"/>
              </a:ext>
            </a:extLst>
          </p:cNvPr>
          <p:cNvSpPr txBox="1"/>
          <p:nvPr/>
        </p:nvSpPr>
        <p:spPr>
          <a:xfrm>
            <a:off x="3021341" y="999279"/>
            <a:ext cx="26636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Мијењамо стил слова и величину слова која је изражена у поинтима (рт)</a:t>
            </a:r>
            <a:endParaRPr lang="en-US" sz="1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3E3F0-6A24-4B9B-8B2C-B5839B70BA3C}"/>
              </a:ext>
            </a:extLst>
          </p:cNvPr>
          <p:cNvSpPr/>
          <p:nvPr/>
        </p:nvSpPr>
        <p:spPr>
          <a:xfrm>
            <a:off x="2769704" y="3105087"/>
            <a:ext cx="3220280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274FAA-0D33-4A23-B75F-F596910FFCB1}"/>
              </a:ext>
            </a:extLst>
          </p:cNvPr>
          <p:cNvCxnSpPr>
            <a:cxnSpLocks/>
          </p:cNvCxnSpPr>
          <p:nvPr/>
        </p:nvCxnSpPr>
        <p:spPr>
          <a:xfrm>
            <a:off x="4287078" y="3604588"/>
            <a:ext cx="0" cy="718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8931D26-815E-4165-9DB5-2AD8D541E6EE}"/>
              </a:ext>
            </a:extLst>
          </p:cNvPr>
          <p:cNvSpPr txBox="1"/>
          <p:nvPr/>
        </p:nvSpPr>
        <p:spPr>
          <a:xfrm>
            <a:off x="2822718" y="4460123"/>
            <a:ext cx="31672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Додатно уређивање стила, где можемо подвући, подебљати, искосити, прецртати слова...</a:t>
            </a: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242582-818D-4424-B206-06C196D35361}"/>
              </a:ext>
            </a:extLst>
          </p:cNvPr>
          <p:cNvSpPr/>
          <p:nvPr/>
        </p:nvSpPr>
        <p:spPr>
          <a:xfrm>
            <a:off x="6109355" y="3105087"/>
            <a:ext cx="2425045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7756F3-3A88-4A08-9325-98D53B7C87AF}"/>
              </a:ext>
            </a:extLst>
          </p:cNvPr>
          <p:cNvCxnSpPr>
            <a:cxnSpLocks/>
          </p:cNvCxnSpPr>
          <p:nvPr/>
        </p:nvCxnSpPr>
        <p:spPr>
          <a:xfrm>
            <a:off x="7474226" y="3604588"/>
            <a:ext cx="0" cy="718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D56A6B-87CD-49EC-9082-2139EAE8092B}"/>
              </a:ext>
            </a:extLst>
          </p:cNvPr>
          <p:cNvSpPr txBox="1"/>
          <p:nvPr/>
        </p:nvSpPr>
        <p:spPr>
          <a:xfrm>
            <a:off x="6267924" y="4460122"/>
            <a:ext cx="25445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Бојење, маркирање и додавање ефеката словима</a:t>
            </a:r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E4487-0CEC-44B4-B411-F0DB8ECFFBFA}"/>
              </a:ext>
            </a:extLst>
          </p:cNvPr>
          <p:cNvSpPr/>
          <p:nvPr/>
        </p:nvSpPr>
        <p:spPr>
          <a:xfrm>
            <a:off x="6096000" y="2468985"/>
            <a:ext cx="1895061" cy="49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179107-B1A1-4437-B73F-1EEEDC1EDD83}"/>
              </a:ext>
            </a:extLst>
          </p:cNvPr>
          <p:cNvCxnSpPr>
            <a:cxnSpLocks/>
          </p:cNvCxnSpPr>
          <p:nvPr/>
        </p:nvCxnSpPr>
        <p:spPr>
          <a:xfrm flipV="1">
            <a:off x="7997687" y="1796440"/>
            <a:ext cx="0" cy="672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959B9-8A0A-4ABF-A659-F3536E577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82" y="110043"/>
            <a:ext cx="1742610" cy="1686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3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2" grpId="0"/>
      <p:bldP spid="13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517E9-8F1F-47CE-82BF-8C816256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19" y="1848110"/>
            <a:ext cx="5252100" cy="20600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07EF98-1D80-4EB3-9D59-1C99977719BF}"/>
              </a:ext>
            </a:extLst>
          </p:cNvPr>
          <p:cNvSpPr/>
          <p:nvPr/>
        </p:nvSpPr>
        <p:spPr>
          <a:xfrm>
            <a:off x="3284419" y="2749957"/>
            <a:ext cx="2278644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4AA0B2-2207-4571-946C-2B821F8BAAED}"/>
              </a:ext>
            </a:extLst>
          </p:cNvPr>
          <p:cNvCxnSpPr>
            <a:cxnSpLocks/>
          </p:cNvCxnSpPr>
          <p:nvPr/>
        </p:nvCxnSpPr>
        <p:spPr>
          <a:xfrm flipH="1">
            <a:off x="2787098" y="3282078"/>
            <a:ext cx="497321" cy="403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033BB8-E007-451B-8594-961CFBEBF088}"/>
              </a:ext>
            </a:extLst>
          </p:cNvPr>
          <p:cNvSpPr txBox="1"/>
          <p:nvPr/>
        </p:nvSpPr>
        <p:spPr>
          <a:xfrm>
            <a:off x="384215" y="3600424"/>
            <a:ext cx="227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Дио за центрирање параграфа.</a:t>
            </a:r>
            <a:endParaRPr lang="en-US" sz="1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7B3AD-3239-488E-BF5D-989F2161397F}"/>
              </a:ext>
            </a:extLst>
          </p:cNvPr>
          <p:cNvSpPr/>
          <p:nvPr/>
        </p:nvSpPr>
        <p:spPr>
          <a:xfrm>
            <a:off x="3284419" y="1995533"/>
            <a:ext cx="2464174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1C4DD8-82B6-4FAB-954A-44B69A18F44E}"/>
              </a:ext>
            </a:extLst>
          </p:cNvPr>
          <p:cNvCxnSpPr>
            <a:cxnSpLocks/>
          </p:cNvCxnSpPr>
          <p:nvPr/>
        </p:nvCxnSpPr>
        <p:spPr>
          <a:xfrm flipH="1">
            <a:off x="2787098" y="2271789"/>
            <a:ext cx="4973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1B4DB5-EA2B-4BD2-BBC2-C2DA02513DB2}"/>
              </a:ext>
            </a:extLst>
          </p:cNvPr>
          <p:cNvSpPr txBox="1"/>
          <p:nvPr/>
        </p:nvSpPr>
        <p:spPr>
          <a:xfrm>
            <a:off x="384215" y="1995533"/>
            <a:ext cx="24028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Дио за прављење теза, листа и подлиста.</a:t>
            </a: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6225AA-0E39-439C-BD8A-CB3C4F8F45D6}"/>
              </a:ext>
            </a:extLst>
          </p:cNvPr>
          <p:cNvSpPr/>
          <p:nvPr/>
        </p:nvSpPr>
        <p:spPr>
          <a:xfrm>
            <a:off x="6513142" y="2749957"/>
            <a:ext cx="756468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BD167B-5783-41DC-93B5-969E6AC8D06C}"/>
              </a:ext>
            </a:extLst>
          </p:cNvPr>
          <p:cNvCxnSpPr>
            <a:cxnSpLocks/>
          </p:cNvCxnSpPr>
          <p:nvPr/>
        </p:nvCxnSpPr>
        <p:spPr>
          <a:xfrm flipH="1">
            <a:off x="6134543" y="3330848"/>
            <a:ext cx="378599" cy="752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F6F2B8-04D8-4570-BD18-31DEE581F85C}"/>
              </a:ext>
            </a:extLst>
          </p:cNvPr>
          <p:cNvSpPr txBox="1"/>
          <p:nvPr/>
        </p:nvSpPr>
        <p:spPr>
          <a:xfrm>
            <a:off x="3284419" y="4231234"/>
            <a:ext cx="36701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Уколико желите да параграф има обојену позадину, боју бирати на овај начин.</a:t>
            </a:r>
            <a:endParaRPr lang="en-US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29EB8-CB8A-4850-B74D-AD509510D601}"/>
              </a:ext>
            </a:extLst>
          </p:cNvPr>
          <p:cNvSpPr/>
          <p:nvPr/>
        </p:nvSpPr>
        <p:spPr>
          <a:xfrm>
            <a:off x="7388697" y="2749957"/>
            <a:ext cx="642120" cy="552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7BE416-3C8B-424D-9B57-450E595C1ECB}"/>
              </a:ext>
            </a:extLst>
          </p:cNvPr>
          <p:cNvCxnSpPr>
            <a:cxnSpLocks/>
          </p:cNvCxnSpPr>
          <p:nvPr/>
        </p:nvCxnSpPr>
        <p:spPr>
          <a:xfrm>
            <a:off x="7714408" y="3330848"/>
            <a:ext cx="197140" cy="752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6AB8866-8277-408E-AAF0-C5CA9C5ADAEB}"/>
              </a:ext>
            </a:extLst>
          </p:cNvPr>
          <p:cNvSpPr txBox="1"/>
          <p:nvPr/>
        </p:nvSpPr>
        <p:spPr>
          <a:xfrm>
            <a:off x="7709757" y="4231234"/>
            <a:ext cx="367012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Уоквиравање параграфа. Можемо уоквирити цио параграф или га уоквирити на неки другачији начин.</a:t>
            </a:r>
            <a:endParaRPr lang="en-US" sz="1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B9A465-651B-4F2C-9DFD-85912476169D}"/>
              </a:ext>
            </a:extLst>
          </p:cNvPr>
          <p:cNvSpPr/>
          <p:nvPr/>
        </p:nvSpPr>
        <p:spPr>
          <a:xfrm>
            <a:off x="8155056" y="3505073"/>
            <a:ext cx="378052" cy="361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DCFEDB-0E56-4F2E-AD19-6C4D5E0C0C67}"/>
              </a:ext>
            </a:extLst>
          </p:cNvPr>
          <p:cNvCxnSpPr>
            <a:cxnSpLocks/>
          </p:cNvCxnSpPr>
          <p:nvPr/>
        </p:nvCxnSpPr>
        <p:spPr>
          <a:xfrm flipV="1">
            <a:off x="8533108" y="2885735"/>
            <a:ext cx="483370" cy="598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CE8234E-AEE1-46D1-B65B-98C97BD4FE43}"/>
              </a:ext>
            </a:extLst>
          </p:cNvPr>
          <p:cNvSpPr txBox="1"/>
          <p:nvPr/>
        </p:nvSpPr>
        <p:spPr>
          <a:xfrm>
            <a:off x="8539768" y="1611184"/>
            <a:ext cx="3670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700" dirty="0"/>
              <a:t>Додатна опције се налазе овдје. Кликом на стрелицу отвара се прозор приказан на сљедећем слајду.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127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  <p:bldP spid="12" grpId="0" animBg="1"/>
      <p:bldP spid="14" grpId="0"/>
      <p:bldP spid="17" grpId="0" animBg="1"/>
      <p:bldP spid="21" grpId="0"/>
      <p:bldP spid="2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B6F12-3E57-4B5A-8B73-D203684C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5" y="196621"/>
            <a:ext cx="4628943" cy="6047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6DF9F4-D3FE-4DEB-9B82-68FFF9438AC6}"/>
              </a:ext>
            </a:extLst>
          </p:cNvPr>
          <p:cNvSpPr/>
          <p:nvPr/>
        </p:nvSpPr>
        <p:spPr>
          <a:xfrm>
            <a:off x="721736" y="1888566"/>
            <a:ext cx="4593116" cy="1199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08F924-6AC2-40A9-B2A8-1BEB16D83A46}"/>
              </a:ext>
            </a:extLst>
          </p:cNvPr>
          <p:cNvCxnSpPr>
            <a:cxnSpLocks/>
          </p:cNvCxnSpPr>
          <p:nvPr/>
        </p:nvCxnSpPr>
        <p:spPr>
          <a:xfrm>
            <a:off x="5314852" y="2488161"/>
            <a:ext cx="918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B702DF-C521-4C4C-AAFE-6CF36AD7FD73}"/>
              </a:ext>
            </a:extLst>
          </p:cNvPr>
          <p:cNvSpPr txBox="1"/>
          <p:nvPr/>
        </p:nvSpPr>
        <p:spPr>
          <a:xfrm>
            <a:off x="6472449" y="1888566"/>
            <a:ext cx="4997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Дио за увлачење цијелог параграфа. У склопу опције </a:t>
            </a:r>
            <a:r>
              <a:rPr lang="sr-Latn-RS" i="1" dirty="0"/>
              <a:t>Special</a:t>
            </a:r>
            <a:r>
              <a:rPr lang="sr-Cyrl-RS" i="1" dirty="0"/>
              <a:t> </a:t>
            </a:r>
            <a:r>
              <a:rPr lang="sr-Cyrl-RS" dirty="0"/>
              <a:t>можемо изабрати да се увуче само први или посљедњи ред у параграфу.</a:t>
            </a:r>
          </a:p>
          <a:p>
            <a:pPr algn="just"/>
            <a:r>
              <a:rPr lang="sr-Cyrl-RS" dirty="0"/>
              <a:t>Наравно, унутар </a:t>
            </a:r>
            <a:r>
              <a:rPr lang="sr-Cyrl-RS" i="1" dirty="0"/>
              <a:t>Ву </a:t>
            </a:r>
            <a:r>
              <a:rPr lang="sr-Cyrl-RS" dirty="0"/>
              <a:t>одређујемо колико тај један ред желимо да буде увучен.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26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ADC97-A4BD-49CF-956E-0EA985EB0366}"/>
              </a:ext>
            </a:extLst>
          </p:cNvPr>
          <p:cNvSpPr txBox="1"/>
          <p:nvPr/>
        </p:nvSpPr>
        <p:spPr>
          <a:xfrm>
            <a:off x="410817" y="318053"/>
            <a:ext cx="661283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Примјена стила на унијети текст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35F42-982B-48B6-AAC0-D8B5996CD4CB}"/>
              </a:ext>
            </a:extLst>
          </p:cNvPr>
          <p:cNvSpPr txBox="1"/>
          <p:nvPr/>
        </p:nvSpPr>
        <p:spPr>
          <a:xfrm>
            <a:off x="410817" y="1139687"/>
            <a:ext cx="8587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Стилови дају документу уједначен, професионални изглед.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Начин употребе: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2000" dirty="0"/>
              <a:t>Изаберемо (селектујемо) текст који желимо да обликујемо, затим изаберемо жељени стил.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65486-8AB5-41CF-8CFC-4AC29A21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68" y="3012118"/>
            <a:ext cx="6780558" cy="2149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96A4C8-2BC9-4FDD-9A7C-DD147F7366CC}"/>
              </a:ext>
            </a:extLst>
          </p:cNvPr>
          <p:cNvSpPr/>
          <p:nvPr/>
        </p:nvSpPr>
        <p:spPr>
          <a:xfrm>
            <a:off x="8556679" y="3906192"/>
            <a:ext cx="378052" cy="361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381F30-95B6-4187-B4B9-3BCB1EC39E3D}"/>
              </a:ext>
            </a:extLst>
          </p:cNvPr>
          <p:cNvCxnSpPr>
            <a:cxnSpLocks/>
          </p:cNvCxnSpPr>
          <p:nvPr/>
        </p:nvCxnSpPr>
        <p:spPr>
          <a:xfrm>
            <a:off x="8934731" y="4268002"/>
            <a:ext cx="371061" cy="265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D0C296-0515-4689-B99C-72F7C10D1C8C}"/>
              </a:ext>
            </a:extLst>
          </p:cNvPr>
          <p:cNvSpPr txBox="1"/>
          <p:nvPr/>
        </p:nvSpPr>
        <p:spPr>
          <a:xfrm>
            <a:off x="9376278" y="4533962"/>
            <a:ext cx="240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Проширивање листе  стилова.</a:t>
            </a:r>
          </a:p>
          <a:p>
            <a:pPr algn="just"/>
            <a:r>
              <a:rPr lang="sr-Cyrl-RS" dirty="0"/>
              <a:t>Приказ на сљедећем слајду.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{CAAB22EF-FE6B-4771-A045-50EB4A7C3917}tf56160789_win32</Template>
  <TotalTime>0</TotalTime>
  <Words>527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Wingdings</vt:lpstr>
      <vt:lpstr>1_RetrospectVTI</vt:lpstr>
      <vt:lpstr>Програм за обраду текста (увод)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2020-09-13T17:02:01Z</dcterms:created>
  <dcterms:modified xsi:type="dcterms:W3CDTF">2020-09-13T20:44:58Z</dcterms:modified>
</cp:coreProperties>
</file>