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47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  <p:sldMasterId id="2147483677" r:id="rId2"/>
  </p:sldMasterIdLst>
  <p:sldIdLst>
    <p:sldId id="257" r:id="rId3"/>
    <p:sldId id="268" r:id="rId4"/>
    <p:sldId id="265" r:id="rId5"/>
    <p:sldId id="272" r:id="rId6"/>
    <p:sldId id="271" r:id="rId7"/>
    <p:sldId id="259" r:id="rId8"/>
    <p:sldId id="266" r:id="rId9"/>
    <p:sldId id="267" r:id="rId10"/>
    <p:sldId id="277" r:id="rId11"/>
    <p:sldId id="278" r:id="rId12"/>
    <p:sldId id="279" r:id="rId13"/>
    <p:sldId id="280" r:id="rId14"/>
    <p:sldId id="281" r:id="rId15"/>
    <p:sldId id="282" r:id="rId16"/>
    <p:sldId id="273" r:id="rId17"/>
    <p:sldId id="274" r:id="rId18"/>
    <p:sldId id="275" r:id="rId19"/>
    <p:sldId id="276" r:id="rId20"/>
    <p:sldId id="289" r:id="rId21"/>
    <p:sldId id="283" r:id="rId22"/>
    <p:sldId id="284" r:id="rId23"/>
    <p:sldId id="285" r:id="rId24"/>
    <p:sldId id="286" r:id="rId25"/>
    <p:sldId id="287" r:id="rId26"/>
    <p:sldId id="288" r:id="rId27"/>
    <p:sldId id="290" r:id="rId28"/>
    <p:sldId id="291" r:id="rId29"/>
    <p:sldId id="292" r:id="rId30"/>
    <p:sldId id="293" r:id="rId31"/>
    <p:sldId id="294" r:id="rId32"/>
    <p:sldId id="295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3" r:id="rId48"/>
    <p:sldId id="311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ustomXml" Target="../customXml/item3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391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36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310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380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245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7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071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44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822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789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46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1345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937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479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55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794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232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347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49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120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426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94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367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8BA489-2864-4B58-99FA-67CC4B390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7D4171-70A6-492B-8952-69D0513C2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63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305" y="5773782"/>
            <a:ext cx="113504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6000" dirty="0" smtClean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ELEKTRIČNE</a:t>
            </a:r>
            <a:r>
              <a:rPr lang="en-GB" sz="6000" dirty="0" smtClean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sr-Latn-ME" sz="6000" dirty="0" smtClean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INSTALACIJE</a:t>
            </a:r>
            <a:r>
              <a:rPr lang="en-US" sz="2700" b="1" dirty="0" smtClean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en-US" sz="2700" b="1" dirty="0" smtClean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2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4214" y="727528"/>
            <a:ext cx="11268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600" dirty="0"/>
              <a:t>Oznake izolovanih provodnika po JUS N.C0.006/1961 i  JUS N.C0.010/1970-u sastoje se od grupa </a:t>
            </a:r>
            <a:r>
              <a:rPr lang="sr-Latn-CS" sz="3600" b="1" dirty="0">
                <a:solidFill>
                  <a:srgbClr val="FF0000"/>
                </a:solidFill>
              </a:rPr>
              <a:t>slovnih simbola i brojeva. </a:t>
            </a:r>
            <a:endParaRPr lang="sr-Latn-CS" sz="3600" b="1" dirty="0" smtClean="0">
              <a:solidFill>
                <a:srgbClr val="FF0000"/>
              </a:solidFill>
            </a:endParaRPr>
          </a:p>
          <a:p>
            <a:endParaRPr lang="sr-Latn-CS" sz="3600" b="1" dirty="0" smtClean="0"/>
          </a:p>
          <a:p>
            <a:r>
              <a:rPr lang="sr-Latn-CS" sz="3600" dirty="0" smtClean="0"/>
              <a:t>U </a:t>
            </a:r>
            <a:r>
              <a:rPr lang="sr-Latn-CS" sz="3600" dirty="0"/>
              <a:t>jednoj oznaci teorijski mož</a:t>
            </a:r>
            <a:r>
              <a:rPr lang="en-US" sz="3600" dirty="0"/>
              <a:t>e </a:t>
            </a:r>
            <a:r>
              <a:rPr lang="en-US" sz="3600" dirty="0" err="1"/>
              <a:t>biti</a:t>
            </a:r>
            <a:r>
              <a:rPr lang="en-US" sz="3600" dirty="0"/>
              <a:t> </a:t>
            </a:r>
            <a:r>
              <a:rPr lang="sr-Latn-CS" sz="3600" b="1" dirty="0"/>
              <a:t>š</a:t>
            </a:r>
            <a:r>
              <a:rPr lang="en-US" sz="3600" b="1" dirty="0" err="1"/>
              <a:t>est</a:t>
            </a:r>
            <a:r>
              <a:rPr lang="en-US" sz="3600" b="1" dirty="0"/>
              <a:t> </a:t>
            </a:r>
            <a:r>
              <a:rPr lang="en-US" sz="3600" b="1" dirty="0" err="1"/>
              <a:t>grupa</a:t>
            </a:r>
            <a:r>
              <a:rPr lang="en-US" sz="3600" dirty="0"/>
              <a:t>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6746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6544450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648272"/>
                <a:gridCol w="6543728"/>
              </a:tblGrid>
              <a:tr h="61904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35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en-US" sz="2800" spc="35" dirty="0" smtClean="0">
                          <a:solidFill>
                            <a:srgbClr val="FF0000"/>
                          </a:solidFill>
                          <a:effectLst/>
                        </a:rPr>
                        <a:t>I </a:t>
                      </a:r>
                      <a:r>
                        <a:rPr lang="en-US" sz="2800" spc="35" dirty="0" err="1">
                          <a:solidFill>
                            <a:srgbClr val="FF0000"/>
                          </a:solidFill>
                          <a:effectLst/>
                        </a:rPr>
                        <a:t>grupa</a:t>
                      </a:r>
                      <a:r>
                        <a:rPr lang="en-US" sz="2800" spc="3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spc="35" dirty="0" err="1" smtClean="0">
                          <a:solidFill>
                            <a:srgbClr val="FF0000"/>
                          </a:solidFill>
                          <a:effectLst/>
                        </a:rPr>
                        <a:t>oznaka</a:t>
                      </a:r>
                      <a:r>
                        <a:rPr lang="en-US" sz="2000" spc="3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9" marR="37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6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spc="6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2000" spc="60" dirty="0" err="1" smtClean="0">
                          <a:solidFill>
                            <a:schemeClr val="tx1"/>
                          </a:solidFill>
                          <a:effectLst/>
                        </a:rPr>
                        <a:t>Provodnici</a:t>
                      </a:r>
                      <a:r>
                        <a:rPr lang="en-US" sz="2000" spc="6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 smtClean="0">
                          <a:solidFill>
                            <a:schemeClr val="tx1"/>
                          </a:solidFill>
                          <a:effectLst/>
                        </a:rPr>
                        <a:t>za</a:t>
                      </a:r>
                      <a:r>
                        <a:rPr lang="en-US" sz="2000" spc="6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55" dirty="0" smtClean="0">
                          <a:solidFill>
                            <a:schemeClr val="tx1"/>
                          </a:solidFill>
                          <a:effectLst/>
                        </a:rPr>
                        <a:t>op</a:t>
                      </a:r>
                      <a:r>
                        <a:rPr lang="sr-Latn-CS" sz="2000" spc="55" dirty="0" smtClean="0">
                          <a:solidFill>
                            <a:schemeClr val="tx1"/>
                          </a:solidFill>
                          <a:effectLst/>
                        </a:rPr>
                        <a:t>š</a:t>
                      </a:r>
                      <a:r>
                        <a:rPr lang="en-US" sz="2000" spc="55" dirty="0" err="1" smtClean="0">
                          <a:solidFill>
                            <a:schemeClr val="tx1"/>
                          </a:solidFill>
                          <a:effectLst/>
                        </a:rPr>
                        <a:t>te</a:t>
                      </a:r>
                      <a:r>
                        <a:rPr lang="en-US" sz="2000" spc="5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55" dirty="0" err="1" smtClean="0">
                          <a:solidFill>
                            <a:schemeClr val="tx1"/>
                          </a:solidFill>
                          <a:effectLst/>
                        </a:rPr>
                        <a:t>podru</a:t>
                      </a:r>
                      <a:r>
                        <a:rPr lang="sr-Latn-CS" sz="2000" spc="55" dirty="0" smtClean="0">
                          <a:solidFill>
                            <a:schemeClr val="tx1"/>
                          </a:solidFill>
                          <a:effectLst/>
                        </a:rPr>
                        <a:t>č</a:t>
                      </a:r>
                      <a:r>
                        <a:rPr lang="en-US" sz="2000" spc="55" dirty="0" smtClean="0">
                          <a:solidFill>
                            <a:schemeClr val="tx1"/>
                          </a:solidFill>
                          <a:effectLst/>
                        </a:rPr>
                        <a:t>je </a:t>
                      </a:r>
                      <a:r>
                        <a:rPr lang="en-US" sz="2000" spc="55" dirty="0" err="1" smtClean="0">
                          <a:solidFill>
                            <a:schemeClr val="tx1"/>
                          </a:solidFill>
                          <a:effectLst/>
                        </a:rPr>
                        <a:t>primjene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55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000" spc="65" dirty="0" err="1" smtClean="0">
                          <a:solidFill>
                            <a:schemeClr val="tx1"/>
                          </a:solidFill>
                          <a:effectLst/>
                        </a:rPr>
                        <a:t>Provodnici</a:t>
                      </a:r>
                      <a:r>
                        <a:rPr lang="en-US" sz="2000" spc="6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5" dirty="0" err="1" smtClean="0">
                          <a:solidFill>
                            <a:schemeClr val="tx1"/>
                          </a:solidFill>
                          <a:effectLst/>
                        </a:rPr>
                        <a:t>koji</a:t>
                      </a:r>
                      <a:r>
                        <a:rPr lang="en-US" sz="2000" spc="65" dirty="0" smtClean="0">
                          <a:solidFill>
                            <a:schemeClr val="tx1"/>
                          </a:solidFill>
                          <a:effectLst/>
                        </a:rPr>
                        <a:t> se </a:t>
                      </a:r>
                      <a:r>
                        <a:rPr lang="en-US" sz="2000" spc="65" dirty="0" err="1" smtClean="0">
                          <a:solidFill>
                            <a:schemeClr val="tx1"/>
                          </a:solidFill>
                          <a:effectLst/>
                        </a:rPr>
                        <a:t>upotrebljavaju</a:t>
                      </a:r>
                      <a:r>
                        <a:rPr lang="en-US" sz="2000" spc="65" dirty="0" smtClean="0">
                          <a:solidFill>
                            <a:schemeClr val="tx1"/>
                          </a:solidFill>
                          <a:effectLst/>
                        </a:rPr>
                        <a:t> u </a:t>
                      </a:r>
                      <a:r>
                        <a:rPr lang="en-US" sz="2000" spc="65" dirty="0" err="1" smtClean="0">
                          <a:solidFill>
                            <a:schemeClr val="tx1"/>
                          </a:solidFill>
                          <a:effectLst/>
                        </a:rPr>
                        <a:t>elektri</a:t>
                      </a:r>
                      <a:r>
                        <a:rPr lang="sr-Latn-CS" sz="2000" spc="65" dirty="0" smtClean="0">
                          <a:solidFill>
                            <a:schemeClr val="tx1"/>
                          </a:solidFill>
                          <a:effectLst/>
                        </a:rPr>
                        <a:t>č</a:t>
                      </a:r>
                      <a:r>
                        <a:rPr lang="en-US" sz="2000" spc="65" dirty="0" err="1" smtClean="0">
                          <a:solidFill>
                            <a:schemeClr val="tx1"/>
                          </a:solidFill>
                          <a:effectLst/>
                        </a:rPr>
                        <a:t>nim</a:t>
                      </a:r>
                      <a:r>
                        <a:rPr lang="en-US" sz="2000" spc="6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5" dirty="0" err="1" smtClean="0">
                          <a:solidFill>
                            <a:schemeClr val="tx1"/>
                          </a:solidFill>
                          <a:effectLst/>
                        </a:rPr>
                        <a:t>instala</a:t>
                      </a:r>
                      <a:r>
                        <a:rPr lang="en-US" sz="2000" spc="35" dirty="0" err="1" smtClean="0">
                          <a:solidFill>
                            <a:schemeClr val="tx1"/>
                          </a:solidFill>
                          <a:effectLst/>
                        </a:rPr>
                        <a:t>cijama</a:t>
                      </a:r>
                      <a:r>
                        <a:rPr lang="en-US" sz="2000" spc="3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35" dirty="0" err="1" smtClean="0">
                          <a:solidFill>
                            <a:schemeClr val="tx1"/>
                          </a:solidFill>
                          <a:effectLst/>
                        </a:rPr>
                        <a:t>za</a:t>
                      </a:r>
                      <a:r>
                        <a:rPr lang="en-US" sz="2000" spc="3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35" dirty="0" err="1" smtClean="0">
                          <a:solidFill>
                            <a:schemeClr val="tx1"/>
                          </a:solidFill>
                          <a:effectLst/>
                        </a:rPr>
                        <a:t>zgrade</a:t>
                      </a:r>
                      <a:r>
                        <a:rPr lang="en-US" sz="2000" spc="35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37659" marR="37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60" dirty="0">
                          <a:effectLst/>
                        </a:rPr>
                        <a:t>       </a:t>
                      </a:r>
                      <a:r>
                        <a:rPr lang="en-US" sz="2000" spc="55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55" dirty="0">
                          <a:effectLst/>
                        </a:rPr>
                        <a:t>      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55" dirty="0">
                          <a:effectLst/>
                        </a:rPr>
                        <a:t>           </a:t>
                      </a:r>
                      <a:r>
                        <a:rPr lang="en-US" sz="2000" spc="55" dirty="0" err="1">
                          <a:effectLst/>
                        </a:rPr>
                        <a:t>Nemaju</a:t>
                      </a:r>
                      <a:r>
                        <a:rPr lang="en-US" sz="2000" spc="55" dirty="0">
                          <a:effectLst/>
                        </a:rPr>
                        <a:t>  </a:t>
                      </a:r>
                      <a:r>
                        <a:rPr lang="en-US" sz="2000" spc="55" dirty="0" err="1">
                          <a:effectLst/>
                        </a:rPr>
                        <a:t>slovni</a:t>
                      </a:r>
                      <a:r>
                        <a:rPr lang="en-US" sz="2000" spc="55" dirty="0">
                          <a:effectLst/>
                        </a:rPr>
                        <a:t>  </a:t>
                      </a:r>
                      <a:r>
                        <a:rPr lang="en-US" sz="2000" spc="55" dirty="0" err="1">
                          <a:effectLst/>
                        </a:rPr>
                        <a:t>simbol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9" marR="37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8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55" dirty="0">
                          <a:effectLst/>
                        </a:rPr>
                        <a:t> 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7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spc="7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2000" b="1" spc="70" dirty="0" err="1" smtClean="0">
                          <a:solidFill>
                            <a:schemeClr val="tx1"/>
                          </a:solidFill>
                          <a:effectLst/>
                        </a:rPr>
                        <a:t>Posebno</a:t>
                      </a:r>
                      <a:r>
                        <a:rPr lang="en-US" sz="2000" b="1" spc="7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spc="70" dirty="0" err="1">
                          <a:solidFill>
                            <a:schemeClr val="tx1"/>
                          </a:solidFill>
                          <a:effectLst/>
                        </a:rPr>
                        <a:t>podru</a:t>
                      </a:r>
                      <a:r>
                        <a:rPr lang="sr-Latn-CS" sz="2000" b="1" spc="70" dirty="0">
                          <a:solidFill>
                            <a:schemeClr val="tx1"/>
                          </a:solidFill>
                          <a:effectLst/>
                        </a:rPr>
                        <a:t>č</a:t>
                      </a:r>
                      <a:r>
                        <a:rPr lang="en-US" sz="2000" b="1" spc="70" dirty="0">
                          <a:solidFill>
                            <a:schemeClr val="tx1"/>
                          </a:solidFill>
                          <a:effectLst/>
                        </a:rPr>
                        <a:t>je </a:t>
                      </a:r>
                      <a:r>
                        <a:rPr lang="en-US" sz="2000" b="1" spc="70" dirty="0" err="1">
                          <a:solidFill>
                            <a:schemeClr val="tx1"/>
                          </a:solidFill>
                          <a:effectLst/>
                        </a:rPr>
                        <a:t>primjene</a:t>
                      </a:r>
                      <a:r>
                        <a:rPr lang="en-US" sz="2000" b="1" spc="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spc="70" dirty="0" err="1">
                          <a:solidFill>
                            <a:schemeClr val="tx1"/>
                          </a:solidFill>
                          <a:effectLst/>
                        </a:rPr>
                        <a:t>provodnika,piše</a:t>
                      </a:r>
                      <a:r>
                        <a:rPr lang="en-US" sz="2000" b="1" spc="70" dirty="0">
                          <a:solidFill>
                            <a:schemeClr val="tx1"/>
                          </a:solidFill>
                          <a:effectLst/>
                        </a:rPr>
                        <a:t> se </a:t>
                      </a:r>
                      <a:r>
                        <a:rPr lang="en-US" sz="2000" b="1" spc="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2000" b="1" spc="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spc="70" dirty="0" err="1">
                          <a:solidFill>
                            <a:schemeClr val="tx1"/>
                          </a:solidFill>
                          <a:effectLst/>
                        </a:rPr>
                        <a:t>prvom</a:t>
                      </a:r>
                      <a:r>
                        <a:rPr lang="en-US" sz="2000" b="1" spc="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spc="70" dirty="0" err="1">
                          <a:solidFill>
                            <a:schemeClr val="tx1"/>
                          </a:solidFill>
                          <a:effectLst/>
                        </a:rPr>
                        <a:t>mjestu</a:t>
                      </a:r>
                      <a:r>
                        <a:rPr lang="en-US" sz="2000" b="1" spc="70" dirty="0">
                          <a:solidFill>
                            <a:schemeClr val="tx1"/>
                          </a:solidFill>
                          <a:effectLst/>
                        </a:rPr>
                        <a:t> u </a:t>
                      </a:r>
                      <a:r>
                        <a:rPr lang="en-US" sz="2000" b="1" spc="70" dirty="0" err="1">
                          <a:solidFill>
                            <a:schemeClr val="tx1"/>
                          </a:solidFill>
                          <a:effectLst/>
                        </a:rPr>
                        <a:t>prvoj</a:t>
                      </a:r>
                      <a:r>
                        <a:rPr lang="en-US" sz="2000" b="1" spc="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spc="70" dirty="0" err="1">
                          <a:solidFill>
                            <a:schemeClr val="tx1"/>
                          </a:solidFill>
                          <a:effectLst/>
                        </a:rPr>
                        <a:t>grupi</a:t>
                      </a:r>
                      <a:r>
                        <a:rPr lang="en-US" sz="2000" b="1" spc="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9" marR="37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35" dirty="0">
                          <a:effectLst/>
                        </a:rPr>
                        <a:t> </a:t>
                      </a:r>
                      <a:r>
                        <a:rPr lang="sr-Latn-CS" sz="2000" b="0" spc="35" dirty="0" smtClean="0">
                          <a:effectLst/>
                        </a:rPr>
                        <a:t>O</a:t>
                      </a:r>
                      <a:r>
                        <a:rPr lang="en-US" sz="2000" b="0" spc="35" dirty="0" err="1" smtClean="0">
                          <a:effectLst/>
                        </a:rPr>
                        <a:t>zna</a:t>
                      </a:r>
                      <a:r>
                        <a:rPr lang="sr-Latn-CS" sz="2000" b="0" spc="35" dirty="0">
                          <a:effectLst/>
                        </a:rPr>
                        <a:t>č</a:t>
                      </a:r>
                      <a:r>
                        <a:rPr lang="en-US" sz="2000" b="0" spc="35" dirty="0" err="1">
                          <a:effectLst/>
                        </a:rPr>
                        <a:t>ava</a:t>
                      </a:r>
                      <a:r>
                        <a:rPr lang="en-US" sz="2000" b="0" spc="35" dirty="0">
                          <a:effectLst/>
                        </a:rPr>
                        <a:t> se </a:t>
                      </a:r>
                      <a:r>
                        <a:rPr lang="en-US" sz="2000" b="0" spc="60" dirty="0" err="1">
                          <a:effectLst/>
                        </a:rPr>
                        <a:t>jednim</a:t>
                      </a:r>
                      <a:r>
                        <a:rPr lang="en-US" sz="2000" b="0" spc="60" dirty="0">
                          <a:effectLst/>
                        </a:rPr>
                        <a:t> </a:t>
                      </a:r>
                      <a:r>
                        <a:rPr lang="en-US" sz="2000" b="0" spc="60" dirty="0" err="1">
                          <a:effectLst/>
                        </a:rPr>
                        <a:t>slovnim</a:t>
                      </a:r>
                      <a:r>
                        <a:rPr lang="en-US" sz="2000" b="0" spc="60" dirty="0">
                          <a:effectLst/>
                        </a:rPr>
                        <a:t> </a:t>
                      </a:r>
                      <a:r>
                        <a:rPr lang="en-US" sz="2000" b="0" spc="60" dirty="0" err="1" smtClean="0">
                          <a:effectLst/>
                        </a:rPr>
                        <a:t>simbolom</a:t>
                      </a:r>
                      <a:r>
                        <a:rPr lang="sr-Latn-CS" sz="2000" b="0" spc="60" dirty="0" smtClean="0">
                          <a:effectLst/>
                        </a:rPr>
                        <a:t>:</a:t>
                      </a:r>
                      <a:endParaRPr lang="en-US" sz="2000" b="0" dirty="0">
                        <a:effectLst/>
                      </a:endParaRPr>
                    </a:p>
                    <a:p>
                      <a:pPr marL="0" marR="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spc="50" dirty="0">
                          <a:effectLst/>
                        </a:rPr>
                        <a:t>A  - 	</a:t>
                      </a:r>
                      <a:r>
                        <a:rPr lang="en-US" sz="2000" b="0" spc="50" dirty="0" err="1">
                          <a:effectLst/>
                        </a:rPr>
                        <a:t>automobilski</a:t>
                      </a:r>
                      <a:r>
                        <a:rPr lang="en-US" sz="2000" b="0" spc="50" dirty="0">
                          <a:effectLst/>
                        </a:rPr>
                        <a:t> </a:t>
                      </a:r>
                      <a:r>
                        <a:rPr lang="en-US" sz="2000" b="0" spc="50" dirty="0" err="1">
                          <a:effectLst/>
                        </a:rPr>
                        <a:t>provodnik</a:t>
                      </a:r>
                      <a:r>
                        <a:rPr lang="en-US" sz="2000" b="0" spc="50" dirty="0">
                          <a:effectLst/>
                        </a:rPr>
                        <a:t>; </a:t>
                      </a:r>
                      <a:endParaRPr lang="en-US" sz="2000" b="0" dirty="0">
                        <a:effectLst/>
                      </a:endParaRPr>
                    </a:p>
                    <a:p>
                      <a:pPr marL="0" marR="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50" dirty="0">
                          <a:effectLst/>
                        </a:rPr>
                        <a:t>D </a:t>
                      </a:r>
                      <a:r>
                        <a:rPr lang="sr-Latn-CS" sz="2000" b="1" spc="50" dirty="0">
                          <a:effectLst/>
                        </a:rPr>
                        <a:t> -	</a:t>
                      </a:r>
                      <a:r>
                        <a:rPr lang="en-US" sz="2000" b="0" spc="50" dirty="0" err="1">
                          <a:effectLst/>
                        </a:rPr>
                        <a:t>dizali</a:t>
                      </a:r>
                      <a:r>
                        <a:rPr lang="sr-Latn-CS" sz="2000" b="0" spc="50" dirty="0">
                          <a:effectLst/>
                        </a:rPr>
                        <a:t>š</a:t>
                      </a:r>
                      <a:r>
                        <a:rPr lang="en-US" sz="2000" b="0" spc="50" dirty="0" err="1">
                          <a:effectLst/>
                        </a:rPr>
                        <a:t>ni</a:t>
                      </a:r>
                      <a:r>
                        <a:rPr lang="en-US" sz="2000" b="0" spc="50" dirty="0">
                          <a:effectLst/>
                        </a:rPr>
                        <a:t> </a:t>
                      </a:r>
                      <a:r>
                        <a:rPr lang="en-US" sz="2000" b="0" spc="50" dirty="0" err="1">
                          <a:effectLst/>
                        </a:rPr>
                        <a:t>provodnik</a:t>
                      </a:r>
                      <a:r>
                        <a:rPr lang="en-US" sz="2000" b="0" spc="50" dirty="0">
                          <a:effectLst/>
                        </a:rPr>
                        <a:t>; </a:t>
                      </a:r>
                      <a:endParaRPr lang="en-US" sz="2000" b="0" dirty="0">
                        <a:effectLst/>
                      </a:endParaRPr>
                    </a:p>
                    <a:p>
                      <a:pPr marL="0" marR="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45" dirty="0">
                          <a:effectLst/>
                        </a:rPr>
                        <a:t>S   -</a:t>
                      </a:r>
                      <a:r>
                        <a:rPr lang="sr-Latn-CS" sz="2000" b="1" spc="45" dirty="0">
                          <a:effectLst/>
                        </a:rPr>
                        <a:t>	</a:t>
                      </a:r>
                      <a:r>
                        <a:rPr lang="en-US" sz="2000" b="0" spc="45" dirty="0" err="1">
                          <a:effectLst/>
                        </a:rPr>
                        <a:t>provodnik</a:t>
                      </a:r>
                      <a:r>
                        <a:rPr lang="en-US" sz="2000" b="0" spc="45" dirty="0">
                          <a:effectLst/>
                        </a:rPr>
                        <a:t> </a:t>
                      </a:r>
                      <a:r>
                        <a:rPr lang="en-US" sz="2000" b="0" spc="45" dirty="0" err="1">
                          <a:effectLst/>
                        </a:rPr>
                        <a:t>za</a:t>
                      </a:r>
                      <a:r>
                        <a:rPr lang="en-US" sz="2000" b="0" spc="45" dirty="0">
                          <a:effectLst/>
                        </a:rPr>
                        <a:t> </a:t>
                      </a:r>
                      <a:r>
                        <a:rPr lang="en-US" sz="2000" b="0" spc="45" dirty="0" err="1">
                          <a:effectLst/>
                        </a:rPr>
                        <a:t>svetiljke</a:t>
                      </a:r>
                      <a:r>
                        <a:rPr lang="en-US" sz="2000" b="0" spc="45" dirty="0">
                          <a:effectLst/>
                        </a:rPr>
                        <a:t>; </a:t>
                      </a:r>
                      <a:endParaRPr lang="en-US" sz="2000" b="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45" dirty="0">
                          <a:effectLst/>
                        </a:rPr>
                        <a:t>Z  -</a:t>
                      </a:r>
                      <a:r>
                        <a:rPr lang="sr-Latn-CS" sz="2000" b="1" spc="45" dirty="0">
                          <a:effectLst/>
                        </a:rPr>
                        <a:t>	</a:t>
                      </a:r>
                      <a:r>
                        <a:rPr lang="en-US" sz="2000" b="0" spc="45" dirty="0" err="1">
                          <a:effectLst/>
                        </a:rPr>
                        <a:t>provodnik</a:t>
                      </a:r>
                      <a:r>
                        <a:rPr lang="en-US" sz="2000" b="0" spc="45" dirty="0">
                          <a:effectLst/>
                        </a:rPr>
                        <a:t> </a:t>
                      </a:r>
                      <a:r>
                        <a:rPr lang="en-US" sz="2000" b="0" spc="45" dirty="0" err="1">
                          <a:effectLst/>
                        </a:rPr>
                        <a:t>za</a:t>
                      </a:r>
                      <a:r>
                        <a:rPr lang="en-US" sz="2000" b="0" spc="45" dirty="0">
                          <a:effectLst/>
                        </a:rPr>
                        <a:t> </a:t>
                      </a:r>
                      <a:r>
                        <a:rPr lang="en-US" sz="2000" b="0" spc="45" dirty="0" err="1">
                          <a:effectLst/>
                        </a:rPr>
                        <a:t>zavari</a:t>
                      </a:r>
                      <a:r>
                        <a:rPr lang="en-US" sz="2000" b="0" spc="30" dirty="0" err="1">
                          <a:effectLst/>
                        </a:rPr>
                        <a:t>vanje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9" marR="37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7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spc="7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2000" spc="70" dirty="0" err="1" smtClean="0">
                          <a:solidFill>
                            <a:schemeClr val="tx1"/>
                          </a:solidFill>
                          <a:effectLst/>
                        </a:rPr>
                        <a:t>Vrsta</a:t>
                      </a:r>
                      <a:r>
                        <a:rPr lang="en-US" sz="2000" spc="7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70" dirty="0" err="1">
                          <a:solidFill>
                            <a:schemeClr val="tx1"/>
                          </a:solidFill>
                          <a:effectLst/>
                        </a:rPr>
                        <a:t>ma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terijala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izolacije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r-Latn-CS" sz="2000" spc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 smtClean="0">
                          <a:solidFill>
                            <a:schemeClr val="tx1"/>
                          </a:solidFill>
                          <a:effectLst/>
                        </a:rPr>
                        <a:t>vrsta</a:t>
                      </a:r>
                      <a:r>
                        <a:rPr lang="en-US" sz="2000" spc="6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materijala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r-Latn-CS" sz="2000" spc="60" dirty="0" smtClean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lang="en-US" sz="2000" spc="60" dirty="0" err="1" smtClean="0">
                          <a:solidFill>
                            <a:schemeClr val="tx1"/>
                          </a:solidFill>
                          <a:effectLst/>
                        </a:rPr>
                        <a:t>pla</a:t>
                      </a:r>
                      <a:r>
                        <a:rPr lang="sr-Latn-CS" sz="2000" spc="60" dirty="0">
                          <a:solidFill>
                            <a:schemeClr val="tx1"/>
                          </a:solidFill>
                          <a:effectLst/>
                        </a:rPr>
                        <a:t>š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ta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Piše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se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drugom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mjestu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u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prvoj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grupi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Ukoliko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je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provodnik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namijenjen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za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električne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instalacije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tada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oznaka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vrste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materijala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dolazi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prvo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mjesto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u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prvoj</a:t>
                      </a:r>
                      <a:r>
                        <a:rPr lang="en-US" sz="200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spc="60" dirty="0" err="1">
                          <a:solidFill>
                            <a:schemeClr val="tx1"/>
                          </a:solidFill>
                          <a:effectLst/>
                        </a:rPr>
                        <a:t>grupi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9" marR="37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spc="80" dirty="0">
                          <a:effectLst/>
                        </a:rPr>
                        <a:t>G</a:t>
                      </a:r>
                      <a:r>
                        <a:rPr lang="sr-Latn-CS" sz="2000" spc="80" dirty="0">
                          <a:effectLst/>
                        </a:rPr>
                        <a:t> - </a:t>
                      </a:r>
                      <a:r>
                        <a:rPr lang="en-US" sz="2000" spc="80" dirty="0">
                          <a:effectLst/>
                        </a:rPr>
                        <a:t>	</a:t>
                      </a:r>
                      <a:r>
                        <a:rPr lang="en-US" sz="2000" spc="80" dirty="0" err="1">
                          <a:effectLst/>
                        </a:rPr>
                        <a:t>guma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spc="65" dirty="0">
                          <a:effectLst/>
                        </a:rPr>
                        <a:t>P</a:t>
                      </a:r>
                      <a:r>
                        <a:rPr lang="sr-Latn-CS" sz="2000" spc="65" dirty="0">
                          <a:effectLst/>
                        </a:rPr>
                        <a:t>  - </a:t>
                      </a:r>
                      <a:r>
                        <a:rPr lang="en-US" sz="2000" spc="65" dirty="0">
                          <a:effectLst/>
                        </a:rPr>
                        <a:t>	</a:t>
                      </a:r>
                      <a:r>
                        <a:rPr lang="en-US" sz="2000" spc="65" dirty="0" err="1">
                          <a:effectLst/>
                        </a:rPr>
                        <a:t>polivinil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spc="60" dirty="0">
                          <a:effectLst/>
                        </a:rPr>
                        <a:t>E</a:t>
                      </a:r>
                      <a:r>
                        <a:rPr lang="sr-Latn-CS" sz="2000" spc="60" dirty="0">
                          <a:effectLst/>
                        </a:rPr>
                        <a:t>  - </a:t>
                      </a:r>
                      <a:r>
                        <a:rPr lang="en-US" sz="2000" spc="60" dirty="0">
                          <a:effectLst/>
                        </a:rPr>
                        <a:t>	</a:t>
                      </a:r>
                      <a:r>
                        <a:rPr lang="en-US" sz="2000" spc="60" dirty="0" err="1">
                          <a:effectLst/>
                        </a:rPr>
                        <a:t>polietilen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60" dirty="0">
                          <a:effectLst/>
                        </a:rPr>
                        <a:t>X </a:t>
                      </a:r>
                      <a:r>
                        <a:rPr lang="en-US" sz="2000" spc="60" dirty="0">
                          <a:effectLst/>
                        </a:rPr>
                        <a:t> -    </a:t>
                      </a:r>
                      <a:r>
                        <a:rPr lang="en-US" sz="2000" spc="60" dirty="0" err="1">
                          <a:effectLst/>
                        </a:rPr>
                        <a:t>umreženi</a:t>
                      </a:r>
                      <a:r>
                        <a:rPr lang="en-US" sz="2000" spc="60" dirty="0">
                          <a:effectLst/>
                        </a:rPr>
                        <a:t> </a:t>
                      </a:r>
                      <a:r>
                        <a:rPr lang="en-US" sz="2000" spc="60" dirty="0" err="1">
                          <a:effectLst/>
                        </a:rPr>
                        <a:t>polietilen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spc="75" dirty="0">
                          <a:effectLst/>
                        </a:rPr>
                        <a:t>N</a:t>
                      </a:r>
                      <a:r>
                        <a:rPr lang="sr-Latn-CS" sz="2000" spc="75" dirty="0">
                          <a:effectLst/>
                        </a:rPr>
                        <a:t>  - </a:t>
                      </a:r>
                      <a:r>
                        <a:rPr lang="en-US" sz="2000" spc="75" dirty="0">
                          <a:effectLst/>
                        </a:rPr>
                        <a:t>	</a:t>
                      </a:r>
                      <a:r>
                        <a:rPr lang="en-US" sz="2000" spc="75" dirty="0" err="1">
                          <a:effectLst/>
                        </a:rPr>
                        <a:t>neopren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spc="75" dirty="0">
                          <a:effectLst/>
                        </a:rPr>
                        <a:t>B</a:t>
                      </a:r>
                      <a:r>
                        <a:rPr lang="sr-Latn-CS" sz="2000" spc="75" dirty="0">
                          <a:effectLst/>
                        </a:rPr>
                        <a:t>  - </a:t>
                      </a:r>
                      <a:r>
                        <a:rPr lang="en-US" sz="2000" spc="75" dirty="0">
                          <a:effectLst/>
                        </a:rPr>
                        <a:t>	</a:t>
                      </a:r>
                      <a:r>
                        <a:rPr lang="en-US" sz="2000" spc="75" dirty="0" err="1">
                          <a:effectLst/>
                        </a:rPr>
                        <a:t>butil</a:t>
                      </a:r>
                      <a:r>
                        <a:rPr lang="en-US" sz="2000" spc="75" dirty="0">
                          <a:effectLst/>
                        </a:rPr>
                        <a:t> </a:t>
                      </a:r>
                      <a:r>
                        <a:rPr lang="en-US" sz="2000" spc="75" dirty="0" err="1">
                          <a:effectLst/>
                        </a:rPr>
                        <a:t>guma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spc="55" dirty="0">
                          <a:effectLst/>
                        </a:rPr>
                        <a:t>Si</a:t>
                      </a:r>
                      <a:r>
                        <a:rPr lang="sr-Latn-CS" sz="2000" spc="55" dirty="0">
                          <a:effectLst/>
                        </a:rPr>
                        <a:t>  - </a:t>
                      </a:r>
                      <a:r>
                        <a:rPr lang="en-US" sz="2000" spc="55" dirty="0">
                          <a:effectLst/>
                        </a:rPr>
                        <a:t>	</a:t>
                      </a:r>
                      <a:r>
                        <a:rPr lang="en-US" sz="2000" spc="55" dirty="0" err="1">
                          <a:effectLst/>
                        </a:rPr>
                        <a:t>silikonska</a:t>
                      </a:r>
                      <a:r>
                        <a:rPr lang="en-US" sz="2000" spc="55" dirty="0">
                          <a:effectLst/>
                        </a:rPr>
                        <a:t> </a:t>
                      </a:r>
                      <a:r>
                        <a:rPr lang="en-US" sz="2000" spc="55" dirty="0" err="1">
                          <a:effectLst/>
                        </a:rPr>
                        <a:t>guma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55" dirty="0" err="1">
                          <a:effectLst/>
                        </a:rPr>
                        <a:t>Ep</a:t>
                      </a:r>
                      <a:r>
                        <a:rPr lang="en-US" sz="2000" spc="55" dirty="0">
                          <a:effectLst/>
                        </a:rPr>
                        <a:t> -    </a:t>
                      </a:r>
                      <a:r>
                        <a:rPr lang="en-US" sz="2000" spc="55" dirty="0" err="1">
                          <a:effectLst/>
                        </a:rPr>
                        <a:t>etilen-propilen</a:t>
                      </a:r>
                      <a:r>
                        <a:rPr lang="en-US" sz="2000" spc="55" dirty="0">
                          <a:effectLst/>
                        </a:rPr>
                        <a:t> </a:t>
                      </a:r>
                      <a:r>
                        <a:rPr lang="en-US" sz="2000" spc="55" dirty="0" err="1">
                          <a:effectLst/>
                        </a:rPr>
                        <a:t>guma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spc="70" dirty="0">
                          <a:effectLst/>
                        </a:rPr>
                        <a:t>T </a:t>
                      </a:r>
                      <a:r>
                        <a:rPr lang="sr-Latn-CS" sz="2000" spc="70" dirty="0">
                          <a:effectLst/>
                        </a:rPr>
                        <a:t> - </a:t>
                      </a:r>
                      <a:r>
                        <a:rPr lang="en-US" sz="2000" spc="70" dirty="0">
                          <a:effectLst/>
                        </a:rPr>
                        <a:t>	</a:t>
                      </a:r>
                      <a:r>
                        <a:rPr lang="en-US" sz="2000" spc="70" dirty="0" err="1" smtClean="0">
                          <a:effectLst/>
                        </a:rPr>
                        <a:t>tekstil</a:t>
                      </a:r>
                      <a:endParaRPr lang="en-US" sz="2000" dirty="0">
                        <a:effectLst/>
                      </a:endParaRPr>
                    </a:p>
                  </a:txBody>
                  <a:tcPr marL="37659" marR="37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1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I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grupa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oznaka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odvaja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se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kosom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crtom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(/) od II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grupe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oznaka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en-US" sz="2400" b="1" kern="1200" spc="35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659" marR="37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90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6949710"/>
              </p:ext>
            </p:extLst>
          </p:nvPr>
        </p:nvGraphicFramePr>
        <p:xfrm>
          <a:off x="-3" y="0"/>
          <a:ext cx="12192002" cy="678007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096001"/>
                <a:gridCol w="6096001"/>
              </a:tblGrid>
              <a:tr h="55878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35" dirty="0">
                          <a:solidFill>
                            <a:sysClr val="windowText" lastClr="000000"/>
                          </a:solidFill>
                          <a:effectLst/>
                        </a:rPr>
                        <a:t>      </a:t>
                      </a:r>
                      <a:r>
                        <a:rPr lang="en-US" sz="2800" spc="35" dirty="0" smtClean="0">
                          <a:solidFill>
                            <a:srgbClr val="FF0000"/>
                          </a:solidFill>
                          <a:effectLst/>
                        </a:rPr>
                        <a:t>II </a:t>
                      </a:r>
                      <a:r>
                        <a:rPr lang="en-US" sz="2800" spc="35" dirty="0" err="1">
                          <a:solidFill>
                            <a:srgbClr val="FF0000"/>
                          </a:solidFill>
                          <a:effectLst/>
                        </a:rPr>
                        <a:t>grupa</a:t>
                      </a:r>
                      <a:r>
                        <a:rPr lang="en-US" sz="2800" spc="3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spc="35" dirty="0" err="1">
                          <a:solidFill>
                            <a:srgbClr val="FF0000"/>
                          </a:solidFill>
                          <a:effectLst/>
                        </a:rPr>
                        <a:t>oznaka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2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pc="7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Označava</a:t>
                      </a:r>
                      <a:r>
                        <a:rPr lang="en-US" sz="3200" spc="7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3200" spc="7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specifičnost</a:t>
                      </a:r>
                      <a:r>
                        <a:rPr lang="en-US" sz="3200" spc="7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3200" spc="7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konstrukcije</a:t>
                      </a:r>
                      <a:r>
                        <a:rPr lang="en-US" sz="3200" spc="7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3200" spc="7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provodnika</a:t>
                      </a:r>
                      <a:endParaRPr lang="en-US" sz="32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55" dirty="0">
                          <a:solidFill>
                            <a:sysClr val="windowText" lastClr="000000"/>
                          </a:solidFill>
                          <a:effectLst/>
                        </a:rPr>
                        <a:t>A - </a:t>
                      </a:r>
                      <a:r>
                        <a:rPr lang="en-US" sz="2200" spc="55" dirty="0">
                          <a:solidFill>
                            <a:sysClr val="windowText" lastClr="000000"/>
                          </a:solidFill>
                          <a:effectLst/>
                        </a:rPr>
                        <a:t>	</a:t>
                      </a:r>
                      <a:r>
                        <a:rPr lang="en-US" sz="2200" spc="5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zaštićen</a:t>
                      </a:r>
                      <a:r>
                        <a:rPr lang="en-US" sz="2200" spc="55" dirty="0">
                          <a:solidFill>
                            <a:sysClr val="windowText" lastClr="000000"/>
                          </a:solidFill>
                          <a:effectLst/>
                        </a:rPr>
                        <a:t> od </a:t>
                      </a:r>
                      <a:r>
                        <a:rPr lang="en-US" sz="2200" spc="5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atmosferskih</a:t>
                      </a:r>
                      <a:r>
                        <a:rPr lang="en-US" sz="2200" spc="5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200" spc="5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uticaja</a:t>
                      </a:r>
                      <a:r>
                        <a:rPr lang="en-US" sz="2200" spc="55" dirty="0">
                          <a:solidFill>
                            <a:sysClr val="windowText" lastClr="000000"/>
                          </a:solidFill>
                          <a:effectLst/>
                        </a:rPr>
                        <a:t>,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50" dirty="0">
                          <a:solidFill>
                            <a:sysClr val="windowText" lastClr="000000"/>
                          </a:solidFill>
                          <a:effectLst/>
                        </a:rPr>
                        <a:t>N - </a:t>
                      </a:r>
                      <a:r>
                        <a:rPr lang="en-US" sz="2200" spc="50" dirty="0">
                          <a:solidFill>
                            <a:sysClr val="windowText" lastClr="000000"/>
                          </a:solidFill>
                          <a:effectLst/>
                        </a:rPr>
                        <a:t>	</a:t>
                      </a:r>
                      <a:r>
                        <a:rPr lang="en-US" sz="2200" spc="5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nezapaljiv</a:t>
                      </a:r>
                      <a:r>
                        <a:rPr lang="en-US" sz="2200" spc="50" dirty="0">
                          <a:solidFill>
                            <a:sysClr val="windowText" lastClr="000000"/>
                          </a:solidFill>
                          <a:effectLst/>
                        </a:rPr>
                        <a:t>,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60" dirty="0">
                          <a:solidFill>
                            <a:sysClr val="windowText" lastClr="000000"/>
                          </a:solidFill>
                          <a:effectLst/>
                        </a:rPr>
                        <a:t>T - </a:t>
                      </a:r>
                      <a:r>
                        <a:rPr lang="en-US" sz="2200" spc="60" dirty="0">
                          <a:solidFill>
                            <a:sysClr val="windowText" lastClr="000000"/>
                          </a:solidFill>
                          <a:effectLst/>
                        </a:rPr>
                        <a:t>	vi</a:t>
                      </a:r>
                      <a:r>
                        <a:rPr lang="sr-Latn-CS" sz="2200" spc="60" dirty="0">
                          <a:solidFill>
                            <a:sysClr val="windowText" lastClr="000000"/>
                          </a:solidFill>
                          <a:effectLst/>
                        </a:rPr>
                        <a:t>š</a:t>
                      </a:r>
                      <a:r>
                        <a:rPr lang="en-US" sz="2200" spc="60" dirty="0">
                          <a:solidFill>
                            <a:sysClr val="windowText" lastClr="000000"/>
                          </a:solidFill>
                          <a:effectLst/>
                        </a:rPr>
                        <a:t>a </a:t>
                      </a:r>
                      <a:r>
                        <a:rPr lang="en-US" sz="2200" spc="6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termi</a:t>
                      </a:r>
                      <a:r>
                        <a:rPr lang="sr-Latn-CS" sz="2200" spc="60" dirty="0">
                          <a:solidFill>
                            <a:sysClr val="windowText" lastClr="000000"/>
                          </a:solidFill>
                          <a:effectLst/>
                        </a:rPr>
                        <a:t>č</a:t>
                      </a:r>
                      <a:r>
                        <a:rPr lang="en-US" sz="2200" spc="6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ka</a:t>
                      </a:r>
                      <a:r>
                        <a:rPr lang="en-US" sz="2200" spc="6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200" spc="6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klasa</a:t>
                      </a:r>
                      <a:r>
                        <a:rPr lang="en-US" sz="2200" spc="60" dirty="0">
                          <a:solidFill>
                            <a:sysClr val="windowText" lastClr="000000"/>
                          </a:solidFill>
                          <a:effectLst/>
                        </a:rPr>
                        <a:t>,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45" dirty="0">
                          <a:solidFill>
                            <a:sysClr val="windowText" lastClr="000000"/>
                          </a:solidFill>
                          <a:effectLst/>
                        </a:rPr>
                        <a:t>K - </a:t>
                      </a:r>
                      <a:r>
                        <a:rPr lang="en-US" sz="2200" spc="45" dirty="0">
                          <a:solidFill>
                            <a:sysClr val="windowText" lastClr="000000"/>
                          </a:solidFill>
                          <a:effectLst/>
                        </a:rPr>
                        <a:t>	</a:t>
                      </a:r>
                      <a:r>
                        <a:rPr lang="en-US" sz="2200" spc="4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kalajisani</a:t>
                      </a:r>
                      <a:r>
                        <a:rPr lang="en-US" sz="2200" spc="45" dirty="0">
                          <a:solidFill>
                            <a:sysClr val="windowText" lastClr="000000"/>
                          </a:solidFill>
                          <a:effectLst/>
                        </a:rPr>
                        <a:t>, </a:t>
                      </a:r>
                      <a:r>
                        <a:rPr lang="en-US" sz="2200" spc="4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samo</a:t>
                      </a:r>
                      <a:r>
                        <a:rPr lang="en-US" sz="2200" spc="4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200" spc="4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kada</a:t>
                      </a:r>
                      <a:r>
                        <a:rPr lang="en-US" sz="2200" spc="4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200" spc="4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ovo</a:t>
                      </a:r>
                      <a:r>
                        <a:rPr lang="en-US" sz="2200" spc="4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200" spc="4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nije</a:t>
                      </a:r>
                      <a:r>
                        <a:rPr lang="en-US" sz="2200" spc="4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45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 </a:t>
                      </a:r>
                      <a:r>
                        <a:rPr lang="en-US" sz="2200" spc="4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obavezno</a:t>
                      </a:r>
                      <a:r>
                        <a:rPr lang="en-US" sz="2200" spc="45" dirty="0">
                          <a:solidFill>
                            <a:sysClr val="windowText" lastClr="000000"/>
                          </a:solidFill>
                          <a:effectLst/>
                        </a:rPr>
                        <a:t>,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50" dirty="0">
                          <a:solidFill>
                            <a:sysClr val="windowText" lastClr="000000"/>
                          </a:solidFill>
                          <a:effectLst/>
                        </a:rPr>
                        <a:t>F - </a:t>
                      </a:r>
                      <a:r>
                        <a:rPr lang="en-US" sz="2200" spc="50" dirty="0">
                          <a:solidFill>
                            <a:sysClr val="windowText" lastClr="000000"/>
                          </a:solidFill>
                          <a:effectLst/>
                        </a:rPr>
                        <a:t>	</a:t>
                      </a:r>
                      <a:r>
                        <a:rPr lang="en-US" sz="2200" spc="5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fino</a:t>
                      </a:r>
                      <a:r>
                        <a:rPr lang="sr-Latn-CS" sz="2200" spc="50" dirty="0">
                          <a:solidFill>
                            <a:sysClr val="windowText" lastClr="000000"/>
                          </a:solidFill>
                          <a:effectLst/>
                        </a:rPr>
                        <a:t>ž</a:t>
                      </a:r>
                      <a:r>
                        <a:rPr lang="en-US" sz="2200" spc="5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i</a:t>
                      </a:r>
                      <a:r>
                        <a:rPr lang="sr-Latn-CS" sz="2200" spc="50" dirty="0">
                          <a:solidFill>
                            <a:sysClr val="windowText" lastClr="000000"/>
                          </a:solidFill>
                          <a:effectLst/>
                        </a:rPr>
                        <a:t>č</a:t>
                      </a:r>
                      <a:r>
                        <a:rPr lang="en-US" sz="2200" spc="5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ni</a:t>
                      </a:r>
                      <a:r>
                        <a:rPr lang="en-US" sz="2200" spc="50" dirty="0">
                          <a:solidFill>
                            <a:sysClr val="windowText" lastClr="000000"/>
                          </a:solidFill>
                          <a:effectLst/>
                        </a:rPr>
                        <a:t>,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35" dirty="0">
                          <a:solidFill>
                            <a:sysClr val="windowText" lastClr="000000"/>
                          </a:solidFill>
                          <a:effectLst/>
                        </a:rPr>
                        <a:t>M - </a:t>
                      </a:r>
                      <a:r>
                        <a:rPr lang="en-US" sz="2200" spc="35" dirty="0">
                          <a:solidFill>
                            <a:sysClr val="windowText" lastClr="000000"/>
                          </a:solidFill>
                          <a:effectLst/>
                        </a:rPr>
                        <a:t>	</a:t>
                      </a:r>
                      <a:r>
                        <a:rPr lang="en-US" sz="2200" spc="3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mnogo</a:t>
                      </a:r>
                      <a:r>
                        <a:rPr lang="sr-Latn-CS" sz="2200" spc="35" dirty="0">
                          <a:solidFill>
                            <a:sysClr val="windowText" lastClr="000000"/>
                          </a:solidFill>
                          <a:effectLst/>
                        </a:rPr>
                        <a:t>ž</a:t>
                      </a:r>
                      <a:r>
                        <a:rPr lang="en-US" sz="2200" spc="3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i</a:t>
                      </a:r>
                      <a:r>
                        <a:rPr lang="sr-Latn-CS" sz="2200" spc="35" dirty="0">
                          <a:solidFill>
                            <a:sysClr val="windowText" lastClr="000000"/>
                          </a:solidFill>
                          <a:effectLst/>
                        </a:rPr>
                        <a:t>č</a:t>
                      </a:r>
                      <a:r>
                        <a:rPr lang="en-US" sz="2200" spc="3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ni</a:t>
                      </a:r>
                      <a:r>
                        <a:rPr lang="en-US" sz="2200" spc="35" dirty="0">
                          <a:solidFill>
                            <a:sysClr val="windowText" lastClr="000000"/>
                          </a:solidFill>
                          <a:effectLst/>
                        </a:rPr>
                        <a:t>,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50" dirty="0">
                          <a:solidFill>
                            <a:sysClr val="windowText" lastClr="000000"/>
                          </a:solidFill>
                          <a:effectLst/>
                        </a:rPr>
                        <a:t>S - </a:t>
                      </a:r>
                      <a:r>
                        <a:rPr lang="en-US" sz="2200" spc="50" dirty="0">
                          <a:solidFill>
                            <a:sysClr val="windowText" lastClr="000000"/>
                          </a:solidFill>
                          <a:effectLst/>
                        </a:rPr>
                        <a:t>	</a:t>
                      </a:r>
                      <a:r>
                        <a:rPr lang="en-US" sz="2200" spc="5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naro</a:t>
                      </a:r>
                      <a:r>
                        <a:rPr lang="sr-Latn-CS" sz="2200" spc="50" dirty="0">
                          <a:solidFill>
                            <a:sysClr val="windowText" lastClr="000000"/>
                          </a:solidFill>
                          <a:effectLst/>
                        </a:rPr>
                        <a:t>č</a:t>
                      </a:r>
                      <a:r>
                        <a:rPr lang="en-US" sz="2200" spc="5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ito</a:t>
                      </a:r>
                      <a:r>
                        <a:rPr lang="en-US" sz="2200" spc="5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200" spc="5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savitljiv</a:t>
                      </a:r>
                      <a:r>
                        <a:rPr lang="en-US" sz="2200" spc="50" dirty="0">
                          <a:solidFill>
                            <a:sysClr val="windowText" lastClr="000000"/>
                          </a:solidFill>
                          <a:effectLst/>
                        </a:rPr>
                        <a:t>,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60" dirty="0">
                          <a:solidFill>
                            <a:sysClr val="windowText" lastClr="000000"/>
                          </a:solidFill>
                          <a:effectLst/>
                        </a:rPr>
                        <a:t>L . </a:t>
                      </a:r>
                      <a:r>
                        <a:rPr lang="en-US" sz="2200" spc="60" dirty="0">
                          <a:solidFill>
                            <a:sysClr val="windowText" lastClr="000000"/>
                          </a:solidFill>
                          <a:effectLst/>
                        </a:rPr>
                        <a:t>	</a:t>
                      </a:r>
                      <a:r>
                        <a:rPr lang="en-US" sz="2200" spc="6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lak</a:t>
                      </a:r>
                      <a:r>
                        <a:rPr lang="sr-Latn-CS" sz="2200" spc="60" dirty="0">
                          <a:solidFill>
                            <a:sysClr val="windowText" lastClr="000000"/>
                          </a:solidFill>
                          <a:effectLst/>
                        </a:rPr>
                        <a:t>š</a:t>
                      </a:r>
                      <a:r>
                        <a:rPr lang="en-US" sz="2200" spc="60" dirty="0">
                          <a:solidFill>
                            <a:sysClr val="windowText" lastClr="000000"/>
                          </a:solidFill>
                          <a:effectLst/>
                        </a:rPr>
                        <a:t>a </a:t>
                      </a:r>
                      <a:r>
                        <a:rPr lang="en-US" sz="2200" spc="6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konstrukcija</a:t>
                      </a:r>
                      <a:r>
                        <a:rPr lang="en-US" sz="2200" spc="60" dirty="0">
                          <a:solidFill>
                            <a:sysClr val="windowText" lastClr="000000"/>
                          </a:solidFill>
                          <a:effectLst/>
                        </a:rPr>
                        <a:t>,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65" dirty="0">
                          <a:solidFill>
                            <a:sysClr val="windowText" lastClr="000000"/>
                          </a:solidFill>
                          <a:effectLst/>
                        </a:rPr>
                        <a:t>J - </a:t>
                      </a:r>
                      <a:r>
                        <a:rPr lang="en-US" sz="2200" spc="65" dirty="0">
                          <a:solidFill>
                            <a:sysClr val="windowText" lastClr="000000"/>
                          </a:solidFill>
                          <a:effectLst/>
                        </a:rPr>
                        <a:t>	</a:t>
                      </a:r>
                      <a:r>
                        <a:rPr lang="en-US" sz="2200" spc="6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ja</a:t>
                      </a:r>
                      <a:r>
                        <a:rPr lang="sr-Latn-CS" sz="2200" spc="65" dirty="0">
                          <a:solidFill>
                            <a:sysClr val="windowText" lastClr="000000"/>
                          </a:solidFill>
                          <a:effectLst/>
                        </a:rPr>
                        <a:t>č</a:t>
                      </a:r>
                      <a:r>
                        <a:rPr lang="en-US" sz="2200" spc="65" dirty="0">
                          <a:solidFill>
                            <a:sysClr val="windowText" lastClr="000000"/>
                          </a:solidFill>
                          <a:effectLst/>
                        </a:rPr>
                        <a:t>a </a:t>
                      </a:r>
                      <a:r>
                        <a:rPr lang="en-US" sz="2200" spc="6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konstrukcija</a:t>
                      </a:r>
                      <a:r>
                        <a:rPr lang="en-US" sz="2200" spc="65" dirty="0">
                          <a:solidFill>
                            <a:sysClr val="windowText" lastClr="000000"/>
                          </a:solidFill>
                          <a:effectLst/>
                        </a:rPr>
                        <a:t>,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60" dirty="0">
                          <a:solidFill>
                            <a:sysClr val="windowText" lastClr="000000"/>
                          </a:solidFill>
                          <a:effectLst/>
                        </a:rPr>
                        <a:t>O - </a:t>
                      </a:r>
                      <a:r>
                        <a:rPr lang="en-US" sz="2200" spc="60" dirty="0">
                          <a:solidFill>
                            <a:sysClr val="windowText" lastClr="000000"/>
                          </a:solidFill>
                          <a:effectLst/>
                        </a:rPr>
                        <a:t>	</a:t>
                      </a:r>
                      <a:r>
                        <a:rPr lang="en-US" sz="2200" spc="6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oja</a:t>
                      </a:r>
                      <a:r>
                        <a:rPr lang="sr-Latn-CS" sz="2200" spc="60" dirty="0">
                          <a:solidFill>
                            <a:sysClr val="windowText" lastClr="000000"/>
                          </a:solidFill>
                          <a:effectLst/>
                        </a:rPr>
                        <a:t>č</a:t>
                      </a:r>
                      <a:r>
                        <a:rPr lang="en-US" sz="2200" spc="60" dirty="0">
                          <a:solidFill>
                            <a:sysClr val="windowText" lastClr="000000"/>
                          </a:solidFill>
                          <a:effectLst/>
                        </a:rPr>
                        <a:t>an </a:t>
                      </a:r>
                      <a:r>
                        <a:rPr lang="en-US" sz="2200" spc="6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elementom</a:t>
                      </a:r>
                      <a:r>
                        <a:rPr lang="en-US" sz="2200" spc="6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200" spc="6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za</a:t>
                      </a:r>
                      <a:r>
                        <a:rPr lang="en-US" sz="2200" spc="60" dirty="0">
                          <a:solidFill>
                            <a:sysClr val="windowText" lastClr="000000"/>
                          </a:solidFill>
                          <a:effectLst/>
                        </a:rPr>
                        <a:t> no</a:t>
                      </a:r>
                      <a:r>
                        <a:rPr lang="sr-Latn-CS" sz="2200" spc="60" dirty="0">
                          <a:solidFill>
                            <a:sysClr val="windowText" lastClr="000000"/>
                          </a:solidFill>
                          <a:effectLst/>
                        </a:rPr>
                        <a:t>š</a:t>
                      </a:r>
                      <a:r>
                        <a:rPr lang="en-US" sz="2200" spc="6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enje</a:t>
                      </a:r>
                      <a:r>
                        <a:rPr lang="en-US" sz="2200" spc="60" dirty="0">
                          <a:solidFill>
                            <a:sysClr val="windowText" lastClr="000000"/>
                          </a:solidFill>
                          <a:effectLst/>
                        </a:rPr>
                        <a:t>,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65" dirty="0">
                          <a:solidFill>
                            <a:sysClr val="windowText" lastClr="000000"/>
                          </a:solidFill>
                          <a:effectLst/>
                        </a:rPr>
                        <a:t>P - </a:t>
                      </a:r>
                      <a:r>
                        <a:rPr lang="en-US" sz="2200" spc="65" dirty="0">
                          <a:solidFill>
                            <a:sysClr val="windowText" lastClr="000000"/>
                          </a:solidFill>
                          <a:effectLst/>
                        </a:rPr>
                        <a:t>	</a:t>
                      </a:r>
                      <a:r>
                        <a:rPr lang="en-US" sz="2200" spc="6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pou</a:t>
                      </a:r>
                      <a:r>
                        <a:rPr lang="sr-Latn-CS" sz="2200" spc="65" dirty="0">
                          <a:solidFill>
                            <a:sysClr val="windowText" lastClr="000000"/>
                          </a:solidFill>
                          <a:effectLst/>
                        </a:rPr>
                        <a:t>ž</a:t>
                      </a:r>
                      <a:r>
                        <a:rPr lang="en-US" sz="2200" spc="65" dirty="0">
                          <a:solidFill>
                            <a:sysClr val="windowText" lastClr="000000"/>
                          </a:solidFill>
                          <a:effectLst/>
                        </a:rPr>
                        <a:t>en, </a:t>
                      </a:r>
                      <a:r>
                        <a:rPr lang="en-US" sz="2200" spc="6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upreden</a:t>
                      </a:r>
                      <a:r>
                        <a:rPr lang="en-US" sz="2200" spc="65" dirty="0">
                          <a:solidFill>
                            <a:sysClr val="windowText" lastClr="000000"/>
                          </a:solidFill>
                          <a:effectLst/>
                        </a:rPr>
                        <a:t>,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65" dirty="0">
                          <a:solidFill>
                            <a:sysClr val="windowText" lastClr="000000"/>
                          </a:solidFill>
                          <a:effectLst/>
                        </a:rPr>
                        <a:t>R - </a:t>
                      </a:r>
                      <a:r>
                        <a:rPr lang="en-US" sz="2200" spc="65" dirty="0">
                          <a:solidFill>
                            <a:sysClr val="windowText" lastClr="000000"/>
                          </a:solidFill>
                          <a:effectLst/>
                        </a:rPr>
                        <a:t>	</a:t>
                      </a:r>
                      <a:r>
                        <a:rPr lang="en-US" sz="2200" spc="6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sa</a:t>
                      </a:r>
                      <a:r>
                        <a:rPr lang="en-US" sz="2200" spc="6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200" spc="6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razmaknutim</a:t>
                      </a:r>
                      <a:r>
                        <a:rPr lang="en-US" sz="2200" spc="6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sr-Latn-CS" sz="2200" spc="65" dirty="0">
                          <a:solidFill>
                            <a:sysClr val="windowText" lastClr="000000"/>
                          </a:solidFill>
                          <a:effectLst/>
                        </a:rPr>
                        <a:t>ž</a:t>
                      </a:r>
                      <a:r>
                        <a:rPr lang="en-US" sz="2200" spc="6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ilama</a:t>
                      </a:r>
                      <a:r>
                        <a:rPr lang="en-US" sz="2200" spc="65" dirty="0">
                          <a:solidFill>
                            <a:sysClr val="windowText" lastClr="000000"/>
                          </a:solidFill>
                          <a:effectLst/>
                        </a:rPr>
                        <a:t>,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55" dirty="0">
                          <a:solidFill>
                            <a:sysClr val="windowText" lastClr="000000"/>
                          </a:solidFill>
                          <a:effectLst/>
                        </a:rPr>
                        <a:t>U - </a:t>
                      </a:r>
                      <a:r>
                        <a:rPr lang="en-US" sz="2200" spc="55" dirty="0">
                          <a:solidFill>
                            <a:sysClr val="windowText" lastClr="000000"/>
                          </a:solidFill>
                          <a:effectLst/>
                        </a:rPr>
                        <a:t>	</a:t>
                      </a:r>
                      <a:r>
                        <a:rPr lang="en-US" sz="2200" spc="5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sa</a:t>
                      </a:r>
                      <a:r>
                        <a:rPr lang="en-US" sz="2200" spc="5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200" spc="5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upredenim</a:t>
                      </a:r>
                      <a:r>
                        <a:rPr lang="en-US" sz="2200" spc="5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sr-Latn-CS" sz="2200" spc="55" dirty="0">
                          <a:solidFill>
                            <a:sysClr val="windowText" lastClr="000000"/>
                          </a:solidFill>
                          <a:effectLst/>
                        </a:rPr>
                        <a:t>ž</a:t>
                      </a:r>
                      <a:r>
                        <a:rPr lang="en-US" sz="2200" spc="55" dirty="0" err="1">
                          <a:solidFill>
                            <a:sysClr val="windowText" lastClr="000000"/>
                          </a:solidFill>
                          <a:effectLst/>
                        </a:rPr>
                        <a:t>ilama</a:t>
                      </a:r>
                      <a:r>
                        <a:rPr lang="en-US" sz="2200" spc="55" dirty="0">
                          <a:solidFill>
                            <a:sysClr val="windowText" lastClr="000000"/>
                          </a:solidFill>
                          <a:effectLst/>
                        </a:rPr>
                        <a:t>,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70" dirty="0">
                          <a:solidFill>
                            <a:sysClr val="windowText" lastClr="000000"/>
                          </a:solidFill>
                          <a:effectLst/>
                        </a:rPr>
                        <a:t>Z - </a:t>
                      </a:r>
                      <a:r>
                        <a:rPr lang="en-US" sz="2200" spc="70" dirty="0">
                          <a:solidFill>
                            <a:sysClr val="windowText" lastClr="000000"/>
                          </a:solidFill>
                          <a:effectLst/>
                        </a:rPr>
                        <a:t>	</a:t>
                      </a:r>
                      <a:r>
                        <a:rPr lang="en-US" sz="2200" spc="7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sa</a:t>
                      </a:r>
                      <a:r>
                        <a:rPr lang="en-US" sz="2200" spc="7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200" spc="7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elektri</a:t>
                      </a:r>
                      <a:r>
                        <a:rPr lang="sr-Latn-CS" sz="2200" spc="70" dirty="0">
                          <a:solidFill>
                            <a:sysClr val="windowText" lastClr="000000"/>
                          </a:solidFill>
                          <a:effectLst/>
                        </a:rPr>
                        <a:t>č</a:t>
                      </a:r>
                      <a:r>
                        <a:rPr lang="en-US" sz="2200" spc="70" dirty="0">
                          <a:solidFill>
                            <a:sysClr val="windowText" lastClr="000000"/>
                          </a:solidFill>
                          <a:effectLst/>
                        </a:rPr>
                        <a:t>nom </a:t>
                      </a:r>
                      <a:r>
                        <a:rPr lang="en-US" sz="2200" spc="7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za</a:t>
                      </a:r>
                      <a:r>
                        <a:rPr lang="sr-Latn-CS" sz="2200" spc="70" dirty="0">
                          <a:solidFill>
                            <a:sysClr val="windowText" lastClr="000000"/>
                          </a:solidFill>
                          <a:effectLst/>
                        </a:rPr>
                        <a:t>š</a:t>
                      </a:r>
                      <a:r>
                        <a:rPr lang="en-US" sz="2200" spc="7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titom</a:t>
                      </a:r>
                      <a:r>
                        <a:rPr lang="en-US" sz="2200" spc="7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200" spc="7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i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40" dirty="0">
                          <a:solidFill>
                            <a:sysClr val="windowText" lastClr="000000"/>
                          </a:solidFill>
                          <a:effectLst/>
                        </a:rPr>
                        <a:t>V </a:t>
                      </a:r>
                      <a:r>
                        <a:rPr lang="sr-Latn-CS" sz="2200" spc="40" dirty="0">
                          <a:solidFill>
                            <a:sysClr val="windowText" lastClr="000000"/>
                          </a:solidFill>
                          <a:effectLst/>
                        </a:rPr>
                        <a:t>- </a:t>
                      </a:r>
                      <a:r>
                        <a:rPr lang="en-US" sz="2200" spc="40" dirty="0">
                          <a:solidFill>
                            <a:sysClr val="windowText" lastClr="000000"/>
                          </a:solidFill>
                          <a:effectLst/>
                        </a:rPr>
                        <a:t>	</a:t>
                      </a:r>
                      <a:r>
                        <a:rPr lang="en-US" sz="2200" spc="4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visokonaponski</a:t>
                      </a:r>
                      <a:r>
                        <a:rPr lang="en-US" sz="2200" spc="40" dirty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r>
                        <a:rPr lang="en-US" sz="2200" spc="35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878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II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grupa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oznaka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odvaja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se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povlakom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od III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grupe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767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8337792"/>
              </p:ext>
            </p:extLst>
          </p:nvPr>
        </p:nvGraphicFramePr>
        <p:xfrm>
          <a:off x="1" y="3"/>
          <a:ext cx="12191998" cy="685799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095999"/>
                <a:gridCol w="6095999"/>
              </a:tblGrid>
              <a:tr h="79097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pc="35" dirty="0">
                          <a:solidFill>
                            <a:srgbClr val="FF0000"/>
                          </a:solidFill>
                          <a:effectLst/>
                        </a:rPr>
                        <a:t>III </a:t>
                      </a:r>
                      <a:r>
                        <a:rPr lang="en-US" sz="3200" spc="35" dirty="0" err="1">
                          <a:solidFill>
                            <a:srgbClr val="FF0000"/>
                          </a:solidFill>
                          <a:effectLst/>
                        </a:rPr>
                        <a:t>grupa</a:t>
                      </a:r>
                      <a:r>
                        <a:rPr lang="en-US" sz="3200" spc="3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spc="35" dirty="0" err="1">
                          <a:solidFill>
                            <a:srgbClr val="FF0000"/>
                          </a:solidFill>
                          <a:effectLst/>
                        </a:rPr>
                        <a:t>oznaka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13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spc="55">
                          <a:effectLst/>
                        </a:rPr>
                        <a:t>Sadrži podatak o zaštitnom provodniku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60">
                          <a:effectLst/>
                        </a:rPr>
                        <a:t>Ukoliko je u energetskom vodu ugra</a:t>
                      </a:r>
                      <a:r>
                        <a:rPr lang="sr-Latn-CS" sz="2400" spc="60">
                          <a:effectLst/>
                        </a:rPr>
                        <a:t>đ</a:t>
                      </a:r>
                      <a:r>
                        <a:rPr lang="en-US" sz="2400" spc="60">
                          <a:effectLst/>
                        </a:rPr>
                        <a:t>en za</a:t>
                      </a:r>
                      <a:r>
                        <a:rPr lang="sr-Latn-CS" sz="2400" spc="60">
                          <a:effectLst/>
                        </a:rPr>
                        <a:t>š</a:t>
                      </a:r>
                      <a:r>
                        <a:rPr lang="en-US" sz="2400" spc="60">
                          <a:effectLst/>
                        </a:rPr>
                        <a:t>titni ili nulti </a:t>
                      </a:r>
                      <a:r>
                        <a:rPr lang="en-US" sz="2400" spc="65">
                          <a:effectLst/>
                        </a:rPr>
                        <a:t>provodnik u oznaci se stavlja slovo </a:t>
                      </a:r>
                      <a:r>
                        <a:rPr lang="sr-Latn-CS" sz="2400" spc="65">
                          <a:effectLst/>
                        </a:rPr>
                        <a:t>»</a:t>
                      </a:r>
                      <a:r>
                        <a:rPr lang="en-US" sz="2400" spc="65">
                          <a:effectLst/>
                        </a:rPr>
                        <a:t>Y</a:t>
                      </a:r>
                      <a:r>
                        <a:rPr lang="sr-Latn-CS" sz="2400" spc="65">
                          <a:effectLst/>
                        </a:rPr>
                        <a:t>«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97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III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grupa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oznaka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odvaja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se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povlakom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od IV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grupe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oznaka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097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pc="35" dirty="0">
                          <a:solidFill>
                            <a:srgbClr val="FF0000"/>
                          </a:solidFill>
                          <a:effectLst/>
                        </a:rPr>
                        <a:t>IV </a:t>
                      </a:r>
                      <a:r>
                        <a:rPr lang="en-US" sz="3200" spc="35" dirty="0" err="1">
                          <a:solidFill>
                            <a:srgbClr val="FF0000"/>
                          </a:solidFill>
                          <a:effectLst/>
                        </a:rPr>
                        <a:t>grupa</a:t>
                      </a:r>
                      <a:r>
                        <a:rPr lang="en-US" sz="3200" spc="3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spc="35" dirty="0" err="1">
                          <a:solidFill>
                            <a:srgbClr val="FF0000"/>
                          </a:solidFill>
                          <a:effectLst/>
                        </a:rPr>
                        <a:t>oznaka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1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spc="55">
                          <a:effectLst/>
                        </a:rPr>
                        <a:t>Označ</a:t>
                      </a:r>
                      <a:r>
                        <a:rPr lang="en-US" sz="2400" spc="55">
                          <a:effectLst/>
                        </a:rPr>
                        <a:t>ava vrstu materijala od koga je pro</a:t>
                      </a:r>
                      <a:r>
                        <a:rPr lang="en-US" sz="2400" spc="45">
                          <a:effectLst/>
                        </a:rPr>
                        <a:t>vodnik  izgra</a:t>
                      </a:r>
                      <a:r>
                        <a:rPr lang="sr-Latn-CS" sz="2400" spc="45">
                          <a:effectLst/>
                        </a:rPr>
                        <a:t>đ</a:t>
                      </a:r>
                      <a:r>
                        <a:rPr lang="en-US" sz="2400" spc="45">
                          <a:effectLst/>
                        </a:rPr>
                        <a:t>en  i oblik  presjeka  provodnika</a:t>
                      </a:r>
                      <a:endParaRPr lang="en-US" sz="24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spc="55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spc="70">
                          <a:effectLst/>
                        </a:rPr>
                        <a:t>A - </a:t>
                      </a:r>
                      <a:r>
                        <a:rPr lang="en-US" sz="2400" spc="70">
                          <a:effectLst/>
                        </a:rPr>
                        <a:t>	 aluminijumski provodnik i</a:t>
                      </a:r>
                      <a:endParaRPr lang="en-US" sz="24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spc="75">
                          <a:effectLst/>
                        </a:rPr>
                        <a:t>S  -</a:t>
                      </a:r>
                      <a:r>
                        <a:rPr lang="en-US" sz="2400" spc="75">
                          <a:effectLst/>
                        </a:rPr>
                        <a:t>	 sektorski presjek provodnika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9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45">
                          <a:effectLst/>
                        </a:rPr>
                        <a:t>Kada  je </a:t>
                      </a:r>
                      <a:r>
                        <a:rPr lang="en-US" sz="2400" spc="70">
                          <a:effectLst/>
                        </a:rPr>
                        <a:t>materijal bakar kao i kada je presjek okrugao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70">
                          <a:effectLst/>
                        </a:rPr>
                        <a:t>ne </a:t>
                      </a:r>
                      <a:r>
                        <a:rPr lang="en-US" sz="2400" spc="60">
                          <a:effectLst/>
                        </a:rPr>
                        <a:t>koristi se nikakva oznaka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97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IV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grupa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oznaka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odvaja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se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jednim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slovnim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mjestom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od V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grupe</a:t>
                      </a:r>
                      <a:r>
                        <a:rPr lang="en-US" sz="2400" spc="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spc="35" dirty="0" err="1">
                          <a:solidFill>
                            <a:srgbClr val="002060"/>
                          </a:solidFill>
                          <a:effectLst/>
                        </a:rPr>
                        <a:t>oznaka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4713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5640671"/>
              </p:ext>
            </p:extLst>
          </p:nvPr>
        </p:nvGraphicFramePr>
        <p:xfrm>
          <a:off x="-1" y="2"/>
          <a:ext cx="12192000" cy="676389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096000"/>
                <a:gridCol w="6096000"/>
              </a:tblGrid>
              <a:tr h="54144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35" dirty="0">
                          <a:solidFill>
                            <a:srgbClr val="FF0000"/>
                          </a:solidFill>
                          <a:effectLst/>
                        </a:rPr>
                        <a:t>V </a:t>
                      </a:r>
                      <a:r>
                        <a:rPr lang="en-US" sz="2800" spc="35" dirty="0" err="1">
                          <a:solidFill>
                            <a:srgbClr val="FF0000"/>
                          </a:solidFill>
                          <a:effectLst/>
                        </a:rPr>
                        <a:t>grupa</a:t>
                      </a:r>
                      <a:r>
                        <a:rPr lang="en-US" sz="2800" spc="3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spc="35" dirty="0" err="1">
                          <a:solidFill>
                            <a:srgbClr val="FF0000"/>
                          </a:solidFill>
                          <a:effectLst/>
                        </a:rPr>
                        <a:t>oznaka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97" marR="68197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319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spc="50">
                          <a:effectLst/>
                        </a:rPr>
                        <a:t>Daje  podatke  o  broju  ž</a:t>
                      </a:r>
                      <a:r>
                        <a:rPr lang="en-US" sz="2400" spc="50">
                          <a:effectLst/>
                        </a:rPr>
                        <a:t>ila  u  provodniku  i  nominalnom presjeku </a:t>
                      </a:r>
                      <a:r>
                        <a:rPr lang="sr-Latn-CS" sz="2400" spc="50">
                          <a:effectLst/>
                        </a:rPr>
                        <a:t>ž</a:t>
                      </a:r>
                      <a:r>
                        <a:rPr lang="en-US" sz="2400" spc="50">
                          <a:effectLst/>
                        </a:rPr>
                        <a:t>ila</a:t>
                      </a:r>
                      <a:endParaRPr lang="en-US" sz="24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45">
                          <a:effectLst/>
                        </a:rPr>
                        <a:t> </a:t>
                      </a:r>
                      <a:endParaRPr lang="en-US" sz="24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35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97" marR="6819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spc="80">
                          <a:effectLst/>
                        </a:rPr>
                        <a:t>Broj ž</a:t>
                      </a:r>
                      <a:r>
                        <a:rPr lang="en-US" sz="2000" spc="80">
                          <a:effectLst/>
                        </a:rPr>
                        <a:t>ila n za energetske provodnike mo</a:t>
                      </a:r>
                      <a:r>
                        <a:rPr lang="sr-Latn-CS" sz="2000" spc="80">
                          <a:effectLst/>
                        </a:rPr>
                        <a:t>ž</a:t>
                      </a:r>
                      <a:r>
                        <a:rPr lang="en-US" sz="2000" spc="80">
                          <a:effectLst/>
                        </a:rPr>
                        <a:t>e biti od </a:t>
                      </a:r>
                      <a:r>
                        <a:rPr lang="en-US" sz="2000" spc="25">
                          <a:effectLst/>
                        </a:rPr>
                        <a:t>1 </a:t>
                      </a:r>
                      <a:r>
                        <a:rPr lang="sr-Latn-CS" sz="2000" spc="25">
                          <a:effectLst/>
                        </a:rPr>
                        <a:t>do</a:t>
                      </a:r>
                      <a:r>
                        <a:rPr lang="en-US" sz="2000" spc="25">
                          <a:effectLst/>
                        </a:rPr>
                        <a:t> 5. </a:t>
                      </a:r>
                      <a:endParaRPr lang="en-US" sz="2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25">
                          <a:effectLst/>
                        </a:rPr>
                        <a:t>Presjek provodnika daje se u mm</a:t>
                      </a:r>
                      <a:r>
                        <a:rPr lang="en-US" sz="2000" spc="25" baseline="30000">
                          <a:effectLst/>
                        </a:rPr>
                        <a:t>2</a:t>
                      </a:r>
                      <a:r>
                        <a:rPr lang="en-US" sz="2000" spc="25">
                          <a:effectLst/>
                        </a:rPr>
                        <a:t> po standardnim </a:t>
                      </a:r>
                      <a:r>
                        <a:rPr lang="en-US" sz="2000" spc="55">
                          <a:effectLst/>
                        </a:rPr>
                        <a:t>vrijednostima prema tablici.</a:t>
                      </a:r>
                      <a:endParaRPr lang="en-US" sz="2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55">
                          <a:effectLst/>
                        </a:rPr>
                        <a:t>Ova dva broja me</a:t>
                      </a:r>
                      <a:r>
                        <a:rPr lang="sr-Latn-CS" sz="2000" spc="55">
                          <a:effectLst/>
                        </a:rPr>
                        <a:t>đ</a:t>
                      </a:r>
                      <a:r>
                        <a:rPr lang="en-US" sz="2000" spc="55">
                          <a:effectLst/>
                        </a:rPr>
                        <a:t>u</a:t>
                      </a:r>
                      <a:r>
                        <a:rPr lang="en-US" sz="2000" spc="50">
                          <a:effectLst/>
                        </a:rPr>
                        <a:t>sobno su vezana znakom mno</a:t>
                      </a:r>
                      <a:r>
                        <a:rPr lang="sr-Latn-CS" sz="2000" spc="50">
                          <a:effectLst/>
                        </a:rPr>
                        <a:t>ž</a:t>
                      </a:r>
                      <a:r>
                        <a:rPr lang="en-US" sz="2000" spc="50">
                          <a:effectLst/>
                        </a:rPr>
                        <a:t>enja npr. 3 x </a:t>
                      </a:r>
                      <a:r>
                        <a:rPr lang="sr-Latn-CS" sz="2000" spc="50">
                          <a:effectLst/>
                        </a:rPr>
                        <a:t>10, š</a:t>
                      </a:r>
                      <a:r>
                        <a:rPr lang="en-US" sz="2000" spc="50">
                          <a:effectLst/>
                        </a:rPr>
                        <a:t>to zna</a:t>
                      </a:r>
                      <a:r>
                        <a:rPr lang="sr-Latn-CS" sz="2000" spc="50">
                          <a:effectLst/>
                        </a:rPr>
                        <a:t>č</a:t>
                      </a:r>
                      <a:r>
                        <a:rPr lang="en-US" sz="2000" spc="50">
                          <a:effectLst/>
                        </a:rPr>
                        <a:t>i </a:t>
                      </a:r>
                      <a:r>
                        <a:rPr lang="sr-Latn-CS" sz="2000" spc="25">
                          <a:effectLst/>
                        </a:rPr>
                        <a:t>tri provodnika presjeka po 10 mm</a:t>
                      </a:r>
                      <a:r>
                        <a:rPr lang="sr-Latn-CS" sz="2000" spc="25" baseline="30000">
                          <a:effectLst/>
                        </a:rPr>
                        <a:t>2</a:t>
                      </a:r>
                      <a:r>
                        <a:rPr lang="sr-Latn-CS" sz="2000" spc="25">
                          <a:effectLst/>
                        </a:rPr>
                        <a:t> ili </a:t>
                      </a:r>
                      <a:r>
                        <a:rPr lang="sr-Latn-CS" sz="2000" spc="45">
                          <a:effectLst/>
                        </a:rPr>
                        <a:t>npr. 3x10+6, </a:t>
                      </a:r>
                      <a:r>
                        <a:rPr lang="sr-Latn-CS" sz="2000" spc="25">
                          <a:effectLst/>
                        </a:rPr>
                        <a:t>što znači: tri provodnika presjeka po 10 mm</a:t>
                      </a:r>
                      <a:r>
                        <a:rPr lang="sr-Latn-CS" sz="2000" spc="25" baseline="30000">
                          <a:effectLst/>
                        </a:rPr>
                        <a:t>2</a:t>
                      </a:r>
                      <a:r>
                        <a:rPr lang="sr-Latn-CS" sz="2000" spc="25">
                          <a:effectLst/>
                        </a:rPr>
                        <a:t> i četvrti </a:t>
                      </a:r>
                      <a:r>
                        <a:rPr lang="sr-Latn-CS" sz="2000" spc="20">
                          <a:effectLst/>
                        </a:rPr>
                        <a:t>provodnik presjeka 6 mm</a:t>
                      </a:r>
                      <a:r>
                        <a:rPr lang="sr-Latn-CS" sz="2000" spc="20" baseline="30000">
                          <a:effectLst/>
                        </a:rPr>
                        <a:t>2</a:t>
                      </a:r>
                      <a:r>
                        <a:rPr lang="sr-Latn-CS" sz="2000" spc="20">
                          <a:effectLst/>
                        </a:rPr>
                        <a:t>.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97" marR="68197" marT="0" marB="0" anchor="ctr"/>
                </a:tc>
              </a:tr>
              <a:tr h="65927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35" dirty="0">
                          <a:solidFill>
                            <a:srgbClr val="002060"/>
                          </a:solidFill>
                          <a:effectLst/>
                        </a:rPr>
                        <a:t>VI </a:t>
                      </a:r>
                      <a:r>
                        <a:rPr lang="en-US" sz="2800" spc="35" dirty="0" err="1">
                          <a:solidFill>
                            <a:srgbClr val="002060"/>
                          </a:solidFill>
                          <a:effectLst/>
                        </a:rPr>
                        <a:t>grupa</a:t>
                      </a:r>
                      <a:r>
                        <a:rPr lang="en-US" sz="2800" spc="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spc="35" dirty="0" err="1">
                          <a:solidFill>
                            <a:srgbClr val="002060"/>
                          </a:solidFill>
                          <a:effectLst/>
                        </a:rPr>
                        <a:t>oznaka</a:t>
                      </a:r>
                      <a:r>
                        <a:rPr lang="en-US" sz="2800" spc="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spc="35" dirty="0" err="1">
                          <a:solidFill>
                            <a:srgbClr val="002060"/>
                          </a:solidFill>
                          <a:effectLst/>
                        </a:rPr>
                        <a:t>piše</a:t>
                      </a:r>
                      <a:r>
                        <a:rPr lang="en-US" sz="2800" spc="35" dirty="0">
                          <a:solidFill>
                            <a:srgbClr val="002060"/>
                          </a:solidFill>
                          <a:effectLst/>
                        </a:rPr>
                        <a:t> se </a:t>
                      </a:r>
                      <a:r>
                        <a:rPr lang="en-US" sz="2800" spc="35" dirty="0" err="1">
                          <a:solidFill>
                            <a:srgbClr val="002060"/>
                          </a:solidFill>
                          <a:effectLst/>
                        </a:rPr>
                        <a:t>odmah</a:t>
                      </a:r>
                      <a:r>
                        <a:rPr lang="en-US" sz="2800" spc="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spc="35" dirty="0" err="1">
                          <a:solidFill>
                            <a:srgbClr val="002060"/>
                          </a:solidFill>
                          <a:effectLst/>
                        </a:rPr>
                        <a:t>iza</a:t>
                      </a:r>
                      <a:r>
                        <a:rPr lang="en-US" sz="2800" spc="35" dirty="0">
                          <a:solidFill>
                            <a:srgbClr val="002060"/>
                          </a:solidFill>
                          <a:effectLst/>
                        </a:rPr>
                        <a:t> V </a:t>
                      </a:r>
                      <a:r>
                        <a:rPr lang="en-US" sz="2800" spc="35" dirty="0" err="1">
                          <a:solidFill>
                            <a:srgbClr val="002060"/>
                          </a:solidFill>
                          <a:effectLst/>
                        </a:rPr>
                        <a:t>grupe</a:t>
                      </a:r>
                      <a:r>
                        <a:rPr lang="en-US" sz="2800" spc="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spc="35" dirty="0" err="1" smtClean="0">
                          <a:solidFill>
                            <a:srgbClr val="002060"/>
                          </a:solidFill>
                          <a:effectLst/>
                        </a:rPr>
                        <a:t>oznaka</a:t>
                      </a:r>
                      <a:r>
                        <a:rPr lang="en-US" sz="2800" spc="3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97" marR="68197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345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35" dirty="0">
                          <a:solidFill>
                            <a:srgbClr val="FF0000"/>
                          </a:solidFill>
                          <a:effectLst/>
                        </a:rPr>
                        <a:t>VI </a:t>
                      </a:r>
                      <a:r>
                        <a:rPr lang="en-US" sz="2800" spc="35" dirty="0" err="1">
                          <a:solidFill>
                            <a:srgbClr val="FF0000"/>
                          </a:solidFill>
                          <a:effectLst/>
                        </a:rPr>
                        <a:t>grupa</a:t>
                      </a:r>
                      <a:r>
                        <a:rPr lang="en-US" sz="2800" spc="3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spc="35" dirty="0" err="1" smtClean="0">
                          <a:solidFill>
                            <a:srgbClr val="FF0000"/>
                          </a:solidFill>
                          <a:effectLst/>
                        </a:rPr>
                        <a:t>oznaka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197" marR="68197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78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spc="10" dirty="0">
                          <a:effectLst/>
                        </a:rPr>
                        <a:t>Broj koji označava visinu nomi</a:t>
                      </a:r>
                      <a:r>
                        <a:rPr lang="sr-Latn-CS" sz="2400" spc="60" dirty="0">
                          <a:effectLst/>
                        </a:rPr>
                        <a:t>nalnog napona za koji je provodnik izrađen.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97" marR="6819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spc="60" dirty="0">
                          <a:effectLst/>
                        </a:rPr>
                        <a:t>Ova se </a:t>
                      </a:r>
                      <a:r>
                        <a:rPr lang="sr-Latn-CS" sz="2000" spc="15" dirty="0">
                          <a:effectLst/>
                        </a:rPr>
                        <a:t>oznaka ne stavlja za provodnike izrađene za male i niske </a:t>
                      </a:r>
                      <a:r>
                        <a:rPr lang="sr-Latn-CS" sz="2000" spc="25" dirty="0">
                          <a:effectLst/>
                        </a:rPr>
                        <a:t>napone, već isključivo za visoke napone.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spc="50" dirty="0">
                          <a:effectLst/>
                        </a:rPr>
                        <a:t>Ako je fazni napon za √3 manji od linij</a:t>
                      </a:r>
                      <a:r>
                        <a:rPr lang="sr-Latn-CS" sz="2000" spc="65" dirty="0">
                          <a:effectLst/>
                        </a:rPr>
                        <a:t>skog, tada se on ne ispisuje, ali ako je drugi odnos </a:t>
                      </a:r>
                      <a:r>
                        <a:rPr lang="sr-Latn-CS" sz="2000" spc="50" dirty="0">
                          <a:effectLst/>
                        </a:rPr>
                        <a:t>između ova dva napona, tada se ispisuje i fazni napon </a:t>
                      </a:r>
                      <a:r>
                        <a:rPr lang="sr-Latn-CS" sz="2000" spc="15" dirty="0">
                          <a:effectLst/>
                        </a:rPr>
                        <a:t>npr. 10/8 kV.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97" marR="6819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06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80606" y="1355987"/>
            <a:ext cx="9130937" cy="40650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Konstrukcija energetskih  kablova</a:t>
            </a:r>
            <a:endParaRPr lang="en-US" sz="6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5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300" y="5006876"/>
            <a:ext cx="114297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CS" sz="3600" dirty="0" smtClean="0"/>
          </a:p>
          <a:p>
            <a:pPr algn="ctr"/>
            <a:r>
              <a:rPr lang="sr-Latn-CS" sz="3200" dirty="0" smtClean="0"/>
              <a:t>Provodnik </a:t>
            </a:r>
            <a:r>
              <a:rPr lang="sr-Latn-CS" sz="3200" dirty="0"/>
              <a:t>sa izolacijom naziva se</a:t>
            </a:r>
            <a:r>
              <a:rPr lang="sr-Latn-CS" sz="3200" b="1" dirty="0"/>
              <a:t> </a:t>
            </a:r>
            <a:r>
              <a:rPr lang="sr-Latn-CS" sz="3200" b="1" dirty="0">
                <a:solidFill>
                  <a:srgbClr val="FF0000"/>
                </a:solidFill>
              </a:rPr>
              <a:t>žila</a:t>
            </a:r>
            <a:r>
              <a:rPr lang="sr-Latn-CS" sz="3200" b="1" dirty="0"/>
              <a:t>, </a:t>
            </a:r>
            <a:r>
              <a:rPr lang="sr-Latn-CS" sz="3200" dirty="0"/>
              <a:t> više žila čini </a:t>
            </a:r>
            <a:r>
              <a:rPr lang="sr-Latn-CS" sz="3200" b="1" dirty="0">
                <a:solidFill>
                  <a:srgbClr val="FF0000"/>
                </a:solidFill>
              </a:rPr>
              <a:t>jezgro</a:t>
            </a:r>
            <a:r>
              <a:rPr lang="sr-Latn-CS" sz="3200" dirty="0">
                <a:solidFill>
                  <a:srgbClr val="FF0000"/>
                </a:solidFill>
              </a:rPr>
              <a:t> </a:t>
            </a:r>
            <a:r>
              <a:rPr lang="sr-Latn-CS" sz="3200" b="1" dirty="0">
                <a:solidFill>
                  <a:srgbClr val="FF0000"/>
                </a:solidFill>
              </a:rPr>
              <a:t>kabla</a:t>
            </a:r>
            <a:r>
              <a:rPr lang="sr-Latn-CS" sz="32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sr-Latn-CS" sz="3200" dirty="0" smtClean="0"/>
              <a:t> </a:t>
            </a:r>
            <a:r>
              <a:rPr lang="sr-Latn-CS" sz="3200" dirty="0"/>
              <a:t>Pri obrazovanju jezgra žile mogu da se použe ili </a:t>
            </a:r>
            <a:r>
              <a:rPr lang="sr-Latn-CS" sz="3200" dirty="0" smtClean="0"/>
              <a:t>upredu.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1892295"/>
            <a:ext cx="10523629" cy="27580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943" y="261257"/>
            <a:ext cx="11808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sz="3200" b="1" i="1" dirty="0" smtClean="0">
                <a:solidFill>
                  <a:srgbClr val="FF0000"/>
                </a:solidFill>
              </a:rPr>
              <a:t>Kablovi su provodnici koji su tako konstruisani da i pod naročito nepovoljnim uslovima omoguće prenos električne energije. 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6406" y="4700716"/>
            <a:ext cx="4944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400" b="1" i="1" dirty="0" smtClean="0"/>
              <a:t>KONSTRUKCIJA </a:t>
            </a:r>
            <a:r>
              <a:rPr lang="sr-Latn-ME" sz="2400" b="1" i="1" dirty="0" smtClean="0"/>
              <a:t>ENERGETSKOG</a:t>
            </a:r>
            <a:r>
              <a:rPr lang="sr-Latn-ME" sz="2400" b="1" i="1" dirty="0" smtClean="0"/>
              <a:t> KABLA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6096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817" y="300446"/>
            <a:ext cx="118480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dirty="0">
                <a:solidFill>
                  <a:srgbClr val="FF0000"/>
                </a:solidFill>
              </a:rPr>
              <a:t>Provodnici</a:t>
            </a:r>
            <a:r>
              <a:rPr lang="sr-Latn-CS" sz="3200" dirty="0">
                <a:solidFill>
                  <a:srgbClr val="FF0000"/>
                </a:solidFill>
              </a:rPr>
              <a:t> </a:t>
            </a:r>
            <a:r>
              <a:rPr lang="sr-Latn-CS" sz="3200" dirty="0"/>
              <a:t>za kablove grade se od elektrolitičkog bakra </a:t>
            </a:r>
            <a:r>
              <a:rPr lang="sr-Latn-CS" sz="3200" dirty="0" smtClean="0"/>
              <a:t>ili aluminijuma.</a:t>
            </a:r>
          </a:p>
          <a:p>
            <a:r>
              <a:rPr lang="sr-Latn-CS" sz="3200" dirty="0" smtClean="0"/>
              <a:t>Oblik </a:t>
            </a:r>
            <a:r>
              <a:rPr lang="sr-Latn-CS" sz="3200" dirty="0"/>
              <a:t>provodnika za kablove, odnosno </a:t>
            </a:r>
            <a:r>
              <a:rPr lang="sr-Latn-CS" sz="3200" b="1" dirty="0"/>
              <a:t>poprečni </a:t>
            </a:r>
            <a:r>
              <a:rPr lang="sr-Latn-CS" sz="3200" b="1" dirty="0" smtClean="0"/>
              <a:t>presjek </a:t>
            </a:r>
            <a:r>
              <a:rPr lang="sr-Latn-CS" sz="3200" b="1" dirty="0"/>
              <a:t>provodnika</a:t>
            </a:r>
            <a:r>
              <a:rPr lang="sr-Latn-CS" sz="3200" dirty="0"/>
              <a:t>, može biti: pun, užast, užast sa strukovima i </a:t>
            </a:r>
            <a:r>
              <a:rPr lang="sr-Latn-CS" sz="3200" dirty="0" smtClean="0"/>
              <a:t>sektorski.</a:t>
            </a:r>
          </a:p>
          <a:p>
            <a:endParaRPr lang="sr-Latn-CS" sz="3200" dirty="0"/>
          </a:p>
          <a:p>
            <a:r>
              <a:rPr lang="sr-Latn-CS" sz="3200" b="1" dirty="0">
                <a:solidFill>
                  <a:srgbClr val="FF0000"/>
                </a:solidFill>
              </a:rPr>
              <a:t>Izolacija</a:t>
            </a:r>
            <a:r>
              <a:rPr lang="sr-Latn-CS" sz="3200" dirty="0"/>
              <a:t> u kablu je omotač koji se stavlja neposredno na provodnik. </a:t>
            </a:r>
            <a:r>
              <a:rPr lang="sr-Latn-CS" sz="3200" b="1" dirty="0"/>
              <a:t>Materijal za izolaciju </a:t>
            </a:r>
            <a:r>
              <a:rPr lang="sr-Latn-CS" sz="3200" dirty="0"/>
              <a:t>energetskih kablova </a:t>
            </a:r>
            <a:r>
              <a:rPr lang="sr-Latn-CS" sz="3200" dirty="0" smtClean="0"/>
              <a:t>do 1kV može </a:t>
            </a:r>
            <a:r>
              <a:rPr lang="sr-Latn-CS" sz="3200" dirty="0"/>
              <a:t>biti: impregnisani papir, termoplastične </a:t>
            </a:r>
            <a:r>
              <a:rPr lang="sr-Latn-CS" sz="3200" dirty="0" smtClean="0"/>
              <a:t>mase. </a:t>
            </a:r>
            <a:endParaRPr lang="sr-Latn-CS" sz="3200" dirty="0" smtClean="0"/>
          </a:p>
          <a:p>
            <a:endParaRPr lang="en-US" sz="3200" b="1" dirty="0"/>
          </a:p>
          <a:p>
            <a:r>
              <a:rPr lang="sr-Latn-CS" sz="3200" b="1" dirty="0">
                <a:solidFill>
                  <a:srgbClr val="FF0000"/>
                </a:solidFill>
              </a:rPr>
              <a:t>Žila</a:t>
            </a:r>
            <a:r>
              <a:rPr lang="sr-Latn-CS" sz="3200" dirty="0"/>
              <a:t> kabla predstavlja cjelinu koju čine provodnik i njegova izolacija sa eventualnim omotačem koji pridržava izolaciju. </a:t>
            </a:r>
            <a:endParaRPr lang="sr-Latn-CS" sz="3200" dirty="0" smtClean="0"/>
          </a:p>
          <a:p>
            <a:r>
              <a:rPr lang="sr-Latn-CS" sz="3200" dirty="0" smtClean="0"/>
              <a:t>U </a:t>
            </a:r>
            <a:r>
              <a:rPr lang="sr-Latn-CS" sz="3200" dirty="0"/>
              <a:t>kablu za napone do 1 kV može biti od 1 do 5 </a:t>
            </a:r>
            <a:r>
              <a:rPr lang="sr-Latn-CS" sz="3200" dirty="0" smtClean="0"/>
              <a:t>žila</a:t>
            </a:r>
            <a:r>
              <a:rPr lang="sr-Latn-CS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68576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537" y="144966"/>
            <a:ext cx="1159838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dirty="0">
                <a:solidFill>
                  <a:srgbClr val="FF0000"/>
                </a:solidFill>
              </a:rPr>
              <a:t>Jezgro</a:t>
            </a:r>
            <a:r>
              <a:rPr lang="sr-Latn-CS" sz="3200" dirty="0"/>
              <a:t> kabla je konstruktivna cjelina sastavljena od svih žila kabla, koje se međusobno použe ili </a:t>
            </a:r>
            <a:r>
              <a:rPr lang="sr-Latn-CS" sz="3200" dirty="0" smtClean="0"/>
              <a:t>upredu.</a:t>
            </a:r>
          </a:p>
          <a:p>
            <a:r>
              <a:rPr lang="sr-Latn-CS" sz="3200" b="1" dirty="0">
                <a:solidFill>
                  <a:srgbClr val="FF0000"/>
                </a:solidFill>
              </a:rPr>
              <a:t>Plašt</a:t>
            </a:r>
            <a:r>
              <a:rPr lang="sr-Latn-CS" sz="3200" dirty="0"/>
              <a:t> kabla je oblika bešavne cijevi koja čvrsto priliježe na izolaciju jezgra </a:t>
            </a:r>
            <a:r>
              <a:rPr lang="sr-Latn-CS" sz="3200" dirty="0" smtClean="0"/>
              <a:t>kabla, a </a:t>
            </a:r>
            <a:r>
              <a:rPr lang="sr-Latn-CS" sz="3200" dirty="0"/>
              <a:t>s</a:t>
            </a:r>
            <a:r>
              <a:rPr lang="sr-Latn-CS" sz="3200" dirty="0" smtClean="0"/>
              <a:t>vrha  mu je </a:t>
            </a:r>
            <a:r>
              <a:rPr lang="sr-Latn-CS" sz="3200" dirty="0"/>
              <a:t>je da zaštiti jezgro kabla od mehaničkih povreda i od vlage. </a:t>
            </a:r>
            <a:endParaRPr lang="sr-Latn-CS" sz="3200" dirty="0" smtClean="0"/>
          </a:p>
          <a:p>
            <a:r>
              <a:rPr lang="sr-Latn-CS" sz="3200" dirty="0" smtClean="0"/>
              <a:t>Klasični </a:t>
            </a:r>
            <a:r>
              <a:rPr lang="sr-Latn-CS" sz="3200" dirty="0"/>
              <a:t>materijal za plašt kabla je olovo i njegove legure. Kako je olovo deficitarni i skup metal, to se plašt kabla izrađuje i od aluminijuma čistoće 99,5</a:t>
            </a:r>
            <a:r>
              <a:rPr lang="sr-Latn-CS" sz="3200" dirty="0" smtClean="0"/>
              <a:t>%. </a:t>
            </a:r>
            <a:r>
              <a:rPr lang="sr-Latn-CS" sz="3200" dirty="0"/>
              <a:t>Savremeni kablovi dobijaju plašt i od PVC mase. </a:t>
            </a:r>
            <a:endParaRPr lang="sr-Latn-CS" sz="3200" dirty="0" smtClean="0"/>
          </a:p>
          <a:p>
            <a:r>
              <a:rPr lang="sr-Latn-CS" sz="3200" b="1" dirty="0">
                <a:solidFill>
                  <a:srgbClr val="FF0000"/>
                </a:solidFill>
              </a:rPr>
              <a:t>Armatura</a:t>
            </a:r>
            <a:r>
              <a:rPr lang="sr-Latn-CS" sz="3200" dirty="0"/>
              <a:t> kabla je čelična traka ili žica kojom se omotava plašt kabla (olovni, aluminijumski ili od termoplastične mase). Svrha je armature da zaštiti kabl od mehaničkih povreda i istezanja </a:t>
            </a:r>
            <a:r>
              <a:rPr lang="sr-Latn-CS" sz="3200" dirty="0" smtClean="0"/>
              <a:t>.</a:t>
            </a:r>
          </a:p>
          <a:p>
            <a:r>
              <a:rPr lang="sr-Latn-CS" sz="3200" b="1" dirty="0">
                <a:solidFill>
                  <a:srgbClr val="FF0000"/>
                </a:solidFill>
              </a:rPr>
              <a:t>Omotač</a:t>
            </a:r>
            <a:r>
              <a:rPr lang="sr-Latn-CS" sz="3200" dirty="0"/>
              <a:t> kabla upotrebljava se da zaštiti plašt kabla od korozije. </a:t>
            </a:r>
            <a:endParaRPr lang="en-US" sz="3200" b="1" dirty="0"/>
          </a:p>
          <a:p>
            <a:endParaRPr lang="sr-Latn-C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772673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80606" y="1355987"/>
            <a:ext cx="9130937" cy="40650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Označavanje energetskih kablova</a:t>
            </a:r>
            <a:endParaRPr lang="en-US" sz="6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5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80606" y="1355987"/>
            <a:ext cx="9130937" cy="40650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Konstrukcija energetski izolovanih provodnika</a:t>
            </a:r>
            <a:endParaRPr lang="en-US" sz="6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5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915" y="326572"/>
            <a:ext cx="11268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/>
              <a:t>Oznake za kablove imaju  </a:t>
            </a:r>
            <a:r>
              <a:rPr lang="sr-Latn-CS" sz="2800" b="1" dirty="0">
                <a:solidFill>
                  <a:srgbClr val="FF0000"/>
                </a:solidFill>
              </a:rPr>
              <a:t>pet</a:t>
            </a:r>
            <a:r>
              <a:rPr lang="sr-Latn-CS" sz="2800" dirty="0"/>
              <a:t> grupa </a:t>
            </a:r>
            <a:r>
              <a:rPr lang="sr-Latn-CS" sz="2800" dirty="0" smtClean="0"/>
              <a:t>oznaka</a:t>
            </a:r>
          </a:p>
          <a:p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010389"/>
              </p:ext>
            </p:extLst>
          </p:nvPr>
        </p:nvGraphicFramePr>
        <p:xfrm>
          <a:off x="804746" y="1031967"/>
          <a:ext cx="10747916" cy="570186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373958"/>
                <a:gridCol w="5373958"/>
              </a:tblGrid>
              <a:tr h="46384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800" spc="50" dirty="0">
                          <a:solidFill>
                            <a:srgbClr val="FF0000"/>
                          </a:solidFill>
                          <a:effectLst/>
                        </a:rPr>
                        <a:t>I grupa oznaka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8061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50" dirty="0">
                          <a:effectLst/>
                        </a:rPr>
                        <a:t>Označava vrstu upotrijebljenog materijala za izradu izolacije i plašta </a:t>
                      </a:r>
                      <a:r>
                        <a:rPr lang="sr-Latn-CS" sz="2200" spc="50" dirty="0" smtClean="0">
                          <a:effectLst/>
                        </a:rPr>
                        <a:t>kabla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50" dirty="0">
                          <a:effectLst/>
                        </a:rPr>
                        <a:t> 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50">
                          <a:effectLst/>
                        </a:rPr>
                        <a:t>najčešće oznake za energetske kablove:</a:t>
                      </a:r>
                      <a:endParaRPr lang="en-US" sz="22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50">
                          <a:effectLst/>
                        </a:rPr>
                        <a:t> 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24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50" dirty="0">
                          <a:effectLst/>
                        </a:rPr>
                        <a:t>O — olovni plašt,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50" dirty="0">
                          <a:effectLst/>
                        </a:rPr>
                        <a:t>A — aluminijumski plašt,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50" dirty="0">
                          <a:effectLst/>
                        </a:rPr>
                        <a:t>N — neopren za plašt,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50" dirty="0">
                          <a:effectLst/>
                        </a:rPr>
                        <a:t>P — polivinil za izolaciju i za plašt,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50" dirty="0">
                          <a:effectLst/>
                        </a:rPr>
                        <a:t>E — polietilen za izolaciju,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50" dirty="0">
                          <a:effectLst/>
                        </a:rPr>
                        <a:t>IP — impregnisani papir za izolaciiu, 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50" dirty="0">
                          <a:effectLst/>
                        </a:rPr>
                        <a:t>NP — naročito impregnisani papir za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50" dirty="0">
                          <a:effectLst/>
                        </a:rPr>
                        <a:t>         izolaciju i 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50" dirty="0">
                          <a:effectLst/>
                        </a:rPr>
                        <a:t>ZO — olovni  plašt  zasebno  za  svaku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50" dirty="0">
                          <a:effectLst/>
                        </a:rPr>
                        <a:t>           žilu   (triolovni kabl)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499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200" spc="50" dirty="0" smtClean="0">
                          <a:solidFill>
                            <a:schemeClr val="tx1"/>
                          </a:solidFill>
                          <a:effectLst/>
                        </a:rPr>
                        <a:t>I </a:t>
                      </a:r>
                      <a:r>
                        <a:rPr lang="sr-Latn-CS" sz="2200" spc="50" dirty="0">
                          <a:solidFill>
                            <a:schemeClr val="tx1"/>
                          </a:solidFill>
                          <a:effectLst/>
                        </a:rPr>
                        <a:t>grupa oznaka odvaja se od druge grupe jednim slovnim razmakom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46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2615844"/>
              </p:ext>
            </p:extLst>
          </p:nvPr>
        </p:nvGraphicFramePr>
        <p:xfrm>
          <a:off x="189570" y="167269"/>
          <a:ext cx="11496908" cy="64617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748454"/>
                <a:gridCol w="5748454"/>
              </a:tblGrid>
              <a:tr h="34761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800" spc="50" dirty="0">
                          <a:solidFill>
                            <a:srgbClr val="FF0000"/>
                          </a:solidFill>
                          <a:effectLst/>
                        </a:rPr>
                        <a:t>II grupa </a:t>
                      </a:r>
                      <a:r>
                        <a:rPr lang="sr-Latn-CS" sz="2800" spc="50" dirty="0" smtClean="0">
                          <a:solidFill>
                            <a:srgbClr val="FF0000"/>
                          </a:solidFill>
                          <a:effectLst/>
                        </a:rPr>
                        <a:t>oznaka</a:t>
                      </a:r>
                      <a:r>
                        <a:rPr lang="sr-Latn-CS" sz="1800" spc="50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74" marR="5197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27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spc="-2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spc="-2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spc="-2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spc="-2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spc="-2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spc="-2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spc="-2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spc="-2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spc="-2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spc="-2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spc="-20" dirty="0">
                          <a:effectLst/>
                        </a:rPr>
                        <a:t> </a:t>
                      </a:r>
                      <a:r>
                        <a:rPr lang="sr-Latn-CS" sz="2400" spc="-5" dirty="0" smtClean="0">
                          <a:solidFill>
                            <a:schemeClr val="tx1"/>
                          </a:solidFill>
                          <a:effectLst/>
                        </a:rPr>
                        <a:t>Sa</a:t>
                      </a:r>
                      <a:r>
                        <a:rPr lang="sr-Latn-CS" sz="2400" spc="20" dirty="0" smtClean="0">
                          <a:solidFill>
                            <a:schemeClr val="tx1"/>
                          </a:solidFill>
                          <a:effectLst/>
                        </a:rPr>
                        <a:t>stoji se od dva broja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spc="-5" dirty="0" smtClean="0">
                          <a:effectLst/>
                        </a:rPr>
                        <a:t>Prvi   broj   dvoci</a:t>
                      </a:r>
                      <a:r>
                        <a:rPr lang="sr-Latn-CS" sz="2400" spc="-20" dirty="0" smtClean="0">
                          <a:effectLst/>
                        </a:rPr>
                        <a:t>frene oznake  označava  konstrukciju  mehaničke zaštite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spc="-2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spc="-2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51974" marR="51974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19100" algn="l"/>
                        </a:tabLst>
                      </a:pPr>
                      <a:r>
                        <a:rPr lang="sr-Latn-CS" sz="1800" spc="50" dirty="0" smtClean="0">
                          <a:effectLst/>
                        </a:rPr>
                        <a:t>0 </a:t>
                      </a:r>
                      <a:r>
                        <a:rPr lang="sr-Latn-CS" sz="1800" spc="25" dirty="0" smtClean="0">
                          <a:effectLst/>
                        </a:rPr>
                        <a:t>- kabl nema mehaničke zaštite,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  <a:tabLst>
                          <a:tab pos="419100" algn="l"/>
                        </a:tabLst>
                      </a:pPr>
                      <a:r>
                        <a:rPr lang="sr-Latn-CS" sz="1800" spc="15" dirty="0" smtClean="0">
                          <a:effectLst/>
                        </a:rPr>
                        <a:t>- mehanička zaštita je postignuta omotom od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sr-Latn-CS" sz="1800" spc="15" dirty="0" smtClean="0">
                          <a:effectLst/>
                        </a:rPr>
                        <a:t>      dvije</a:t>
                      </a:r>
                      <a:r>
                        <a:rPr lang="sr-Latn-CS" sz="1800" dirty="0" smtClean="0">
                          <a:effectLst/>
                        </a:rPr>
                        <a:t> </a:t>
                      </a:r>
                      <a:r>
                        <a:rPr lang="sr-Latn-CS" sz="1800" spc="5" dirty="0" smtClean="0">
                          <a:effectLst/>
                        </a:rPr>
                        <a:t>čelične trake,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sr-Latn-CS" sz="1800" dirty="0" smtClean="0">
                          <a:effectLst/>
                        </a:rPr>
                        <a:t>2</a:t>
                      </a:r>
                      <a:r>
                        <a:rPr lang="sr-Latn-CS" sz="1800" spc="5" dirty="0" smtClean="0">
                          <a:effectLst/>
                        </a:rPr>
                        <a:t>— mehanička zaštita obezbijeđena omotom od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sr-Latn-CS" sz="1800" spc="5" dirty="0" smtClean="0">
                          <a:effectLst/>
                        </a:rPr>
                        <a:t>      okru</a:t>
                      </a:r>
                      <a:r>
                        <a:rPr lang="sr-Latn-CS" sz="1800" spc="15" dirty="0" smtClean="0">
                          <a:effectLst/>
                        </a:rPr>
                        <a:t>glih čeličnih žica ili i sa zavojnicom od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sr-Latn-CS" sz="1800" spc="15" dirty="0" smtClean="0">
                          <a:effectLst/>
                        </a:rPr>
                        <a:t>      čelične </a:t>
                      </a:r>
                      <a:r>
                        <a:rPr lang="sr-Latn-CS" sz="1800" spc="-5" dirty="0" smtClean="0">
                          <a:effectLst/>
                        </a:rPr>
                        <a:t>pljosnate  žice,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sr-Latn-CS" sz="1800" dirty="0" smtClean="0">
                          <a:effectLst/>
                        </a:rPr>
                        <a:t>3</a:t>
                      </a:r>
                      <a:r>
                        <a:rPr lang="sr-Latn-CS" sz="1800" spc="35" dirty="0" smtClean="0">
                          <a:effectLst/>
                        </a:rPr>
                        <a:t>— omot od pljosnatih čeličnih žica ili isa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sr-Latn-CS" sz="1800" spc="35" dirty="0" smtClean="0">
                          <a:effectLst/>
                        </a:rPr>
                        <a:t>       zavoj</a:t>
                      </a:r>
                      <a:r>
                        <a:rPr lang="sr-Latn-CS" sz="1800" dirty="0" smtClean="0">
                          <a:effectLst/>
                        </a:rPr>
                        <a:t>nicom od iste žice,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sr-Latn-CS" sz="1800" dirty="0" smtClean="0">
                          <a:effectLst/>
                        </a:rPr>
                        <a:t>4</a:t>
                      </a:r>
                      <a:r>
                        <a:rPr lang="sr-Latn-CS" sz="1800" spc="45" dirty="0" smtClean="0">
                          <a:effectLst/>
                        </a:rPr>
                        <a:t>— plašt za mehaničku zaštitu je ispod plašta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sr-Latn-CS" sz="1800" spc="45" dirty="0" smtClean="0">
                          <a:effectLst/>
                        </a:rPr>
                        <a:t>      od</a:t>
                      </a:r>
                      <a:r>
                        <a:rPr lang="sr-Latn-CS" sz="1800" dirty="0" smtClean="0">
                          <a:effectLst/>
                        </a:rPr>
                        <a:t> </a:t>
                      </a:r>
                      <a:r>
                        <a:rPr lang="sr-Latn-CS" sz="1800" spc="5" dirty="0" smtClean="0">
                          <a:effectLst/>
                        </a:rPr>
                        <a:t>termoplastičnih masa,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sr-Latn-CS" sz="1800" dirty="0" smtClean="0">
                          <a:effectLst/>
                        </a:rPr>
                        <a:t>5</a:t>
                      </a:r>
                      <a:r>
                        <a:rPr lang="sr-Latn-CS" sz="1800" spc="45" dirty="0" smtClean="0">
                          <a:effectLst/>
                        </a:rPr>
                        <a:t>— omot za mehaničku zaštitu je ispod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sr-Latn-CS" sz="1800" spc="45" dirty="0" smtClean="0">
                          <a:effectLst/>
                        </a:rPr>
                        <a:t>       plašta od</a:t>
                      </a:r>
                      <a:r>
                        <a:rPr lang="sr-Latn-CS" sz="1800" dirty="0" smtClean="0">
                          <a:effectLst/>
                        </a:rPr>
                        <a:t> </a:t>
                      </a:r>
                      <a:r>
                        <a:rPr lang="sr-Latn-CS" sz="1800" spc="10" dirty="0" smtClean="0">
                          <a:effectLst/>
                        </a:rPr>
                        <a:t>prirodne ili sintetičke gume,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sr-Latn-CS" sz="1800" dirty="0" smtClean="0">
                          <a:effectLst/>
                        </a:rPr>
                        <a:t>6</a:t>
                      </a:r>
                      <a:r>
                        <a:rPr lang="sr-Latn-CS" sz="1800" spc="45" dirty="0" smtClean="0">
                          <a:effectLst/>
                        </a:rPr>
                        <a:t>— omot za mehaničku zaštitu je ispod plašta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sr-Latn-CS" sz="1800" spc="45" dirty="0" smtClean="0">
                          <a:effectLst/>
                        </a:rPr>
                        <a:t>      od</a:t>
                      </a:r>
                      <a:r>
                        <a:rPr lang="sr-Latn-CS" sz="1800" dirty="0" smtClean="0">
                          <a:effectLst/>
                        </a:rPr>
                        <a:t> </a:t>
                      </a:r>
                      <a:r>
                        <a:rPr lang="sr-Latn-CS" sz="1800" spc="10" dirty="0" smtClean="0">
                          <a:effectLst/>
                        </a:rPr>
                        <a:t>prirodne ili vještačke gume</a:t>
                      </a:r>
                      <a:r>
                        <a:rPr lang="sr-Latn-CS" sz="1800" spc="45" dirty="0" smtClean="0">
                          <a:effectLst/>
                        </a:rPr>
                        <a:t> </a:t>
                      </a:r>
                      <a:r>
                        <a:rPr lang="sr-Latn-CS" sz="1800" spc="10" dirty="0" smtClean="0">
                          <a:effectLst/>
                        </a:rPr>
                        <a:t>sa ugrađenim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sr-Latn-CS" sz="1800" spc="10" dirty="0" smtClean="0">
                          <a:effectLst/>
                        </a:rPr>
                        <a:t>       zaštit</a:t>
                      </a:r>
                      <a:r>
                        <a:rPr lang="sr-Latn-CS" sz="1800" spc="-5" dirty="0" smtClean="0">
                          <a:effectLst/>
                        </a:rPr>
                        <a:t>nim, komandnim ili </a:t>
                      </a:r>
                      <a:r>
                        <a:rPr lang="sr-Latn-CS" sz="1800" spc="45" dirty="0" smtClean="0">
                          <a:effectLst/>
                        </a:rPr>
                        <a:t> </a:t>
                      </a:r>
                      <a:r>
                        <a:rPr lang="sr-Latn-CS" sz="1800" spc="-5" dirty="0" smtClean="0">
                          <a:effectLst/>
                        </a:rPr>
                        <a:t>telefonskim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sr-Latn-CS" sz="1800" spc="-5" dirty="0" smtClean="0">
                          <a:effectLst/>
                        </a:rPr>
                        <a:t>       provodnicima, i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sr-Latn-CS" sz="1800" dirty="0" smtClean="0">
                          <a:effectLst/>
                        </a:rPr>
                        <a:t>7</a:t>
                      </a:r>
                      <a:r>
                        <a:rPr lang="sr-Latn-CS" sz="1800" spc="20" dirty="0" smtClean="0">
                          <a:effectLst/>
                        </a:rPr>
                        <a:t>— plašt je od ojačane prirodne ili sintetičke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sr-Latn-CS" sz="1800" spc="20" dirty="0" smtClean="0">
                          <a:effectLst/>
                        </a:rPr>
                        <a:t>       gume</a:t>
                      </a:r>
                      <a:r>
                        <a:rPr lang="sr-Latn-CS" sz="1800" dirty="0" smtClean="0">
                          <a:effectLst/>
                        </a:rPr>
                        <a:t> </a:t>
                      </a:r>
                      <a:r>
                        <a:rPr lang="sr-Latn-CS" sz="1800" spc="20" dirty="0" smtClean="0">
                          <a:effectLst/>
                        </a:rPr>
                        <a:t>ispod koga je lektrična zaštita.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14986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spc="5" dirty="0" smtClean="0">
                          <a:effectLst/>
                        </a:rPr>
                        <a:t>Napomena: poslednje tri grupe daju podatke o upo</a:t>
                      </a:r>
                      <a:r>
                        <a:rPr lang="sr-Latn-CS" sz="1800" spc="-5" dirty="0" smtClean="0">
                          <a:effectLst/>
                        </a:rPr>
                        <a:t>trebi gume. Pošto se energetski kablovi ne izrađuju upotrebom gume, to se prednji podaci odnose na specijalne </a:t>
                      </a:r>
                      <a:r>
                        <a:rPr lang="sr-Latn-CS" sz="1800" spc="15" dirty="0" smtClean="0">
                          <a:effectLst/>
                        </a:rPr>
                        <a:t>instalacione kablove, kao npr. rudničke, i slično.</a:t>
                      </a:r>
                      <a:endParaRPr lang="en-US" sz="1800" dirty="0" smtClean="0">
                        <a:effectLst/>
                      </a:endParaRPr>
                    </a:p>
                  </a:txBody>
                  <a:tcPr marL="51974" marR="519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61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2063437"/>
              </p:ext>
            </p:extLst>
          </p:nvPr>
        </p:nvGraphicFramePr>
        <p:xfrm>
          <a:off x="301082" y="100362"/>
          <a:ext cx="11597842" cy="655834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798921"/>
                <a:gridCol w="5798921"/>
              </a:tblGrid>
              <a:tr h="69149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800" spc="50" dirty="0" smtClean="0">
                          <a:solidFill>
                            <a:srgbClr val="FF0000"/>
                          </a:solidFill>
                          <a:effectLst/>
                        </a:rPr>
                        <a:t>                                                        </a:t>
                      </a:r>
                      <a:r>
                        <a:rPr lang="sr-Latn-CS" sz="2800" spc="50" dirty="0" smtClean="0">
                          <a:solidFill>
                            <a:srgbClr val="FF0000"/>
                          </a:solidFill>
                          <a:effectLst/>
                        </a:rPr>
                        <a:t>II </a:t>
                      </a:r>
                      <a:r>
                        <a:rPr lang="sr-Latn-CS" sz="2800" spc="50" dirty="0" smtClean="0">
                          <a:solidFill>
                            <a:srgbClr val="FF0000"/>
                          </a:solidFill>
                          <a:effectLst/>
                        </a:rPr>
                        <a:t>grupa oznaka</a:t>
                      </a:r>
                      <a:r>
                        <a:rPr lang="sr-Latn-CS" sz="1600" spc="50" dirty="0" smtClean="0">
                          <a:effectLst/>
                        </a:rPr>
                        <a:t> </a:t>
                      </a:r>
                      <a:endParaRPr lang="en-US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91" marR="5339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91" marR="53391" marT="0" marB="0"/>
                </a:tc>
              </a:tr>
              <a:tr h="53343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spc="10" dirty="0">
                          <a:effectLst/>
                        </a:rPr>
                        <a:t>Drugi broj  daje podatke o upotrijebljenoj  </a:t>
                      </a:r>
                      <a:r>
                        <a:rPr lang="sr-Latn-CS" sz="2400" spc="10" dirty="0" smtClean="0">
                          <a:effectLst/>
                        </a:rPr>
                        <a:t>zaštiti </a:t>
                      </a:r>
                      <a:r>
                        <a:rPr lang="sr-Latn-CS" sz="2400" spc="10" dirty="0">
                          <a:effectLst/>
                        </a:rPr>
                        <a:t>od korozije</a:t>
                      </a:r>
                      <a:r>
                        <a:rPr lang="sr-Latn-CS" sz="2400" spc="5" dirty="0">
                          <a:effectLst/>
                        </a:rPr>
                        <a:t> ili neko drugo svojstvo kabla koje se postiže do</a:t>
                      </a:r>
                      <a:r>
                        <a:rPr lang="sr-Latn-CS" sz="2400" spc="10" dirty="0">
                          <a:effectLst/>
                        </a:rPr>
                        <a:t>tičnom konstrukcijom</a:t>
                      </a:r>
                      <a:r>
                        <a:rPr lang="sr-Latn-CS" sz="2400" spc="10" dirty="0" smtClean="0">
                          <a:effectLst/>
                        </a:rPr>
                        <a:t>.</a:t>
                      </a:r>
                      <a:endParaRPr lang="en-US" sz="2400" dirty="0">
                        <a:effectLst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spc="30" dirty="0">
                          <a:effectLst/>
                        </a:rPr>
                        <a:t>0 — u 1, 2. i 3. dekadi: kabl nema zaštitu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spc="30" dirty="0">
                          <a:effectLst/>
                        </a:rPr>
                        <a:t>        od korozije; 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spc="310" dirty="0">
                          <a:effectLst/>
                        </a:rPr>
                        <a:t>1i2</a:t>
                      </a:r>
                      <a:r>
                        <a:rPr lang="sr-Latn-CS" sz="2400" dirty="0">
                          <a:effectLst/>
                        </a:rPr>
                        <a:t> </a:t>
                      </a:r>
                      <a:r>
                        <a:rPr lang="sr-Latn-CS" sz="2400" spc="10" dirty="0">
                          <a:effectLst/>
                        </a:rPr>
                        <a:t>— u 2. i 3. dekadi: kabl nema zaštitu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spc="10" dirty="0">
                          <a:effectLst/>
                        </a:rPr>
                        <a:t>             od korozije;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520" algn="l"/>
                        </a:tabLst>
                      </a:pPr>
                      <a:r>
                        <a:rPr lang="sr-Latn-CS" sz="2400" dirty="0">
                          <a:effectLst/>
                        </a:rPr>
                        <a:t>2</a:t>
                      </a:r>
                      <a:r>
                        <a:rPr lang="sr-Latn-CS" sz="2400" spc="25" dirty="0">
                          <a:effectLst/>
                        </a:rPr>
                        <a:t>— u 0. i 1. dekadi: zaštita od korozije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520" algn="l"/>
                        </a:tabLst>
                      </a:pPr>
                      <a:r>
                        <a:rPr lang="sr-Latn-CS" sz="2400" spc="25" dirty="0">
                          <a:effectLst/>
                        </a:rPr>
                        <a:t>       postiže se im</a:t>
                      </a:r>
                      <a:r>
                        <a:rPr lang="sr-Latn-CS" sz="2400" dirty="0">
                          <a:effectLst/>
                        </a:rPr>
                        <a:t>pregnisanim tekstilnim 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520" algn="l"/>
                        </a:tabLst>
                      </a:pPr>
                      <a:r>
                        <a:rPr lang="sr-Latn-CS" sz="2400" dirty="0">
                          <a:effectLst/>
                        </a:rPr>
                        <a:t>       opletom;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520" algn="l"/>
                        </a:tabLst>
                      </a:pPr>
                      <a:r>
                        <a:rPr lang="sr-Latn-CS" sz="2400" dirty="0">
                          <a:effectLst/>
                        </a:rPr>
                        <a:t>3— u 2, 3. i 4. dekadi: zaštita od korozije 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520" algn="l"/>
                        </a:tabLst>
                      </a:pPr>
                      <a:r>
                        <a:rPr lang="sr-Latn-CS" sz="2400" dirty="0">
                          <a:effectLst/>
                        </a:rPr>
                        <a:t>      postiže se im</a:t>
                      </a:r>
                      <a:r>
                        <a:rPr lang="sr-Latn-CS" sz="2400" spc="5" dirty="0">
                          <a:effectLst/>
                        </a:rPr>
                        <a:t>pregnisanim vlaknima;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520" algn="l"/>
                        </a:tabLst>
                      </a:pPr>
                      <a:r>
                        <a:rPr lang="sr-Latn-CS" sz="2400" dirty="0">
                          <a:effectLst/>
                        </a:rPr>
                        <a:t>4</a:t>
                      </a:r>
                      <a:r>
                        <a:rPr lang="sr-Latn-CS" sz="2400" spc="15" dirty="0">
                          <a:effectLst/>
                        </a:rPr>
                        <a:t>— u 0, 1, 2. i 3. dekadi: zaštita od 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520" algn="l"/>
                        </a:tabLst>
                      </a:pPr>
                      <a:r>
                        <a:rPr lang="sr-Latn-CS" sz="2400" spc="15" dirty="0">
                          <a:effectLst/>
                        </a:rPr>
                        <a:t>      korozije  postiže se </a:t>
                      </a:r>
                      <a:r>
                        <a:rPr lang="sr-Latn-CS" sz="2400" spc="5" dirty="0">
                          <a:effectLst/>
                        </a:rPr>
                        <a:t>plaštom od PVC 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spc="5" dirty="0">
                          <a:effectLst/>
                        </a:rPr>
                        <a:t>      mase.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91" marR="53391" marT="0" marB="0"/>
                </a:tc>
              </a:tr>
              <a:tr h="53247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spc="50" dirty="0">
                          <a:solidFill>
                            <a:schemeClr val="tx1"/>
                          </a:solidFill>
                          <a:effectLst/>
                        </a:rPr>
                        <a:t>II grupa odvaja se od III grupe oznaka povlakom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91" marR="5339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754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4708033"/>
              </p:ext>
            </p:extLst>
          </p:nvPr>
        </p:nvGraphicFramePr>
        <p:xfrm>
          <a:off x="609600" y="287383"/>
          <a:ext cx="11230708" cy="630098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154392"/>
                <a:gridCol w="6076316"/>
              </a:tblGrid>
              <a:tr h="146168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3200" b="1" spc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 grupa oznaka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30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b="0" spc="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Označava vrstu materijala i oblik</a:t>
                      </a:r>
                      <a:br>
                        <a:rPr lang="sr-Latn-CS" sz="2400" b="0" spc="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sr-Latn-CS" sz="2400" b="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presjeka provodnika.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b="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— aluminijumski provodnik, 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b="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 — sektorski oblik presjeka provodnika. </a:t>
                      </a:r>
                      <a:r>
                        <a:rPr lang="sr-Latn-CS" sz="2400" b="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Za provodnike od bakra i za okrugle presjeke oznake se </a:t>
                      </a:r>
                      <a:r>
                        <a:rPr lang="sr-Latn-CS" sz="2400" b="0" spc="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 daju.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26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b="1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 grupa oznaka odvaja se jednim slovnim mjestom od IV grupe oznaka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219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2770683"/>
              </p:ext>
            </p:extLst>
          </p:nvPr>
        </p:nvGraphicFramePr>
        <p:xfrm>
          <a:off x="339969" y="339969"/>
          <a:ext cx="11641016" cy="637735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342704"/>
                <a:gridCol w="6298312"/>
              </a:tblGrid>
              <a:tr h="91105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3200" b="1" spc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 grupa oznaka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525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Daje  podatke  o  broju  ž</a:t>
                      </a:r>
                      <a:r>
                        <a:rPr lang="en-US" sz="2400" b="0" spc="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ila</a:t>
                      </a:r>
                      <a:r>
                        <a:rPr lang="en-U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u  </a:t>
                      </a:r>
                      <a:r>
                        <a:rPr lang="en-US" sz="2400" b="0" spc="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provodniku</a:t>
                      </a:r>
                      <a:r>
                        <a:rPr lang="en-U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2400" b="0" spc="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2400" b="0" spc="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nominalnom</a:t>
                      </a:r>
                      <a:r>
                        <a:rPr lang="en-U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presjeku</a:t>
                      </a:r>
                      <a:r>
                        <a:rPr lang="en-U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r-Latn-C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ž</a:t>
                      </a:r>
                      <a:r>
                        <a:rPr lang="en-US" sz="2400" b="0" spc="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ila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b="0" spc="8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Broj ž</a:t>
                      </a:r>
                      <a:r>
                        <a:rPr lang="en-US" sz="2400" b="0" spc="8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ila</a:t>
                      </a:r>
                      <a:r>
                        <a:rPr lang="en-US" sz="2400" b="0" spc="8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spc="8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 </a:t>
                      </a:r>
                      <a:r>
                        <a:rPr lang="en-US" sz="2400" b="0" spc="8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za</a:t>
                      </a:r>
                      <a:r>
                        <a:rPr lang="en-US" sz="2400" b="0" spc="8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8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energetske</a:t>
                      </a:r>
                      <a:r>
                        <a:rPr lang="en-US" sz="2400" b="0" spc="8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8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kablove</a:t>
                      </a:r>
                      <a:r>
                        <a:rPr lang="en-US" sz="2400" b="0" spc="8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mo</a:t>
                      </a:r>
                      <a:r>
                        <a:rPr lang="sr-Latn-CS" sz="2400" b="0" spc="8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ž</a:t>
                      </a:r>
                      <a:r>
                        <a:rPr lang="en-US" sz="2400" b="0" spc="8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 </a:t>
                      </a:r>
                      <a:r>
                        <a:rPr lang="en-US" sz="2400" b="0" spc="8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biti</a:t>
                      </a:r>
                      <a:r>
                        <a:rPr lang="en-US" sz="2400" b="0" spc="8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8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od</a:t>
                      </a:r>
                      <a:r>
                        <a:rPr lang="en-US" sz="2400" b="0" spc="8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</a:t>
                      </a:r>
                      <a:r>
                        <a:rPr lang="sr-Latn-CS" sz="2400" b="0" spc="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</a:t>
                      </a:r>
                      <a:r>
                        <a:rPr lang="en-US" sz="2400" b="0" spc="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5.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2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Presjek</a:t>
                      </a:r>
                      <a:r>
                        <a:rPr lang="en-US" sz="2400" b="0" spc="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2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provodnika</a:t>
                      </a:r>
                      <a:r>
                        <a:rPr lang="en-US" sz="2400" b="0" spc="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2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daje</a:t>
                      </a:r>
                      <a:r>
                        <a:rPr lang="en-US" sz="2400" b="0" spc="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se u mm</a:t>
                      </a:r>
                      <a:r>
                        <a:rPr lang="en-US" sz="2400" b="0" spc="25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2400" b="0" spc="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2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r>
                        <a:rPr lang="en-US" sz="2400" b="0" spc="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2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standardnim</a:t>
                      </a:r>
                      <a:r>
                        <a:rPr lang="en-US" sz="2400" b="0" spc="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5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vrijednostima</a:t>
                      </a:r>
                      <a:r>
                        <a:rPr lang="en-US" sz="2400" b="0" spc="5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5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prema</a:t>
                      </a:r>
                      <a:r>
                        <a:rPr lang="en-US" sz="2400" b="0" spc="5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5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tablici</a:t>
                      </a:r>
                      <a:r>
                        <a:rPr lang="en-US" sz="2400" b="0" spc="5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5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Ova </a:t>
                      </a:r>
                      <a:r>
                        <a:rPr lang="en-US" sz="2400" b="0" spc="5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dva</a:t>
                      </a:r>
                      <a:r>
                        <a:rPr lang="en-US" sz="2400" b="0" spc="5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5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broja</a:t>
                      </a:r>
                      <a:r>
                        <a:rPr lang="en-US" sz="2400" b="0" spc="5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me</a:t>
                      </a:r>
                      <a:r>
                        <a:rPr lang="sr-Latn-CS" sz="2400" b="0" spc="5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</a:t>
                      </a:r>
                      <a:r>
                        <a:rPr lang="en-US" sz="2400" b="0" spc="5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US" sz="2400" b="0" spc="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sobno</a:t>
                      </a:r>
                      <a:r>
                        <a:rPr lang="en-U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</a:t>
                      </a:r>
                      <a:r>
                        <a:rPr lang="en-U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vezana</a:t>
                      </a:r>
                      <a:r>
                        <a:rPr lang="en-U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znakom</a:t>
                      </a:r>
                      <a:r>
                        <a:rPr lang="en-U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mno</a:t>
                      </a:r>
                      <a:r>
                        <a:rPr lang="sr-Latn-C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ž</a:t>
                      </a:r>
                      <a:r>
                        <a:rPr lang="en-US" sz="2400" b="0" spc="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enja</a:t>
                      </a:r>
                      <a:r>
                        <a:rPr lang="en-U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npr</a:t>
                      </a:r>
                      <a:r>
                        <a:rPr lang="en-U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3 x </a:t>
                      </a:r>
                      <a:r>
                        <a:rPr lang="sr-Latn-C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 š</a:t>
                      </a:r>
                      <a:r>
                        <a:rPr lang="en-U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 </a:t>
                      </a:r>
                      <a:r>
                        <a:rPr lang="en-US" sz="2400" b="0" spc="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zna</a:t>
                      </a:r>
                      <a:r>
                        <a:rPr lang="sr-Latn-C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č</a:t>
                      </a:r>
                      <a:r>
                        <a:rPr lang="en-US" sz="2400" b="0" spc="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r-Latn-CS" sz="2400" b="0" spc="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tri provodnika presjeka po 10 mm</a:t>
                      </a:r>
                      <a:r>
                        <a:rPr lang="sr-Latn-CS" sz="2400" b="0" spc="25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sr-Latn-CS" sz="2400" b="0" spc="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1524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b="0" spc="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Ukoliko je za visoki napon </a:t>
                      </a:r>
                      <a:r>
                        <a:rPr lang="sr-Latn-CS" sz="2400" b="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stavlja se oznaka </a:t>
                      </a:r>
                      <a:r>
                        <a:rPr lang="sr-Latn-CS" sz="2400" b="0" spc="1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mm</a:t>
                      </a:r>
                      <a:r>
                        <a:rPr lang="sr-Latn-CS" sz="2400" b="0" spc="15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sr-Latn-CS" sz="2400" b="0" spc="1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.Npr</a:t>
                      </a:r>
                      <a:r>
                        <a:rPr lang="sr-Latn-CS" sz="2400" b="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r>
                        <a:rPr lang="sr-Latn-CS" sz="2400" b="0" spc="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3x70 mm</a:t>
                      </a:r>
                      <a:r>
                        <a:rPr lang="sr-Latn-CS" sz="2400" b="0" spc="25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sr-Latn-CS" sz="2400" b="0" spc="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 kV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05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b="1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 grupa oznaka odvaja se jednim slovnim mjestom od V grupe oznaka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32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970612"/>
              </p:ext>
            </p:extLst>
          </p:nvPr>
        </p:nvGraphicFramePr>
        <p:xfrm>
          <a:off x="492369" y="1148862"/>
          <a:ext cx="11371385" cy="330963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218957"/>
                <a:gridCol w="6152428"/>
              </a:tblGrid>
              <a:tr h="132385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3200" b="1" spc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 grupa oznaka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57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b="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Broj koji označava visinu nomi</a:t>
                      </a:r>
                      <a:r>
                        <a:rPr lang="sr-Latn-CS" sz="2400" b="0" spc="6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nalnog napona za koji je kabal izrađen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b="0" spc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b="0" spc="2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Daje </a:t>
                      </a:r>
                      <a:r>
                        <a:rPr lang="sr-Latn-CS" sz="2400" b="0" spc="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 za svaki </a:t>
                      </a:r>
                      <a:r>
                        <a:rPr lang="sr-Latn-C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napon, veći od 1 kV.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400" b="0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78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80606" y="1355987"/>
            <a:ext cx="9130937" cy="40650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Pribor za niskonaponske kablove</a:t>
            </a:r>
            <a:endParaRPr lang="en-US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5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23" y="235131"/>
            <a:ext cx="113857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CS" sz="2800" b="1" spc="1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Kablovski pribor </a:t>
            </a:r>
            <a:r>
              <a:rPr lang="sr-Latn-CS" sz="2800" b="0" spc="1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služi za: postavljanje, nastavljanje, zatvaranje krajeva i pričvršćivanje kablova.</a:t>
            </a:r>
          </a:p>
          <a:p>
            <a:pPr algn="just"/>
            <a:endParaRPr lang="en-US" sz="28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r-Latn-CS" sz="2800" b="1" u="sng" spc="1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Prema namjeni kablovski pribor se dijeli na:</a:t>
            </a:r>
            <a:endParaRPr lang="en-US" sz="2800" b="1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sr-Latn-CS" sz="2800" spc="1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kablovske kape</a:t>
            </a:r>
            <a:endParaRPr lang="en-US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sr-Latn-CS" sz="2800" spc="1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kablovske glave</a:t>
            </a:r>
            <a:endParaRPr lang="en-US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sr-Latn-CS" sz="2800" spc="1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kablovske spojnice</a:t>
            </a:r>
            <a:endParaRPr lang="en-US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sr-Latn-CS" sz="2800" spc="1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kablovske račve</a:t>
            </a:r>
            <a:endParaRPr lang="en-US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sr-Latn-CS" sz="2800" spc="1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kablovske papučice</a:t>
            </a:r>
            <a:endParaRPr lang="en-US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sr-Latn-CS" sz="2800" spc="1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kablovske stezaljke</a:t>
            </a:r>
            <a:endParaRPr lang="en-US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sr-Latn-CS" sz="2800" spc="1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kablovske obujmice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9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269" y="209006"/>
            <a:ext cx="117645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Kablovske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spojnice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sr-Latn-CS" sz="3200" dirty="0" smtClean="0"/>
              <a:t>se k</a:t>
            </a:r>
            <a:r>
              <a:rPr lang="en-US" sz="3200" dirty="0" err="1" smtClean="0"/>
              <a:t>oriste</a:t>
            </a:r>
            <a:r>
              <a:rPr lang="en-US" sz="3200" dirty="0" smtClean="0"/>
              <a:t>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spajanje</a:t>
            </a:r>
            <a:r>
              <a:rPr lang="en-US" sz="3200" dirty="0" smtClean="0"/>
              <a:t>, </a:t>
            </a:r>
            <a:r>
              <a:rPr lang="en-US" sz="3200" dirty="0" err="1" smtClean="0"/>
              <a:t>nastavljanje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račvanje</a:t>
            </a:r>
            <a:r>
              <a:rPr lang="en-US" sz="3200" dirty="0" smtClean="0"/>
              <a:t> </a:t>
            </a:r>
            <a:r>
              <a:rPr lang="en-US" sz="3200" dirty="0" err="1" smtClean="0"/>
              <a:t>kablova</a:t>
            </a:r>
            <a:r>
              <a:rPr lang="en-US" sz="3200" dirty="0" smtClean="0"/>
              <a:t>.</a:t>
            </a:r>
            <a:endParaRPr lang="sr-Latn-CS" sz="3200" dirty="0" smtClean="0"/>
          </a:p>
          <a:p>
            <a:endParaRPr lang="en-US" sz="2800" dirty="0" smtClean="0"/>
          </a:p>
          <a:p>
            <a:r>
              <a:rPr lang="sr-Latn-CS" sz="3200" dirty="0" smtClean="0"/>
              <a:t>I</a:t>
            </a:r>
            <a:r>
              <a:rPr lang="en-US" sz="3200" dirty="0" err="1" smtClean="0"/>
              <a:t>zrađuju</a:t>
            </a:r>
            <a:r>
              <a:rPr lang="en-US" sz="3200" dirty="0" smtClean="0"/>
              <a:t> </a:t>
            </a:r>
            <a:r>
              <a:rPr lang="en-US" sz="3200" dirty="0" smtClean="0"/>
              <a:t>se od </a:t>
            </a:r>
            <a:r>
              <a:rPr lang="en-US" sz="3200" dirty="0" err="1" smtClean="0"/>
              <a:t>olova</a:t>
            </a:r>
            <a:r>
              <a:rPr lang="en-US" sz="3200" dirty="0" smtClean="0"/>
              <a:t>, </a:t>
            </a:r>
            <a:r>
              <a:rPr lang="en-US" sz="3200" dirty="0" err="1" smtClean="0"/>
              <a:t>livenog</a:t>
            </a:r>
            <a:r>
              <a:rPr lang="en-US" sz="3200" dirty="0" smtClean="0"/>
              <a:t> </a:t>
            </a:r>
            <a:r>
              <a:rPr lang="en-US" sz="3200" dirty="0" err="1" smtClean="0"/>
              <a:t>gvožđa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termoplastičnih</a:t>
            </a:r>
            <a:r>
              <a:rPr lang="en-US" sz="3200" dirty="0" smtClean="0"/>
              <a:t> masa. </a:t>
            </a:r>
            <a:endParaRPr lang="sr-Latn-CS" sz="3200" dirty="0" smtClean="0"/>
          </a:p>
          <a:p>
            <a:r>
              <a:rPr lang="en-US" sz="3200" dirty="0" err="1" smtClean="0"/>
              <a:t>Olovne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livene</a:t>
            </a:r>
            <a:r>
              <a:rPr lang="en-US" sz="3200" dirty="0" smtClean="0"/>
              <a:t> </a:t>
            </a:r>
            <a:r>
              <a:rPr lang="en-US" sz="3200" dirty="0" err="1" smtClean="0"/>
              <a:t>spojnice</a:t>
            </a:r>
            <a:r>
              <a:rPr lang="en-US" sz="3200" dirty="0" smtClean="0"/>
              <a:t> </a:t>
            </a:r>
            <a:r>
              <a:rPr lang="en-US" sz="3200" dirty="0" err="1" smtClean="0"/>
              <a:t>upotrebljavaju</a:t>
            </a:r>
            <a:r>
              <a:rPr lang="en-US" sz="3200" dirty="0" smtClean="0"/>
              <a:t> se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kablove</a:t>
            </a:r>
            <a:r>
              <a:rPr lang="en-US" sz="3200" dirty="0" smtClean="0"/>
              <a:t> </a:t>
            </a:r>
            <a:r>
              <a:rPr lang="en-US" sz="3200" dirty="0" err="1" smtClean="0"/>
              <a:t>izolovane</a:t>
            </a:r>
            <a:r>
              <a:rPr lang="en-US" sz="3200" dirty="0" smtClean="0"/>
              <a:t> </a:t>
            </a:r>
            <a:r>
              <a:rPr lang="en-US" sz="3200" dirty="0" err="1" smtClean="0"/>
              <a:t>impegnisanim</a:t>
            </a:r>
            <a:r>
              <a:rPr lang="en-US" sz="3200" dirty="0" smtClean="0"/>
              <a:t> </a:t>
            </a:r>
            <a:r>
              <a:rPr lang="en-US" sz="3200" dirty="0" err="1" smtClean="0"/>
              <a:t>papirom</a:t>
            </a:r>
            <a:r>
              <a:rPr lang="en-US" sz="3200" dirty="0" smtClean="0"/>
              <a:t>, a </a:t>
            </a:r>
            <a:r>
              <a:rPr lang="en-US" sz="3200" dirty="0" err="1" smtClean="0"/>
              <a:t>spojnice</a:t>
            </a:r>
            <a:r>
              <a:rPr lang="en-US" sz="3200" dirty="0" smtClean="0"/>
              <a:t> od </a:t>
            </a:r>
            <a:r>
              <a:rPr lang="en-US" sz="3200" dirty="0" err="1" smtClean="0"/>
              <a:t>termoplastične</a:t>
            </a:r>
            <a:r>
              <a:rPr lang="en-US" sz="3200" dirty="0" smtClean="0"/>
              <a:t> </a:t>
            </a:r>
            <a:r>
              <a:rPr lang="en-US" sz="3200" dirty="0" err="1" smtClean="0"/>
              <a:t>mase</a:t>
            </a:r>
            <a:r>
              <a:rPr lang="en-US" sz="3200" dirty="0" smtClean="0"/>
              <a:t> –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kablove</a:t>
            </a:r>
            <a:r>
              <a:rPr lang="en-US" sz="3200" dirty="0" smtClean="0"/>
              <a:t> </a:t>
            </a:r>
            <a:r>
              <a:rPr lang="en-US" sz="3200" dirty="0" err="1" smtClean="0"/>
              <a:t>izolovane</a:t>
            </a:r>
            <a:r>
              <a:rPr lang="en-US" sz="3200" dirty="0" smtClean="0"/>
              <a:t> </a:t>
            </a:r>
            <a:r>
              <a:rPr lang="en-US" sz="3200" dirty="0" err="1" smtClean="0"/>
              <a:t>termoplastičnom</a:t>
            </a:r>
            <a:r>
              <a:rPr lang="en-US" sz="3200" dirty="0" smtClean="0"/>
              <a:t> </a:t>
            </a:r>
            <a:r>
              <a:rPr lang="en-US" sz="3200" dirty="0" err="1" smtClean="0"/>
              <a:t>masom</a:t>
            </a:r>
            <a:r>
              <a:rPr lang="sr-Latn-CS" sz="3200" dirty="0" smtClean="0"/>
              <a:t>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897" y="3696788"/>
            <a:ext cx="5698321" cy="1784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565" y="5456011"/>
            <a:ext cx="7083734" cy="140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33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80606" y="1355987"/>
            <a:ext cx="9130937" cy="40650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Instalacioni osigurači</a:t>
            </a:r>
            <a:endParaRPr lang="en-US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5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839" y="2881679"/>
            <a:ext cx="10101636" cy="16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8883214" y="2326809"/>
            <a:ext cx="1213054" cy="3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Izolacija</a:t>
            </a:r>
            <a:endParaRPr kumimoji="0" lang="sr-Latn-R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932726" y="2438706"/>
            <a:ext cx="1020185" cy="38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Jezgro</a:t>
            </a:r>
            <a:endParaRPr kumimoji="0" lang="sr-Latn-R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1678" y="1779984"/>
            <a:ext cx="1009169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Plašt</a:t>
            </a:r>
            <a:endParaRPr kumimoji="0" lang="sr-Latn-R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49298" y="2017247"/>
            <a:ext cx="1331119" cy="4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Omotač</a:t>
            </a:r>
            <a:endParaRPr kumimoji="0" lang="sr-Latn-R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10"/>
          <p:cNvSpPr>
            <a:spLocks noChangeShapeType="1"/>
          </p:cNvSpPr>
          <p:nvPr/>
        </p:nvSpPr>
        <p:spPr bwMode="auto">
          <a:xfrm flipH="1">
            <a:off x="9487128" y="2592039"/>
            <a:ext cx="816598" cy="91190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229527" y="2385896"/>
            <a:ext cx="1479253" cy="3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Provodnik</a:t>
            </a:r>
            <a:endParaRPr kumimoji="0" lang="sr-Latn-R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8"/>
          <p:cNvSpPr>
            <a:spLocks noChangeShapeType="1"/>
          </p:cNvSpPr>
          <p:nvPr/>
        </p:nvSpPr>
        <p:spPr bwMode="auto">
          <a:xfrm flipH="1">
            <a:off x="7036419" y="2736267"/>
            <a:ext cx="175423" cy="481131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rc 2"/>
          <p:cNvSpPr>
            <a:spLocks/>
          </p:cNvSpPr>
          <p:nvPr/>
        </p:nvSpPr>
        <p:spPr bwMode="auto">
          <a:xfrm flipH="1">
            <a:off x="6797168" y="3176121"/>
            <a:ext cx="925049" cy="1111034"/>
          </a:xfrm>
          <a:custGeom>
            <a:avLst/>
            <a:gdLst>
              <a:gd name="G0" fmla="+- 17009 0 0"/>
              <a:gd name="G1" fmla="+- 21600 0 0"/>
              <a:gd name="G2" fmla="+- 21600 0 0"/>
              <a:gd name="T0" fmla="*/ 0 w 38609"/>
              <a:gd name="T1" fmla="*/ 8287 h 43200"/>
              <a:gd name="T2" fmla="*/ 1210 w 38609"/>
              <a:gd name="T3" fmla="*/ 36329 h 43200"/>
              <a:gd name="T4" fmla="*/ 17009 w 3860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09" h="43200" fill="none" extrusionOk="0">
                <a:moveTo>
                  <a:pt x="-1" y="8286"/>
                </a:moveTo>
                <a:cubicBezTo>
                  <a:pt x="4093" y="3056"/>
                  <a:pt x="10366" y="0"/>
                  <a:pt x="17009" y="0"/>
                </a:cubicBezTo>
                <a:cubicBezTo>
                  <a:pt x="28938" y="0"/>
                  <a:pt x="38609" y="9670"/>
                  <a:pt x="38609" y="21600"/>
                </a:cubicBezTo>
                <a:cubicBezTo>
                  <a:pt x="38609" y="33529"/>
                  <a:pt x="28938" y="43200"/>
                  <a:pt x="17009" y="43200"/>
                </a:cubicBezTo>
                <a:cubicBezTo>
                  <a:pt x="11017" y="43200"/>
                  <a:pt x="5295" y="40711"/>
                  <a:pt x="1209" y="36329"/>
                </a:cubicBezTo>
              </a:path>
              <a:path w="38609" h="43200" stroke="0" extrusionOk="0">
                <a:moveTo>
                  <a:pt x="-1" y="8286"/>
                </a:moveTo>
                <a:cubicBezTo>
                  <a:pt x="4093" y="3056"/>
                  <a:pt x="10366" y="0"/>
                  <a:pt x="17009" y="0"/>
                </a:cubicBezTo>
                <a:cubicBezTo>
                  <a:pt x="28938" y="0"/>
                  <a:pt x="38609" y="9670"/>
                  <a:pt x="38609" y="21600"/>
                </a:cubicBezTo>
                <a:cubicBezTo>
                  <a:pt x="38609" y="33529"/>
                  <a:pt x="28938" y="43200"/>
                  <a:pt x="17009" y="43200"/>
                </a:cubicBezTo>
                <a:cubicBezTo>
                  <a:pt x="11017" y="43200"/>
                  <a:pt x="5295" y="40711"/>
                  <a:pt x="1209" y="36329"/>
                </a:cubicBezTo>
                <a:lnTo>
                  <a:pt x="17009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7"/>
          <p:cNvSpPr>
            <a:spLocks noChangeShapeType="1"/>
          </p:cNvSpPr>
          <p:nvPr/>
        </p:nvSpPr>
        <p:spPr bwMode="auto">
          <a:xfrm flipH="1">
            <a:off x="7863029" y="2574460"/>
            <a:ext cx="1582053" cy="85248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3"/>
          <p:cNvSpPr>
            <a:spLocks noChangeShapeType="1"/>
          </p:cNvSpPr>
          <p:nvPr/>
        </p:nvSpPr>
        <p:spPr bwMode="auto">
          <a:xfrm flipH="1">
            <a:off x="5304996" y="2175271"/>
            <a:ext cx="561868" cy="151596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5"/>
          <p:cNvSpPr>
            <a:spLocks noChangeShapeType="1"/>
          </p:cNvSpPr>
          <p:nvPr/>
        </p:nvSpPr>
        <p:spPr bwMode="auto">
          <a:xfrm flipH="1">
            <a:off x="1733549" y="2245848"/>
            <a:ext cx="281361" cy="10953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914400" y="215218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914400" y="260938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914400" y="26093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914400" y="32793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2006" y="4661528"/>
            <a:ext cx="734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400" b="1" i="1" dirty="0" smtClean="0"/>
              <a:t>KONSTRUKCIJA ENERGETSKI IZOLOVANOG PROVODNIKA</a:t>
            </a:r>
            <a:endParaRPr lang="en-US" sz="24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3705" y="6175227"/>
            <a:ext cx="11463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Izolacija žile je obojena  jednom od ove četiri boje: crna, braon, svijetlo plava i zeleno-žuta.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365760" y="339634"/>
            <a:ext cx="1143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sz="2800" b="1" i="1" dirty="0">
                <a:solidFill>
                  <a:srgbClr val="FF0000"/>
                </a:solidFill>
              </a:rPr>
              <a:t>Izolovani provodnici su provodnici presvučeni po cijeloj svojoj dužini nekim od izolacionih materijala</a:t>
            </a:r>
            <a:r>
              <a:rPr lang="sr-Latn-CS" sz="2800" b="1" i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8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12192000" cy="67012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Osigurač</a:t>
            </a:r>
            <a:r>
              <a:rPr lang="en-US" sz="2800" dirty="0"/>
              <a:t> je </a:t>
            </a:r>
            <a:r>
              <a:rPr lang="en-US" sz="2800" dirty="0" err="1"/>
              <a:t>uređaj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u </a:t>
            </a:r>
            <a:r>
              <a:rPr lang="en-US" sz="2800" dirty="0" err="1" smtClean="0"/>
              <a:t>električnim</a:t>
            </a:r>
            <a:r>
              <a:rPr lang="en-US" sz="2800" dirty="0" smtClean="0"/>
              <a:t> </a:t>
            </a:r>
            <a:r>
              <a:rPr lang="en-US" sz="2800" dirty="0" err="1" smtClean="0"/>
              <a:t>koli</a:t>
            </a:r>
            <a:r>
              <a:rPr lang="sr-Latn-CS" sz="2800" dirty="0" smtClean="0"/>
              <a:t>ma</a:t>
            </a:r>
            <a:r>
              <a:rPr lang="en-US" sz="2800" dirty="0"/>
              <a:t> </a:t>
            </a:r>
            <a:r>
              <a:rPr lang="en-US" sz="2800" dirty="0" err="1" smtClean="0"/>
              <a:t>služi</a:t>
            </a:r>
            <a:r>
              <a:rPr lang="sr-Latn-CS" sz="2800" dirty="0" smtClean="0"/>
              <a:t> </a:t>
            </a:r>
            <a:r>
              <a:rPr lang="en-US" sz="2800" dirty="0" err="1" smtClean="0"/>
              <a:t>kao</a:t>
            </a:r>
            <a:r>
              <a:rPr lang="en-US" sz="2800" dirty="0" smtClean="0"/>
              <a:t> </a:t>
            </a:r>
            <a:r>
              <a:rPr lang="en-US" sz="2800" dirty="0" err="1" smtClean="0"/>
              <a:t>zaštita</a:t>
            </a:r>
            <a:r>
              <a:rPr lang="en-US" sz="2800" dirty="0" smtClean="0"/>
              <a:t> </a:t>
            </a:r>
            <a:r>
              <a:rPr lang="en-US" sz="2800" dirty="0" err="1" smtClean="0"/>
              <a:t>od</a:t>
            </a:r>
            <a:r>
              <a:rPr lang="en-US" sz="2800" dirty="0" smtClean="0"/>
              <a:t> </a:t>
            </a:r>
            <a:r>
              <a:rPr lang="en-US" sz="2800" dirty="0" err="1" smtClean="0"/>
              <a:t>prevelike</a:t>
            </a:r>
            <a:r>
              <a:rPr lang="en-US" sz="2800" dirty="0" smtClean="0"/>
              <a:t> </a:t>
            </a:r>
            <a:r>
              <a:rPr lang="en-US" sz="2800" dirty="0" err="1" smtClean="0"/>
              <a:t>struje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sr-Latn-ME" sz="2800" dirty="0" smtClean="0"/>
          </a:p>
          <a:p>
            <a:pPr>
              <a:buFont typeface="Wingdings" pitchFamily="2" charset="2"/>
              <a:buChar char="q"/>
            </a:pPr>
            <a:r>
              <a:rPr lang="sr-Latn-ME" sz="2800" b="1" u="sng" dirty="0" smtClean="0">
                <a:solidFill>
                  <a:srgbClr val="FF0000"/>
                </a:solidFill>
              </a:rPr>
              <a:t> Đe </a:t>
            </a:r>
            <a:r>
              <a:rPr lang="sr-Latn-ME" sz="2800" b="1" u="sng" dirty="0" smtClean="0">
                <a:solidFill>
                  <a:srgbClr val="FF0000"/>
                </a:solidFill>
              </a:rPr>
              <a:t>se postavljaju osigurači</a:t>
            </a:r>
            <a:r>
              <a:rPr lang="sr-Latn-ME" sz="2800" b="1" u="sng" dirty="0" smtClean="0">
                <a:solidFill>
                  <a:srgbClr val="FF0000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Osigurači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postavljaju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početku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svake</a:t>
            </a:r>
            <a:r>
              <a:rPr lang="sr-Latn-M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električne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instalacije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sr-Latn-M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svim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sr-Latn-ME" sz="24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estima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gd</a:t>
            </a:r>
            <a:r>
              <a:rPr lang="sr-Latn-ME" sz="24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 se m</a:t>
            </a:r>
            <a:r>
              <a:rPr lang="sr-Latn-ME" sz="2400" dirty="0" smtClean="0">
                <a:latin typeface="Arial" pitchFamily="34" charset="0"/>
                <a:cs typeface="Arial" pitchFamily="34" charset="0"/>
              </a:rPr>
              <a:t>ij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pres</a:t>
            </a:r>
            <a:r>
              <a:rPr lang="sr-Latn-ME" sz="24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provodnika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dužina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voda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osigurač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postavljen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ispred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voda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većeg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pres</a:t>
            </a:r>
            <a:r>
              <a:rPr lang="sr-Latn-ME" sz="24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ujedno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štiti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vod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manjeg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pres</a:t>
            </a:r>
            <a:r>
              <a:rPr lang="sr-Latn-ME" sz="24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eka</a:t>
            </a:r>
            <a:r>
              <a:rPr lang="sr-Latn-C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sr-Latn-C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trofaznim i monofaznim mrežama osiguravaju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se</a:t>
            </a:r>
            <a:r>
              <a:rPr lang="sr-Latn-M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fazni 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provodnici, dok se u nulti (neutralni) provodnik zaštitni element ne sm</a:t>
            </a:r>
            <a:r>
              <a:rPr lang="sr-Latn-ME" sz="2400" dirty="0" smtClean="0">
                <a:latin typeface="Arial" pitchFamily="34" charset="0"/>
                <a:cs typeface="Arial" pitchFamily="34" charset="0"/>
              </a:rPr>
              <a:t>ij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ugrađivati</a:t>
            </a:r>
            <a:r>
              <a:rPr lang="sr-Latn-C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sr-Latn-C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U kolima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jednosmjerne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struje osiguravaju se oba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pola.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vi-VN" sz="2400" dirty="0" smtClean="0"/>
          </a:p>
          <a:p>
            <a:pPr>
              <a:buNone/>
            </a:pPr>
            <a:endParaRPr lang="sr-Latn-ME" sz="2400" dirty="0" smtClean="0"/>
          </a:p>
          <a:p>
            <a:pPr>
              <a:buNone/>
            </a:pPr>
            <a:endParaRPr lang="sr-Latn-ME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i="1" dirty="0" smtClean="0">
              <a:latin typeface="Arial Narrow" pitchFamily="34" charset="0"/>
            </a:endParaRPr>
          </a:p>
          <a:p>
            <a:pPr>
              <a:buNone/>
            </a:pPr>
            <a:endParaRPr lang="sr-Latn-ME" sz="2800" i="1" dirty="0" smtClean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79" y="5710535"/>
            <a:ext cx="1182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vi-VN" sz="2400" u="sng" dirty="0" smtClean="0">
                <a:solidFill>
                  <a:srgbClr val="FF0000"/>
                </a:solidFill>
              </a:rPr>
              <a:t>Struja </a:t>
            </a:r>
            <a:r>
              <a:rPr lang="vi-VN" sz="2400" u="sng" dirty="0" smtClean="0">
                <a:solidFill>
                  <a:srgbClr val="FF0000"/>
                </a:solidFill>
              </a:rPr>
              <a:t>osigura</a:t>
            </a:r>
            <a:r>
              <a:rPr lang="sr-Latn-CS" sz="2400" u="sng" dirty="0" smtClean="0">
                <a:solidFill>
                  <a:srgbClr val="FF0000"/>
                </a:solidFill>
              </a:rPr>
              <a:t>č</a:t>
            </a:r>
            <a:r>
              <a:rPr lang="vi-VN" sz="2400" u="sng" dirty="0" smtClean="0">
                <a:solidFill>
                  <a:srgbClr val="FF0000"/>
                </a:solidFill>
              </a:rPr>
              <a:t>a </a:t>
            </a:r>
            <a:r>
              <a:rPr lang="vi-VN" sz="2400" u="sng" dirty="0" smtClean="0">
                <a:solidFill>
                  <a:srgbClr val="FF0000"/>
                </a:solidFill>
              </a:rPr>
              <a:t>određuje se prema </a:t>
            </a:r>
            <a:r>
              <a:rPr lang="vi-VN" sz="2400" u="sng" dirty="0" smtClean="0">
                <a:solidFill>
                  <a:srgbClr val="FF0000"/>
                </a:solidFill>
              </a:rPr>
              <a:t>opterećenju</a:t>
            </a:r>
            <a:r>
              <a:rPr lang="sr-Latn-CS" sz="2400" u="sng" dirty="0" smtClean="0">
                <a:solidFill>
                  <a:srgbClr val="FF0000"/>
                </a:solidFill>
              </a:rPr>
              <a:t>,</a:t>
            </a:r>
            <a:r>
              <a:rPr lang="vi-VN" sz="2400" u="sng" dirty="0" smtClean="0">
                <a:solidFill>
                  <a:srgbClr val="FF0000"/>
                </a:solidFill>
              </a:rPr>
              <a:t> </a:t>
            </a:r>
            <a:r>
              <a:rPr lang="vi-VN" sz="2400" u="sng" dirty="0" smtClean="0">
                <a:solidFill>
                  <a:srgbClr val="FF0000"/>
                </a:solidFill>
              </a:rPr>
              <a:t>a na</a:t>
            </a:r>
            <a:r>
              <a:rPr lang="sr-Latn-ME" sz="2400" u="sng" dirty="0" smtClean="0">
                <a:solidFill>
                  <a:srgbClr val="FF0000"/>
                </a:solidFill>
              </a:rPr>
              <a:t> </a:t>
            </a:r>
            <a:r>
              <a:rPr lang="vi-VN" sz="2400" u="sng" dirty="0" smtClean="0">
                <a:solidFill>
                  <a:srgbClr val="FF0000"/>
                </a:solidFill>
              </a:rPr>
              <a:t>osnovu posebnih </a:t>
            </a:r>
            <a:r>
              <a:rPr lang="vi-VN" sz="2400" u="sng" dirty="0" smtClean="0">
                <a:solidFill>
                  <a:srgbClr val="FF0000"/>
                </a:solidFill>
              </a:rPr>
              <a:t>tablica </a:t>
            </a:r>
            <a:r>
              <a:rPr lang="sr-Latn-ME" sz="2400" u="sng" dirty="0" smtClean="0">
                <a:solidFill>
                  <a:srgbClr val="FF0000"/>
                </a:solidFill>
              </a:rPr>
              <a:t>!!!</a:t>
            </a:r>
            <a:endParaRPr lang="en-US" sz="2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943" y="274320"/>
            <a:ext cx="11834948" cy="642692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err="1" smtClean="0"/>
              <a:t>Prema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načinu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koji</a:t>
            </a:r>
            <a:r>
              <a:rPr lang="en-US" sz="2800" b="1" dirty="0" smtClean="0"/>
              <a:t> se </a:t>
            </a:r>
            <a:r>
              <a:rPr lang="en-US" sz="2800" b="1" dirty="0" err="1" smtClean="0"/>
              <a:t>vrši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prekidanje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strujnog</a:t>
            </a:r>
            <a:r>
              <a:rPr lang="en-US" sz="2800" b="1" dirty="0" smtClean="0"/>
              <a:t> </a:t>
            </a:r>
            <a:r>
              <a:rPr lang="en-US" sz="2800" b="1" dirty="0" smtClean="0"/>
              <a:t>kola </a:t>
            </a:r>
            <a:r>
              <a:rPr lang="en-US" sz="2800" b="1" dirty="0" err="1" smtClean="0"/>
              <a:t>električnih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prijemnika</a:t>
            </a:r>
            <a:r>
              <a:rPr lang="en-US" sz="2800" b="1" dirty="0" smtClean="0"/>
              <a:t> </a:t>
            </a:r>
            <a:r>
              <a:rPr lang="sr-Latn-ME" sz="2800" dirty="0" smtClean="0"/>
              <a:t>(</a:t>
            </a:r>
            <a:r>
              <a:rPr lang="en-US" sz="2800" dirty="0" err="1" smtClean="0"/>
              <a:t>topljenjem</a:t>
            </a:r>
            <a:r>
              <a:rPr lang="en-US" sz="2800" dirty="0" smtClean="0"/>
              <a:t> </a:t>
            </a:r>
            <a:r>
              <a:rPr lang="en-US" sz="2800" dirty="0" err="1" smtClean="0"/>
              <a:t>specijalnog</a:t>
            </a:r>
            <a:r>
              <a:rPr lang="en-US" sz="2800" dirty="0" smtClean="0"/>
              <a:t> </a:t>
            </a:r>
            <a:r>
              <a:rPr lang="en-US" sz="2800" dirty="0" err="1" smtClean="0"/>
              <a:t>umetka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tanke</a:t>
            </a:r>
            <a:r>
              <a:rPr lang="en-US" sz="2800" dirty="0" smtClean="0"/>
              <a:t> </a:t>
            </a:r>
            <a:r>
              <a:rPr lang="en-US" sz="2800" dirty="0" err="1" smtClean="0"/>
              <a:t>žice</a:t>
            </a:r>
            <a:r>
              <a:rPr lang="en-US" sz="2800" dirty="0" smtClean="0"/>
              <a:t>, </a:t>
            </a:r>
            <a:r>
              <a:rPr lang="en-US" sz="2800" dirty="0" err="1" smtClean="0"/>
              <a:t>elektromagnetom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termičkim</a:t>
            </a:r>
            <a:r>
              <a:rPr lang="en-US" sz="2800" dirty="0" smtClean="0"/>
              <a:t> </a:t>
            </a:r>
            <a:r>
              <a:rPr lang="en-US" sz="2800" dirty="0" err="1" smtClean="0"/>
              <a:t>dejstvom</a:t>
            </a:r>
            <a:r>
              <a:rPr lang="en-US" sz="2800" dirty="0" smtClean="0"/>
              <a:t> </a:t>
            </a:r>
            <a:r>
              <a:rPr lang="en-US" sz="2800" dirty="0" err="1" smtClean="0"/>
              <a:t>struje</a:t>
            </a:r>
            <a:r>
              <a:rPr lang="sr-Latn-ME" sz="2800" dirty="0" smtClean="0"/>
              <a:t>)</a:t>
            </a:r>
            <a:r>
              <a:rPr lang="en-US" sz="2800" dirty="0" smtClean="0"/>
              <a:t> </a:t>
            </a:r>
            <a:r>
              <a:rPr lang="en-US" sz="2800" b="1" dirty="0" err="1" smtClean="0"/>
              <a:t>instalacioni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osigurači</a:t>
            </a:r>
            <a:r>
              <a:rPr lang="en-US" sz="2800" b="1" dirty="0" smtClean="0"/>
              <a:t> se </a:t>
            </a:r>
            <a:r>
              <a:rPr lang="en-US" sz="2800" b="1" dirty="0" smtClean="0"/>
              <a:t>d</a:t>
            </a:r>
            <a:r>
              <a:rPr lang="sr-Latn-ME" sz="2800" b="1" dirty="0" smtClean="0"/>
              <a:t>ij</a:t>
            </a:r>
            <a:r>
              <a:rPr lang="en-US" sz="2800" b="1" dirty="0" err="1" smtClean="0"/>
              <a:t>ele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:</a:t>
            </a:r>
            <a:endParaRPr lang="sr-Latn-CS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 err="1" smtClean="0">
                <a:solidFill>
                  <a:srgbClr val="FF0000"/>
                </a:solidFill>
              </a:rPr>
              <a:t>instalacione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osigurače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topljivim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umetkom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 err="1" smtClean="0">
                <a:solidFill>
                  <a:srgbClr val="FF0000"/>
                </a:solidFill>
              </a:rPr>
              <a:t>automatske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instalacione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osigurače</a:t>
            </a:r>
            <a:endParaRPr lang="sr-Latn-CS" sz="2800" b="1" i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sr-Latn-CS" sz="2800" b="1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err="1" smtClean="0"/>
              <a:t>Instalacioni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osigurači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moraju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</a:t>
            </a:r>
            <a:r>
              <a:rPr lang="en-US" sz="2800" b="1" dirty="0" smtClean="0"/>
              <a:t> nose </a:t>
            </a:r>
            <a:r>
              <a:rPr lang="en-US" sz="2800" b="1" dirty="0" err="1" smtClean="0"/>
              <a:t>sledeće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oznake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nazivnu</a:t>
            </a:r>
            <a:r>
              <a:rPr lang="en-US" sz="2800" dirty="0" smtClean="0"/>
              <a:t> </a:t>
            </a:r>
            <a:r>
              <a:rPr lang="en-US" sz="2800" dirty="0" err="1" smtClean="0"/>
              <a:t>struju</a:t>
            </a:r>
            <a:r>
              <a:rPr lang="en-US" sz="2800" dirty="0" smtClean="0"/>
              <a:t> u </a:t>
            </a:r>
            <a:r>
              <a:rPr lang="en-US" sz="2800" dirty="0" err="1" smtClean="0"/>
              <a:t>amperima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nazivni</a:t>
            </a:r>
            <a:r>
              <a:rPr lang="en-US" sz="2800" dirty="0" smtClean="0"/>
              <a:t> </a:t>
            </a:r>
            <a:r>
              <a:rPr lang="en-US" sz="2800" dirty="0" err="1" smtClean="0"/>
              <a:t>napon</a:t>
            </a:r>
            <a:r>
              <a:rPr lang="en-US" sz="2800" dirty="0" smtClean="0"/>
              <a:t> u </a:t>
            </a:r>
            <a:r>
              <a:rPr lang="en-US" sz="2800" dirty="0" err="1" smtClean="0"/>
              <a:t>voltima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vi-VN" sz="2400" dirty="0" smtClean="0"/>
              <a:t>naziv ili oznaku proizvođača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oznaku</a:t>
            </a:r>
            <a:r>
              <a:rPr lang="en-US" sz="2800" dirty="0" smtClean="0"/>
              <a:t> </a:t>
            </a:r>
            <a:r>
              <a:rPr lang="en-US" sz="2800" dirty="0" err="1" smtClean="0"/>
              <a:t>tipa</a:t>
            </a:r>
            <a:r>
              <a:rPr lang="en-US" sz="2800" dirty="0" smtClean="0"/>
              <a:t> </a:t>
            </a:r>
            <a:r>
              <a:rPr lang="en-US" sz="2800" dirty="0" err="1" smtClean="0"/>
              <a:t>osigurača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endParaRPr lang="sr-Latn-CS" sz="2800" b="1" i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r-Latn-ME" sz="2400" dirty="0" smtClean="0"/>
          </a:p>
          <a:p>
            <a:pPr marL="457200" indent="-457200">
              <a:buNone/>
            </a:pPr>
            <a:endParaRPr lang="vi-VN" sz="2400" dirty="0" smtClean="0"/>
          </a:p>
          <a:p>
            <a:pPr>
              <a:buNone/>
            </a:pPr>
            <a:endParaRPr lang="sr-Latn-ME" sz="2400" dirty="0" smtClean="0"/>
          </a:p>
          <a:p>
            <a:pPr>
              <a:buNone/>
            </a:pPr>
            <a:endParaRPr lang="sr-Latn-ME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i="1" dirty="0" smtClean="0">
              <a:latin typeface="Arial Narrow" pitchFamily="34" charset="0"/>
            </a:endParaRPr>
          </a:p>
          <a:p>
            <a:pPr>
              <a:buNone/>
            </a:pPr>
            <a:endParaRPr lang="sr-Latn-ME" sz="2800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943" y="1149530"/>
            <a:ext cx="11834948" cy="555171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vi-VN" sz="2400" b="1" dirty="0" smtClean="0"/>
              <a:t>Instalacioni osigurači sa topljivim umetkom</a:t>
            </a:r>
            <a:r>
              <a:rPr lang="vi-VN" sz="2400" dirty="0" smtClean="0"/>
              <a:t> prekidaju </a:t>
            </a:r>
            <a:r>
              <a:rPr lang="vi-VN" sz="2400" dirty="0" smtClean="0"/>
              <a:t>strujno </a:t>
            </a:r>
            <a:r>
              <a:rPr lang="vi-VN" sz="2400" dirty="0" smtClean="0"/>
              <a:t>kolo usled topljenja posebnog d</a:t>
            </a:r>
            <a:r>
              <a:rPr lang="sr-Latn-ME" sz="2400" dirty="0" smtClean="0"/>
              <a:t>ij</a:t>
            </a:r>
            <a:r>
              <a:rPr lang="vi-VN" sz="2400" dirty="0" smtClean="0"/>
              <a:t>ela koji je za tu </a:t>
            </a:r>
            <a:r>
              <a:rPr lang="vi-VN" sz="2400" dirty="0" smtClean="0"/>
              <a:t>svrhu </a:t>
            </a:r>
            <a:r>
              <a:rPr lang="vi-VN" sz="2400" dirty="0" smtClean="0"/>
              <a:t>predviđen i dimenzionisan.</a:t>
            </a:r>
            <a:endParaRPr lang="sr-Latn-ME" sz="2400" dirty="0" smtClean="0"/>
          </a:p>
          <a:p>
            <a:pPr>
              <a:buNone/>
            </a:pPr>
            <a:endParaRPr lang="vi-VN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b="1" dirty="0" err="1" smtClean="0"/>
              <a:t>Topljivi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umetak</a:t>
            </a:r>
            <a:r>
              <a:rPr lang="en-US" sz="2800" b="1" dirty="0" smtClean="0"/>
              <a:t> </a:t>
            </a:r>
            <a:r>
              <a:rPr lang="en-US" sz="2800" dirty="0" smtClean="0"/>
              <a:t>(element </a:t>
            </a:r>
            <a:r>
              <a:rPr lang="en-US" sz="2800" dirty="0" err="1" smtClean="0"/>
              <a:t>koji</a:t>
            </a:r>
            <a:r>
              <a:rPr lang="en-US" sz="2800" dirty="0" smtClean="0"/>
              <a:t> se </a:t>
            </a:r>
            <a:r>
              <a:rPr lang="en-US" sz="2800" dirty="0" err="1" smtClean="0"/>
              <a:t>zam</a:t>
            </a:r>
            <a:r>
              <a:rPr lang="sr-Latn-ME" sz="2800" dirty="0" smtClean="0"/>
              <a:t>j</a:t>
            </a:r>
            <a:r>
              <a:rPr lang="en-US" sz="2800" dirty="0" err="1" smtClean="0"/>
              <a:t>enjuje</a:t>
            </a:r>
            <a:r>
              <a:rPr lang="en-US" sz="2800" dirty="0" smtClean="0"/>
              <a:t> </a:t>
            </a:r>
            <a:r>
              <a:rPr lang="en-US" sz="2800" dirty="0" err="1" smtClean="0"/>
              <a:t>posle</a:t>
            </a:r>
            <a:r>
              <a:rPr lang="en-US" sz="2800" dirty="0" smtClean="0"/>
              <a:t> d</a:t>
            </a:r>
            <a:r>
              <a:rPr lang="sr-Latn-ME" sz="2800" dirty="0" smtClean="0"/>
              <a:t>j</a:t>
            </a:r>
            <a:r>
              <a:rPr lang="en-US" sz="2800" dirty="0" err="1" smtClean="0"/>
              <a:t>elovanja</a:t>
            </a:r>
            <a:r>
              <a:rPr lang="en-US" sz="2800" dirty="0" smtClean="0"/>
              <a:t> </a:t>
            </a:r>
            <a:r>
              <a:rPr lang="en-US" sz="2800" dirty="0" err="1" smtClean="0"/>
              <a:t>osigurača</a:t>
            </a:r>
            <a:r>
              <a:rPr lang="en-US" sz="2800" dirty="0" smtClean="0"/>
              <a:t>) </a:t>
            </a:r>
            <a:r>
              <a:rPr lang="en-US" sz="2800" dirty="0" err="1" smtClean="0"/>
              <a:t>jeste</a:t>
            </a:r>
            <a:r>
              <a:rPr lang="en-US" sz="2800" dirty="0" smtClean="0"/>
              <a:t> d</a:t>
            </a:r>
            <a:r>
              <a:rPr lang="sr-Latn-ME" sz="2800" dirty="0" smtClean="0"/>
              <a:t>i</a:t>
            </a:r>
            <a:r>
              <a:rPr lang="en-US" sz="2800" dirty="0" smtClean="0"/>
              <a:t>o</a:t>
            </a:r>
            <a:r>
              <a:rPr lang="sr-Latn-ME" sz="2800" dirty="0" smtClean="0"/>
              <a:t> </a:t>
            </a:r>
            <a:r>
              <a:rPr lang="en-US" sz="2800" dirty="0" err="1" smtClean="0"/>
              <a:t>osigurača</a:t>
            </a:r>
            <a:r>
              <a:rPr lang="en-US" sz="2800" dirty="0" smtClean="0"/>
              <a:t> </a:t>
            </a:r>
            <a:r>
              <a:rPr lang="en-US" sz="2800" dirty="0" err="1" smtClean="0"/>
              <a:t>koji</a:t>
            </a:r>
            <a:r>
              <a:rPr lang="en-US" sz="2800" dirty="0" smtClean="0"/>
              <a:t> </a:t>
            </a:r>
            <a:r>
              <a:rPr lang="en-US" sz="2800" dirty="0" err="1" smtClean="0"/>
              <a:t>treba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se </a:t>
            </a:r>
            <a:r>
              <a:rPr lang="en-US" sz="2800" dirty="0" err="1" smtClean="0"/>
              <a:t>istopi</a:t>
            </a:r>
            <a:r>
              <a:rPr lang="en-US" sz="2800" dirty="0" smtClean="0"/>
              <a:t> </a:t>
            </a:r>
            <a:r>
              <a:rPr lang="en-US" sz="2800" dirty="0" err="1" smtClean="0"/>
              <a:t>kada</a:t>
            </a:r>
            <a:r>
              <a:rPr lang="en-US" sz="2800" dirty="0" smtClean="0"/>
              <a:t> </a:t>
            </a:r>
            <a:r>
              <a:rPr lang="en-US" sz="2800" dirty="0" err="1" smtClean="0"/>
              <a:t>osigurač</a:t>
            </a:r>
            <a:r>
              <a:rPr lang="sr-Latn-ME" sz="2800" dirty="0" smtClean="0"/>
              <a:t> </a:t>
            </a:r>
            <a:r>
              <a:rPr lang="en-US" sz="2800" dirty="0" err="1" smtClean="0"/>
              <a:t>proradi</a:t>
            </a:r>
            <a:r>
              <a:rPr lang="en-US" sz="2800" dirty="0" smtClean="0"/>
              <a:t>. </a:t>
            </a:r>
          </a:p>
          <a:p>
            <a:pPr>
              <a:buNone/>
            </a:pPr>
            <a:endParaRPr lang="sr-Latn-ME" sz="2400" dirty="0" smtClean="0"/>
          </a:p>
          <a:p>
            <a:pPr marL="457200" indent="-457200">
              <a:buNone/>
            </a:pPr>
            <a:endParaRPr lang="vi-VN" sz="2400" dirty="0" smtClean="0"/>
          </a:p>
          <a:p>
            <a:pPr>
              <a:buNone/>
            </a:pPr>
            <a:endParaRPr lang="sr-Latn-ME" sz="2400" dirty="0" smtClean="0"/>
          </a:p>
          <a:p>
            <a:pPr>
              <a:buNone/>
            </a:pPr>
            <a:endParaRPr lang="sr-Latn-ME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i="1" dirty="0" smtClean="0">
              <a:latin typeface="Arial Narrow" pitchFamily="34" charset="0"/>
            </a:endParaRPr>
          </a:p>
          <a:p>
            <a:pPr>
              <a:buNone/>
            </a:pPr>
            <a:endParaRPr lang="sr-Latn-ME" sz="2800" i="1" dirty="0" smtClean="0">
              <a:latin typeface="Arial Narrow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11011989" cy="1143000"/>
          </a:xfrm>
        </p:spPr>
        <p:txBody>
          <a:bodyPr>
            <a:normAutofit/>
          </a:bodyPr>
          <a:lstStyle/>
          <a:p>
            <a:r>
              <a:rPr lang="sr-Latn-M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Instalacioni osigurači sa topljivim umetkom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5634" y="4117885"/>
            <a:ext cx="7454077" cy="149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50460" y="5497799"/>
            <a:ext cx="5756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S</a:t>
            </a:r>
            <a:r>
              <a:rPr lang="sr-Latn-ME" sz="2400" b="1" i="1" dirty="0" smtClean="0"/>
              <a:t>imboli instalacionog topljivog osigurača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943" y="1149530"/>
            <a:ext cx="11834948" cy="555171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sr-Latn-ME" sz="2800" b="1" dirty="0" smtClean="0"/>
              <a:t> P</a:t>
            </a:r>
            <a:r>
              <a:rPr lang="en-US" sz="2800" b="1" dirty="0" err="1" smtClean="0"/>
              <a:t>rema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konstrukciji</a:t>
            </a:r>
            <a:r>
              <a:rPr lang="sr-Latn-ME" sz="2800" b="1" dirty="0" smtClean="0"/>
              <a:t> </a:t>
            </a:r>
            <a:r>
              <a:rPr lang="en-US" sz="2800" dirty="0" err="1" smtClean="0"/>
              <a:t>razlikujemo</a:t>
            </a:r>
            <a:r>
              <a:rPr lang="en-US" sz="2800" dirty="0" smtClean="0"/>
              <a:t> </a:t>
            </a:r>
            <a:r>
              <a:rPr lang="en-US" sz="2800" dirty="0" err="1" smtClean="0"/>
              <a:t>dva</a:t>
            </a:r>
            <a:r>
              <a:rPr lang="en-US" sz="2800" dirty="0" smtClean="0"/>
              <a:t> </a:t>
            </a:r>
            <a:r>
              <a:rPr lang="en-US" sz="2800" dirty="0" err="1" smtClean="0"/>
              <a:t>tipa</a:t>
            </a:r>
            <a:r>
              <a:rPr lang="en-US" sz="2800" dirty="0" smtClean="0"/>
              <a:t> </a:t>
            </a:r>
            <a:r>
              <a:rPr lang="sr-Latn-ME" sz="2800" dirty="0" smtClean="0"/>
              <a:t>t</a:t>
            </a:r>
            <a:r>
              <a:rPr lang="en-US" sz="2800" dirty="0" err="1" smtClean="0"/>
              <a:t>opljivih</a:t>
            </a:r>
            <a:r>
              <a:rPr lang="sr-Latn-ME" sz="2800" dirty="0" smtClean="0"/>
              <a:t> </a:t>
            </a:r>
            <a:r>
              <a:rPr lang="en-US" sz="2800" dirty="0" err="1" smtClean="0"/>
              <a:t>osigurača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r>
              <a:rPr lang="pl-PL" sz="2800" dirty="0" smtClean="0"/>
              <a:t>osigurače </a:t>
            </a:r>
            <a:r>
              <a:rPr lang="pl-PL" sz="2800" b="1" dirty="0" smtClean="0"/>
              <a:t>tipa D </a:t>
            </a:r>
            <a:r>
              <a:rPr lang="pl-PL" sz="2800" dirty="0" smtClean="0"/>
              <a:t>(za montažu na razvodnim tablama)</a:t>
            </a:r>
          </a:p>
          <a:p>
            <a:r>
              <a:rPr lang="vi-VN" sz="2400" dirty="0" smtClean="0"/>
              <a:t>osigurače </a:t>
            </a:r>
            <a:r>
              <a:rPr lang="vi-VN" sz="2400" b="1" dirty="0" smtClean="0"/>
              <a:t>tipa B </a:t>
            </a:r>
            <a:r>
              <a:rPr lang="vi-VN" sz="2400" dirty="0" smtClean="0"/>
              <a:t>(za ugradnju u električne uređaje i aparate)</a:t>
            </a:r>
          </a:p>
          <a:p>
            <a:pPr>
              <a:buNone/>
            </a:pPr>
            <a:endParaRPr lang="sr-Latn-ME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Poseban</a:t>
            </a:r>
            <a:r>
              <a:rPr lang="en-US" sz="2400" dirty="0" smtClean="0"/>
              <a:t> tip </a:t>
            </a:r>
            <a:r>
              <a:rPr lang="en-US" sz="2400" dirty="0" err="1" smtClean="0"/>
              <a:t>topljivih</a:t>
            </a:r>
            <a:r>
              <a:rPr lang="en-US" sz="2400" dirty="0" smtClean="0"/>
              <a:t> </a:t>
            </a:r>
            <a:r>
              <a:rPr lang="en-US" sz="2400" dirty="0" err="1" smtClean="0"/>
              <a:t>instalacionih</a:t>
            </a:r>
            <a:r>
              <a:rPr lang="en-US" sz="2400" dirty="0" smtClean="0"/>
              <a:t> </a:t>
            </a:r>
            <a:r>
              <a:rPr lang="en-US" sz="2400" dirty="0" err="1" smtClean="0"/>
              <a:t>osigurača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sr-Latn-ME" sz="2400" dirty="0" smtClean="0"/>
              <a:t> </a:t>
            </a:r>
            <a:r>
              <a:rPr lang="en-US" sz="2400" b="1" u="sng" dirty="0" err="1" smtClean="0"/>
              <a:t>niskonaponski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visokoučinski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osigurači</a:t>
            </a:r>
            <a:r>
              <a:rPr lang="sr-Latn-CS" sz="2400" b="1" u="sng" dirty="0" smtClean="0"/>
              <a:t>.</a:t>
            </a:r>
          </a:p>
          <a:p>
            <a:pPr>
              <a:buNone/>
            </a:pPr>
            <a:endParaRPr lang="en-US" sz="2400" b="1" u="sng" dirty="0" smtClean="0"/>
          </a:p>
          <a:p>
            <a:pPr>
              <a:buNone/>
            </a:pPr>
            <a:endParaRPr lang="sr-Latn-ME" sz="2400" dirty="0" smtClean="0"/>
          </a:p>
          <a:p>
            <a:pPr marL="457200" indent="-457200">
              <a:buNone/>
            </a:pPr>
            <a:endParaRPr lang="vi-VN" sz="2400" dirty="0" smtClean="0"/>
          </a:p>
          <a:p>
            <a:pPr>
              <a:buNone/>
            </a:pPr>
            <a:endParaRPr lang="sr-Latn-ME" sz="2400" dirty="0" smtClean="0"/>
          </a:p>
          <a:p>
            <a:pPr>
              <a:buNone/>
            </a:pPr>
            <a:endParaRPr lang="sr-Latn-ME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i="1" dirty="0" smtClean="0">
              <a:latin typeface="Arial Narrow" pitchFamily="34" charset="0"/>
            </a:endParaRPr>
          </a:p>
          <a:p>
            <a:pPr>
              <a:buNone/>
            </a:pPr>
            <a:endParaRPr lang="sr-Latn-ME" sz="2800" i="1" dirty="0" smtClean="0">
              <a:latin typeface="Arial Narrow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11011989" cy="1143000"/>
          </a:xfrm>
        </p:spPr>
        <p:txBody>
          <a:bodyPr>
            <a:normAutofit/>
          </a:bodyPr>
          <a:lstStyle/>
          <a:p>
            <a:r>
              <a:rPr lang="sr-Latn-M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Instalacioni osigurači sa topljivim umetkom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943" y="1149530"/>
            <a:ext cx="11834948" cy="555171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Topljivi</a:t>
            </a:r>
            <a:r>
              <a:rPr lang="en-US" sz="2400" dirty="0" smtClean="0"/>
              <a:t> </a:t>
            </a:r>
            <a:r>
              <a:rPr lang="en-US" sz="2400" dirty="0" err="1" smtClean="0"/>
              <a:t>instalacioni</a:t>
            </a:r>
            <a:r>
              <a:rPr lang="en-US" sz="2400" dirty="0" smtClean="0"/>
              <a:t> </a:t>
            </a:r>
            <a:r>
              <a:rPr lang="en-US" sz="2400" dirty="0" err="1" smtClean="0"/>
              <a:t>osigurači</a:t>
            </a:r>
            <a:r>
              <a:rPr lang="en-US" sz="2400" dirty="0" smtClean="0"/>
              <a:t> </a:t>
            </a:r>
            <a:r>
              <a:rPr lang="en-US" sz="2400" dirty="0" err="1" smtClean="0"/>
              <a:t>tipa</a:t>
            </a:r>
            <a:r>
              <a:rPr lang="en-US" sz="2400" dirty="0" smtClean="0"/>
              <a:t> D se </a:t>
            </a:r>
            <a:r>
              <a:rPr lang="en-US" sz="2400" dirty="0" err="1" smtClean="0"/>
              <a:t>najčešće</a:t>
            </a:r>
            <a:r>
              <a:rPr lang="en-US" sz="2400" dirty="0" smtClean="0"/>
              <a:t> </a:t>
            </a:r>
            <a:r>
              <a:rPr lang="en-US" sz="2400" dirty="0" smtClean="0"/>
              <a:t>prim</a:t>
            </a:r>
            <a:r>
              <a:rPr lang="sr-Latn-ME" sz="2400" dirty="0" smtClean="0"/>
              <a:t>j</a:t>
            </a:r>
            <a:r>
              <a:rPr lang="en-US" sz="2400" dirty="0" err="1" smtClean="0"/>
              <a:t>enjuju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osiguranje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električnih</a:t>
            </a:r>
            <a:r>
              <a:rPr lang="en-US" sz="2400" dirty="0" smtClean="0"/>
              <a:t> </a:t>
            </a:r>
            <a:r>
              <a:rPr lang="en-US" sz="2400" dirty="0" err="1" smtClean="0"/>
              <a:t>prijemnika</a:t>
            </a:r>
            <a:r>
              <a:rPr lang="en-US" sz="2400" dirty="0" smtClean="0"/>
              <a:t> u </a:t>
            </a:r>
            <a:r>
              <a:rPr lang="en-US" sz="2400" dirty="0" err="1" smtClean="0"/>
              <a:t>električnim</a:t>
            </a:r>
            <a:r>
              <a:rPr lang="en-US" sz="2400" dirty="0" smtClean="0"/>
              <a:t> </a:t>
            </a:r>
            <a:r>
              <a:rPr lang="en-US" sz="2400" dirty="0" err="1" smtClean="0"/>
              <a:t>instalacijama</a:t>
            </a:r>
            <a:r>
              <a:rPr lang="en-US" sz="2400" dirty="0" smtClean="0"/>
              <a:t> </a:t>
            </a:r>
            <a:r>
              <a:rPr lang="en-US" sz="2400" dirty="0" err="1" smtClean="0"/>
              <a:t>stambenih</a:t>
            </a:r>
            <a:r>
              <a:rPr lang="en-US" sz="2400" dirty="0" smtClean="0"/>
              <a:t> </a:t>
            </a:r>
            <a:r>
              <a:rPr lang="en-US" sz="2400" dirty="0" err="1" smtClean="0"/>
              <a:t>zgrada</a:t>
            </a:r>
            <a:r>
              <a:rPr lang="en-US" sz="2400" dirty="0" smtClean="0"/>
              <a:t>. </a:t>
            </a:r>
            <a:endParaRPr lang="sr-Latn-CS" sz="2400" dirty="0" smtClean="0"/>
          </a:p>
          <a:p>
            <a:pPr>
              <a:buNone/>
            </a:pPr>
            <a:endParaRPr lang="sr-Latn-ME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/>
              <a:t>Sastoje</a:t>
            </a:r>
            <a:r>
              <a:rPr lang="en-US" sz="2400" b="1" dirty="0" smtClean="0"/>
              <a:t> </a:t>
            </a:r>
            <a:r>
              <a:rPr lang="en-US" sz="2400" b="1" dirty="0" smtClean="0"/>
              <a:t>se </a:t>
            </a:r>
            <a:r>
              <a:rPr lang="en-US" sz="2400" b="1" dirty="0" err="1" smtClean="0"/>
              <a:t>od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sl</a:t>
            </a:r>
            <a:r>
              <a:rPr lang="sr-Latn-ME" sz="2400" b="1" dirty="0" smtClean="0"/>
              <a:t>j</a:t>
            </a:r>
            <a:r>
              <a:rPr lang="en-US" sz="2400" b="1" dirty="0" err="1" smtClean="0"/>
              <a:t>edećih</a:t>
            </a:r>
            <a:r>
              <a:rPr lang="en-US" sz="2400" b="1" dirty="0" smtClean="0"/>
              <a:t> d</a:t>
            </a:r>
            <a:r>
              <a:rPr lang="sr-Latn-ME" sz="2400" b="1" dirty="0" smtClean="0"/>
              <a:t>j</a:t>
            </a:r>
            <a:r>
              <a:rPr lang="en-US" sz="2400" b="1" dirty="0" err="1" smtClean="0"/>
              <a:t>elova</a:t>
            </a:r>
            <a:r>
              <a:rPr lang="en-US" sz="2400" b="1" dirty="0" smtClean="0"/>
              <a:t>:</a:t>
            </a:r>
          </a:p>
          <a:p>
            <a:r>
              <a:rPr lang="en-US" sz="2400" i="1" dirty="0" err="1" smtClean="0"/>
              <a:t>podnožja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osnove</a:t>
            </a:r>
            <a:r>
              <a:rPr lang="en-US" sz="2400" i="1" dirty="0" smtClean="0"/>
              <a:t>) </a:t>
            </a:r>
            <a:r>
              <a:rPr lang="en-US" sz="2400" i="1" dirty="0" err="1" smtClean="0"/>
              <a:t>osigurača</a:t>
            </a:r>
            <a:endParaRPr lang="en-US" sz="2400" i="1" dirty="0" smtClean="0"/>
          </a:p>
          <a:p>
            <a:r>
              <a:rPr lang="en-US" sz="2400" i="1" dirty="0" err="1" smtClean="0"/>
              <a:t>topljivog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umetka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patrone</a:t>
            </a:r>
            <a:r>
              <a:rPr lang="en-US" sz="2400" i="1" dirty="0" smtClean="0"/>
              <a:t>) </a:t>
            </a:r>
            <a:r>
              <a:rPr lang="en-US" sz="2400" i="1" dirty="0" err="1" smtClean="0"/>
              <a:t>osigurača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čeonim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kontaktima</a:t>
            </a:r>
            <a:endParaRPr lang="en-US" sz="2400" i="1" dirty="0" smtClean="0"/>
          </a:p>
          <a:p>
            <a:r>
              <a:rPr lang="en-US" sz="2400" i="1" dirty="0" err="1" smtClean="0"/>
              <a:t>kalibarskog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prstena</a:t>
            </a:r>
            <a:endParaRPr lang="en-US" sz="2400" i="1" dirty="0" smtClean="0"/>
          </a:p>
          <a:p>
            <a:r>
              <a:rPr lang="en-US" sz="2400" i="1" dirty="0" err="1" smtClean="0"/>
              <a:t>kape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osigurača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navojem</a:t>
            </a:r>
            <a:endParaRPr lang="en-US" sz="2400" i="1" dirty="0" smtClean="0"/>
          </a:p>
          <a:p>
            <a:pPr>
              <a:buFont typeface="Wingdings" pitchFamily="2" charset="2"/>
              <a:buChar char="q"/>
            </a:pPr>
            <a:endParaRPr lang="en-US" sz="2400" b="1" u="sng" dirty="0" smtClean="0"/>
          </a:p>
          <a:p>
            <a:pPr>
              <a:buNone/>
            </a:pPr>
            <a:endParaRPr lang="sr-Latn-ME" sz="2400" dirty="0" smtClean="0"/>
          </a:p>
          <a:p>
            <a:pPr marL="457200" indent="-457200">
              <a:buNone/>
            </a:pPr>
            <a:endParaRPr lang="vi-VN" sz="2400" dirty="0" smtClean="0"/>
          </a:p>
          <a:p>
            <a:pPr>
              <a:buNone/>
            </a:pPr>
            <a:endParaRPr lang="sr-Latn-ME" sz="2400" dirty="0" smtClean="0"/>
          </a:p>
          <a:p>
            <a:pPr>
              <a:buNone/>
            </a:pPr>
            <a:endParaRPr lang="sr-Latn-ME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i="1" dirty="0" smtClean="0">
              <a:latin typeface="Arial Narrow" pitchFamily="34" charset="0"/>
            </a:endParaRPr>
          </a:p>
          <a:p>
            <a:pPr>
              <a:buNone/>
            </a:pPr>
            <a:endParaRPr lang="sr-Latn-ME" sz="2800" i="1" dirty="0" smtClean="0">
              <a:latin typeface="Arial Narrow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11011989" cy="914400"/>
          </a:xfrm>
        </p:spPr>
        <p:txBody>
          <a:bodyPr>
            <a:normAutofit/>
          </a:bodyPr>
          <a:lstStyle/>
          <a:p>
            <a:r>
              <a:rPr lang="sr-Latn-M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Topljivi instalacioni osigurači tipa D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7873" y="3882631"/>
            <a:ext cx="2299171" cy="21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2057" y="3937681"/>
            <a:ext cx="2062298" cy="214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49440" y="6165669"/>
            <a:ext cx="440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i="1" dirty="0" smtClean="0"/>
              <a:t>Izgled osigurača D tipa</a:t>
            </a:r>
            <a:endParaRPr lang="en-GB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943" y="1149530"/>
            <a:ext cx="11834948" cy="555171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vi-VN" sz="2400" dirty="0" smtClean="0"/>
              <a:t>Ugrađuju se u električne prijemnike. </a:t>
            </a:r>
            <a:endParaRPr lang="sr-Latn-ME" sz="2400" dirty="0" smtClean="0"/>
          </a:p>
          <a:p>
            <a:pPr>
              <a:buFont typeface="Wingdings" pitchFamily="2" charset="2"/>
              <a:buChar char="q"/>
            </a:pPr>
            <a:r>
              <a:rPr lang="vi-VN" sz="2400" b="1" dirty="0" smtClean="0"/>
              <a:t>Sastoje se </a:t>
            </a:r>
            <a:r>
              <a:rPr lang="vi-VN" sz="2400" b="1" dirty="0" smtClean="0"/>
              <a:t>od</a:t>
            </a:r>
            <a:r>
              <a:rPr lang="sr-Latn-CS" sz="2400" b="1" dirty="0" smtClean="0"/>
              <a:t>:</a:t>
            </a:r>
            <a:endParaRPr lang="sr-Latn-C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vi-VN" sz="2400" i="1" dirty="0" smtClean="0"/>
              <a:t>osnove </a:t>
            </a:r>
            <a:r>
              <a:rPr lang="vi-VN" sz="2400" i="1" dirty="0" smtClean="0"/>
              <a:t>i </a:t>
            </a:r>
            <a:endParaRPr lang="sr-Latn-CS" sz="2400" i="1" dirty="0" smtClean="0"/>
          </a:p>
          <a:p>
            <a:pPr marL="457200" indent="-457200">
              <a:buFont typeface="+mj-lt"/>
              <a:buAutoNum type="arabicPeriod"/>
            </a:pPr>
            <a:r>
              <a:rPr lang="vi-VN" sz="2400" i="1" dirty="0" smtClean="0"/>
              <a:t>topljivog </a:t>
            </a:r>
            <a:r>
              <a:rPr lang="vi-VN" sz="2400" i="1" dirty="0" smtClean="0"/>
              <a:t>umetka. </a:t>
            </a:r>
            <a:endParaRPr lang="sr-Latn-ME" sz="2400" i="1" dirty="0" smtClean="0"/>
          </a:p>
          <a:p>
            <a:pPr>
              <a:buFont typeface="Wingdings" pitchFamily="2" charset="2"/>
              <a:buChar char="q"/>
            </a:pPr>
            <a:r>
              <a:rPr lang="vi-VN" sz="2400" b="1" dirty="0" smtClean="0"/>
              <a:t>Topljivi umetak </a:t>
            </a:r>
            <a:r>
              <a:rPr lang="vi-VN" sz="2400" dirty="0" smtClean="0"/>
              <a:t>čine </a:t>
            </a:r>
            <a:r>
              <a:rPr lang="vi-VN" sz="2400" dirty="0" smtClean="0"/>
              <a:t>t</a:t>
            </a:r>
            <a:r>
              <a:rPr lang="sr-Latn-CS" sz="2800" dirty="0" smtClean="0"/>
              <a:t>ij</a:t>
            </a:r>
            <a:r>
              <a:rPr lang="vi-VN" sz="2400" dirty="0" smtClean="0"/>
              <a:t>elo </a:t>
            </a:r>
            <a:r>
              <a:rPr lang="vi-VN" sz="2400" dirty="0" smtClean="0"/>
              <a:t>umetka napravljeno od stakla i dve mesingane cilindrične kape koje zatvaraju t</a:t>
            </a:r>
            <a:r>
              <a:rPr lang="sr-Latn-ME" sz="2400" dirty="0" smtClean="0"/>
              <a:t>ij</a:t>
            </a:r>
            <a:r>
              <a:rPr lang="vi-VN" sz="2400" dirty="0" smtClean="0"/>
              <a:t>elo umetka, sa svake strane po jedna. </a:t>
            </a:r>
            <a:endParaRPr lang="sr-Latn-ME" sz="2400" dirty="0" smtClean="0"/>
          </a:p>
          <a:p>
            <a:pPr>
              <a:buFont typeface="Wingdings" pitchFamily="2" charset="2"/>
              <a:buChar char="q"/>
            </a:pPr>
            <a:r>
              <a:rPr lang="vi-VN" sz="2400" dirty="0" smtClean="0"/>
              <a:t>U unutrašnjosti t</a:t>
            </a:r>
            <a:r>
              <a:rPr lang="sr-Latn-ME" sz="2400" dirty="0" smtClean="0"/>
              <a:t>ij</a:t>
            </a:r>
            <a:r>
              <a:rPr lang="vi-VN" sz="2400" dirty="0" smtClean="0"/>
              <a:t>ela umetka je topljiva srebrna nit koja pregor</a:t>
            </a:r>
            <a:r>
              <a:rPr lang="sr-Latn-ME" sz="2400" dirty="0" smtClean="0"/>
              <a:t>j</a:t>
            </a:r>
            <a:r>
              <a:rPr lang="vi-VN" sz="2400" dirty="0" smtClean="0"/>
              <a:t>eva prilikom preoptrećenja i kratkog spoja. </a:t>
            </a:r>
            <a:endParaRPr lang="sr-Latn-CS" sz="2400" dirty="0" smtClean="0"/>
          </a:p>
          <a:p>
            <a:pPr>
              <a:buFont typeface="Wingdings" pitchFamily="2" charset="2"/>
              <a:buChar char="q"/>
            </a:pPr>
            <a:r>
              <a:rPr lang="vi-VN" sz="2400" dirty="0" smtClean="0"/>
              <a:t>Da </a:t>
            </a:r>
            <a:r>
              <a:rPr lang="vi-VN" sz="2400" dirty="0" smtClean="0"/>
              <a:t>je umetak pregoreo vidi se kroz stakleno t</a:t>
            </a:r>
            <a:r>
              <a:rPr lang="sr-Latn-ME" sz="2400" dirty="0" smtClean="0"/>
              <a:t>ij</a:t>
            </a:r>
            <a:r>
              <a:rPr lang="vi-VN" sz="2400" dirty="0" smtClean="0"/>
              <a:t>elo umetka.</a:t>
            </a:r>
          </a:p>
          <a:p>
            <a:pPr>
              <a:buFont typeface="Wingdings" pitchFamily="2" charset="2"/>
              <a:buChar char="q"/>
            </a:pPr>
            <a:endParaRPr lang="en-US" sz="2400" b="1" u="sng" dirty="0" smtClean="0"/>
          </a:p>
          <a:p>
            <a:pPr>
              <a:buNone/>
            </a:pPr>
            <a:endParaRPr lang="sr-Latn-ME" sz="2400" dirty="0" smtClean="0"/>
          </a:p>
          <a:p>
            <a:pPr marL="457200" indent="-457200">
              <a:buNone/>
            </a:pPr>
            <a:endParaRPr lang="vi-VN" sz="2400" dirty="0" smtClean="0"/>
          </a:p>
          <a:p>
            <a:pPr>
              <a:buNone/>
            </a:pPr>
            <a:endParaRPr lang="sr-Latn-ME" sz="2400" dirty="0" smtClean="0"/>
          </a:p>
          <a:p>
            <a:pPr>
              <a:buNone/>
            </a:pPr>
            <a:endParaRPr lang="sr-Latn-ME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i="1" dirty="0" smtClean="0">
              <a:latin typeface="Arial Narrow" pitchFamily="34" charset="0"/>
            </a:endParaRPr>
          </a:p>
          <a:p>
            <a:pPr>
              <a:buNone/>
            </a:pPr>
            <a:endParaRPr lang="sr-Latn-ME" sz="2800" i="1" dirty="0" smtClean="0">
              <a:latin typeface="Arial Narrow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11011989" cy="914400"/>
          </a:xfrm>
        </p:spPr>
        <p:txBody>
          <a:bodyPr>
            <a:normAutofit/>
          </a:bodyPr>
          <a:lstStyle/>
          <a:p>
            <a:r>
              <a:rPr lang="sr-Latn-M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Topljivi instalacioni osigurači tipa </a:t>
            </a:r>
            <a:r>
              <a:rPr lang="sr-Latn-M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6703" y="3437843"/>
            <a:ext cx="998587" cy="270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15645" y="6230984"/>
            <a:ext cx="440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2400" b="1" i="1" dirty="0" smtClean="0"/>
              <a:t>Izgled osigurača B tipa</a:t>
            </a:r>
            <a:endParaRPr lang="en-GB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943" y="1149530"/>
            <a:ext cx="11834948" cy="555171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800" dirty="0" smtClean="0"/>
              <a:t>Kod automatskih osigurača strujni krug se prekida razdvajanjem kontakata bez razdvajanja materijala i isti osigurač se može više puta </a:t>
            </a:r>
            <a:r>
              <a:rPr lang="sr-Latn-CS" sz="2800" dirty="0" smtClean="0"/>
              <a:t>upotrijebiti.</a:t>
            </a:r>
          </a:p>
          <a:p>
            <a:pPr>
              <a:buFont typeface="Wingdings" pitchFamily="2" charset="2"/>
              <a:buChar char="q"/>
            </a:pPr>
            <a:r>
              <a:rPr lang="sr-Latn-CS" sz="2800" dirty="0" smtClean="0"/>
              <a:t>Oznaka u električnim </a:t>
            </a:r>
            <a:r>
              <a:rPr lang="sr-Latn-CS" sz="2800" dirty="0" smtClean="0"/>
              <a:t>šemama</a:t>
            </a:r>
          </a:p>
          <a:p>
            <a:pPr>
              <a:buFont typeface="Wingdings" pitchFamily="2" charset="2"/>
              <a:buChar char="q"/>
            </a:pPr>
            <a:r>
              <a:rPr lang="sr-Latn-CS" sz="2800" dirty="0" smtClean="0"/>
              <a:t> Zaštita </a:t>
            </a:r>
            <a:r>
              <a:rPr lang="sr-Latn-CS" sz="2800" dirty="0" smtClean="0"/>
              <a:t>od kratkog spoja se vrši pomoću elektromagneta, a od preopterećenja pomoću bimetalne </a:t>
            </a:r>
            <a:r>
              <a:rPr lang="sr-Latn-CS" sz="2800" dirty="0" smtClean="0"/>
              <a:t>trake.</a:t>
            </a:r>
            <a:endParaRPr lang="sr-Latn-CS" sz="2800" dirty="0" smtClean="0"/>
          </a:p>
          <a:p>
            <a:pPr>
              <a:buNone/>
            </a:pPr>
            <a:endParaRPr lang="sr-Latn-CS" sz="2800" dirty="0" smtClean="0"/>
          </a:p>
          <a:p>
            <a:pPr>
              <a:buNone/>
            </a:pPr>
            <a:endParaRPr lang="sr-Latn-CS" sz="2400" dirty="0" smtClean="0"/>
          </a:p>
          <a:p>
            <a:pPr>
              <a:buFont typeface="Wingdings" pitchFamily="2" charset="2"/>
              <a:buChar char="q"/>
            </a:pPr>
            <a:endParaRPr lang="en-US" sz="2400" b="1" u="sng" dirty="0" smtClean="0"/>
          </a:p>
          <a:p>
            <a:pPr>
              <a:buNone/>
            </a:pPr>
            <a:endParaRPr lang="sr-Latn-ME" sz="2400" dirty="0" smtClean="0"/>
          </a:p>
          <a:p>
            <a:pPr marL="457200" indent="-457200">
              <a:buNone/>
            </a:pPr>
            <a:endParaRPr lang="vi-VN" sz="2400" dirty="0" smtClean="0"/>
          </a:p>
          <a:p>
            <a:pPr>
              <a:buNone/>
            </a:pPr>
            <a:endParaRPr lang="sr-Latn-ME" sz="2400" dirty="0" smtClean="0"/>
          </a:p>
          <a:p>
            <a:pPr>
              <a:buNone/>
            </a:pPr>
            <a:endParaRPr lang="sr-Latn-ME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i="1" dirty="0" smtClean="0">
              <a:latin typeface="Arial Narrow" pitchFamily="34" charset="0"/>
            </a:endParaRPr>
          </a:p>
          <a:p>
            <a:pPr>
              <a:buNone/>
            </a:pPr>
            <a:endParaRPr lang="sr-Latn-ME" sz="2800" i="1" dirty="0" smtClean="0">
              <a:latin typeface="Arial Narrow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0262" y="0"/>
            <a:ext cx="11011989" cy="914400"/>
          </a:xfrm>
        </p:spPr>
        <p:txBody>
          <a:bodyPr>
            <a:normAutofit/>
          </a:bodyPr>
          <a:lstStyle/>
          <a:p>
            <a:r>
              <a:rPr lang="sr-Latn-C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Automatski instalacioni osigurači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4571" y="2068239"/>
            <a:ext cx="681843" cy="6357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4895" y="3349853"/>
            <a:ext cx="2895600" cy="288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15245" y="6283415"/>
            <a:ext cx="3905795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sr-Latn-C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sr-Latn-C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Izgled automatskog osigurača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80606" y="1355987"/>
            <a:ext cx="9130937" cy="40650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Instalacioni prekidači</a:t>
            </a:r>
            <a:endParaRPr lang="en-US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5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943" y="992778"/>
            <a:ext cx="11834948" cy="57084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rgbClr val="FF0000"/>
                </a:solidFill>
              </a:rPr>
              <a:t>Prekidač</a:t>
            </a:r>
            <a:r>
              <a:rPr lang="en-US" sz="2800" dirty="0" smtClean="0"/>
              <a:t> je </a:t>
            </a:r>
            <a:r>
              <a:rPr lang="en-US" sz="2800" dirty="0" err="1" smtClean="0"/>
              <a:t>dio</a:t>
            </a:r>
            <a:r>
              <a:rPr lang="en-US" sz="2800" dirty="0" smtClean="0"/>
              <a:t> </a:t>
            </a:r>
            <a:r>
              <a:rPr lang="en-US" sz="2800" dirty="0" err="1" smtClean="0"/>
              <a:t>elektri</a:t>
            </a:r>
            <a:r>
              <a:rPr lang="sr-Latn-ME" sz="2800" dirty="0" smtClean="0"/>
              <a:t>č</a:t>
            </a:r>
            <a:r>
              <a:rPr lang="en-US" sz="2800" dirty="0" smtClean="0"/>
              <a:t>ne </a:t>
            </a:r>
            <a:r>
              <a:rPr lang="en-US" sz="2800" dirty="0" err="1" smtClean="0"/>
              <a:t>instalacije</a:t>
            </a:r>
            <a:r>
              <a:rPr lang="en-US" sz="2800" dirty="0" smtClean="0"/>
              <a:t> </a:t>
            </a:r>
            <a:r>
              <a:rPr lang="en-US" sz="2800" dirty="0" err="1" smtClean="0"/>
              <a:t>koji</a:t>
            </a:r>
            <a:r>
              <a:rPr lang="en-US" sz="2800" dirty="0" smtClean="0"/>
              <a:t> se </a:t>
            </a:r>
            <a:r>
              <a:rPr lang="en-US" sz="2800" dirty="0" err="1" smtClean="0"/>
              <a:t>upotrebljava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prekidanje</a:t>
            </a:r>
            <a:r>
              <a:rPr lang="en-US" sz="2800" dirty="0" smtClean="0"/>
              <a:t> </a:t>
            </a:r>
            <a:r>
              <a:rPr lang="sr-Latn-ME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uspostavljanje</a:t>
            </a:r>
            <a:r>
              <a:rPr lang="en-US" sz="2800" dirty="0" smtClean="0"/>
              <a:t> </a:t>
            </a:r>
            <a:r>
              <a:rPr lang="en-US" sz="2800" dirty="0" err="1" smtClean="0"/>
              <a:t>struje</a:t>
            </a:r>
            <a:r>
              <a:rPr lang="en-US" sz="2800" dirty="0" smtClean="0"/>
              <a:t> </a:t>
            </a:r>
            <a:r>
              <a:rPr lang="en-US" sz="2800" dirty="0" err="1" smtClean="0"/>
              <a:t>kroz</a:t>
            </a:r>
            <a:r>
              <a:rPr lang="en-US" sz="2800" dirty="0" smtClean="0"/>
              <a:t> </a:t>
            </a:r>
            <a:r>
              <a:rPr lang="en-US" sz="2800" dirty="0" err="1" smtClean="0"/>
              <a:t>strujno</a:t>
            </a:r>
            <a:r>
              <a:rPr lang="en-US" sz="2800" dirty="0" smtClean="0"/>
              <a:t> </a:t>
            </a:r>
            <a:r>
              <a:rPr lang="en-US" sz="2800" dirty="0" err="1" smtClean="0"/>
              <a:t>kolo</a:t>
            </a:r>
            <a:r>
              <a:rPr lang="en-US" sz="2800" dirty="0" smtClean="0"/>
              <a:t>.</a:t>
            </a:r>
            <a:endParaRPr lang="sr-Latn-ME" sz="2800" dirty="0" smtClean="0"/>
          </a:p>
          <a:p>
            <a:pPr>
              <a:buNone/>
            </a:pPr>
            <a:endParaRPr lang="sr-Latn-CS" sz="2800" dirty="0" smtClean="0"/>
          </a:p>
          <a:p>
            <a:pPr>
              <a:buNone/>
            </a:pPr>
            <a:endParaRPr lang="sr-Latn-CS" sz="2400" dirty="0" smtClean="0"/>
          </a:p>
          <a:p>
            <a:pPr>
              <a:buFont typeface="Wingdings" pitchFamily="2" charset="2"/>
              <a:buChar char="q"/>
            </a:pPr>
            <a:endParaRPr lang="en-US" sz="2400" b="1" u="sng" dirty="0" smtClean="0"/>
          </a:p>
          <a:p>
            <a:pPr>
              <a:buNone/>
            </a:pPr>
            <a:endParaRPr lang="sr-Latn-ME" sz="2400" dirty="0" smtClean="0"/>
          </a:p>
          <a:p>
            <a:pPr marL="457200" indent="-457200">
              <a:buNone/>
            </a:pPr>
            <a:endParaRPr lang="vi-VN" sz="2400" dirty="0" smtClean="0"/>
          </a:p>
          <a:p>
            <a:pPr>
              <a:buNone/>
            </a:pPr>
            <a:endParaRPr lang="sr-Latn-ME" sz="2400" dirty="0" smtClean="0"/>
          </a:p>
          <a:p>
            <a:pPr>
              <a:buNone/>
            </a:pPr>
            <a:endParaRPr lang="sr-Latn-ME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i="1" dirty="0" smtClean="0">
              <a:latin typeface="Arial Narrow" pitchFamily="34" charset="0"/>
            </a:endParaRPr>
          </a:p>
          <a:p>
            <a:pPr>
              <a:buNone/>
            </a:pPr>
            <a:endParaRPr lang="sr-Latn-ME" sz="2800" i="1" dirty="0" smtClean="0">
              <a:latin typeface="Arial Narrow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0262" y="0"/>
            <a:ext cx="11011989" cy="914400"/>
          </a:xfrm>
        </p:spPr>
        <p:txBody>
          <a:bodyPr>
            <a:normAutofit/>
          </a:bodyPr>
          <a:lstStyle/>
          <a:p>
            <a:r>
              <a:rPr lang="sr-Latn-C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r-Latn-C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nstalacioni prekidači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342" y="2385330"/>
            <a:ext cx="4781006" cy="374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943" y="992778"/>
            <a:ext cx="11834948" cy="57084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FF0000"/>
                </a:solidFill>
              </a:rPr>
              <a:t>Prema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funkciji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instalacioni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prekidači</a:t>
            </a:r>
            <a:r>
              <a:rPr lang="sr-Latn-ME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mogu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biti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jednopolni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dvopolni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tropolni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serijski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grupni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naizmjenični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unakrsni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sr-Latn-ME" sz="2800" dirty="0" smtClean="0"/>
          </a:p>
          <a:p>
            <a:pPr>
              <a:buNone/>
            </a:pPr>
            <a:endParaRPr lang="sr-Latn-CS" sz="2800" dirty="0" smtClean="0"/>
          </a:p>
          <a:p>
            <a:pPr>
              <a:buNone/>
            </a:pPr>
            <a:endParaRPr lang="sr-Latn-CS" sz="2400" dirty="0" smtClean="0"/>
          </a:p>
          <a:p>
            <a:pPr>
              <a:buFont typeface="Wingdings" pitchFamily="2" charset="2"/>
              <a:buChar char="q"/>
            </a:pPr>
            <a:endParaRPr lang="en-US" sz="2400" b="1" u="sng" dirty="0" smtClean="0"/>
          </a:p>
          <a:p>
            <a:pPr>
              <a:buNone/>
            </a:pPr>
            <a:endParaRPr lang="sr-Latn-ME" sz="2400" dirty="0" smtClean="0"/>
          </a:p>
          <a:p>
            <a:pPr marL="457200" indent="-457200">
              <a:buNone/>
            </a:pPr>
            <a:endParaRPr lang="vi-VN" sz="2400" dirty="0" smtClean="0"/>
          </a:p>
          <a:p>
            <a:pPr>
              <a:buNone/>
            </a:pPr>
            <a:endParaRPr lang="sr-Latn-ME" sz="2400" dirty="0" smtClean="0"/>
          </a:p>
          <a:p>
            <a:pPr>
              <a:buNone/>
            </a:pPr>
            <a:endParaRPr lang="sr-Latn-ME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i="1" dirty="0" smtClean="0">
              <a:latin typeface="Arial Narrow" pitchFamily="34" charset="0"/>
            </a:endParaRPr>
          </a:p>
          <a:p>
            <a:pPr>
              <a:buNone/>
            </a:pPr>
            <a:endParaRPr lang="sr-Latn-ME" sz="2800" i="1" dirty="0" smtClean="0">
              <a:latin typeface="Arial Narrow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0262" y="0"/>
            <a:ext cx="11011989" cy="914400"/>
          </a:xfrm>
        </p:spPr>
        <p:txBody>
          <a:bodyPr>
            <a:normAutofit/>
          </a:bodyPr>
          <a:lstStyle/>
          <a:p>
            <a:r>
              <a:rPr lang="sr-Latn-C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instalacionih prekidača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1854925"/>
            <a:ext cx="117826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CS" sz="2800" b="1" dirty="0" smtClean="0">
                <a:solidFill>
                  <a:srgbClr val="FF0000"/>
                </a:solidFill>
              </a:rPr>
              <a:t>Provodnik</a:t>
            </a:r>
            <a:r>
              <a:rPr lang="sr-Latn-CS" sz="2800" dirty="0" smtClean="0">
                <a:solidFill>
                  <a:prstClr val="black"/>
                </a:solidFill>
              </a:rPr>
              <a:t> </a:t>
            </a:r>
            <a:r>
              <a:rPr lang="sr-Latn-CS" sz="2800" dirty="0">
                <a:solidFill>
                  <a:prstClr val="black"/>
                </a:solidFill>
              </a:rPr>
              <a:t>se izrađuje od bakarne ili aluminijumske žice okruglog, užastog, užastog sa strukovima ili sektorskog poprečnog presjeka.</a:t>
            </a:r>
            <a:endParaRPr lang="en-US" sz="2800" b="1" dirty="0">
              <a:solidFill>
                <a:prstClr val="black"/>
              </a:solidFill>
            </a:endParaRPr>
          </a:p>
          <a:p>
            <a:pPr lvl="0"/>
            <a:r>
              <a:rPr lang="sr-Latn-CS" sz="2800" b="1" dirty="0">
                <a:solidFill>
                  <a:srgbClr val="FF0000"/>
                </a:solidFill>
              </a:rPr>
              <a:t>Izolacija</a:t>
            </a:r>
            <a:r>
              <a:rPr lang="sr-Latn-CS" sz="2800" dirty="0">
                <a:solidFill>
                  <a:prstClr val="black"/>
                </a:solidFill>
              </a:rPr>
              <a:t> se nanosi neposredno na provodnik</a:t>
            </a:r>
            <a:r>
              <a:rPr lang="sr-Latn-CS" sz="2800" dirty="0" smtClean="0">
                <a:solidFill>
                  <a:prstClr val="black"/>
                </a:solidFill>
              </a:rPr>
              <a:t>.</a:t>
            </a:r>
            <a:r>
              <a:rPr lang="sr-Latn-CS" sz="2800" dirty="0" smtClean="0"/>
              <a:t> Izolacija žile je obojena  jednom od ove </a:t>
            </a:r>
            <a:r>
              <a:rPr lang="sr-Latn-CS" sz="2800" b="1" dirty="0" smtClean="0"/>
              <a:t>četiri boje: crna, braon, svijetlo plava i </a:t>
            </a:r>
            <a:r>
              <a:rPr lang="sr-Latn-CS" sz="2800" b="1" dirty="0" smtClean="0"/>
              <a:t>zeleno-žuta</a:t>
            </a:r>
            <a:r>
              <a:rPr lang="en-GB" sz="2800" dirty="0" smtClean="0"/>
              <a:t>.</a:t>
            </a:r>
            <a:endParaRPr lang="en-US" sz="2800" b="1" dirty="0">
              <a:solidFill>
                <a:prstClr val="black"/>
              </a:solidFill>
            </a:endParaRPr>
          </a:p>
          <a:p>
            <a:pPr lvl="0" algn="just"/>
            <a:r>
              <a:rPr lang="sr-Latn-CS" sz="2800" b="1" dirty="0">
                <a:solidFill>
                  <a:srgbClr val="FF0000"/>
                </a:solidFill>
              </a:rPr>
              <a:t>Žila</a:t>
            </a:r>
            <a:r>
              <a:rPr lang="sr-Latn-CS" sz="2800" dirty="0">
                <a:solidFill>
                  <a:prstClr val="black"/>
                </a:solidFill>
              </a:rPr>
              <a:t> predstavlja cjelinu koju čini  provodnik i izolacija sa eventualnim omotačem za učvršćivanje izolacije na provodniku</a:t>
            </a:r>
          </a:p>
          <a:p>
            <a:pPr lvl="0"/>
            <a:r>
              <a:rPr lang="sr-Latn-CS" sz="2800" dirty="0">
                <a:solidFill>
                  <a:prstClr val="black"/>
                </a:solidFill>
              </a:rPr>
              <a:t>Više žila (2-5) čine </a:t>
            </a:r>
            <a:r>
              <a:rPr lang="sr-Latn-CS" sz="2800" b="1" dirty="0">
                <a:solidFill>
                  <a:srgbClr val="FF0000"/>
                </a:solidFill>
              </a:rPr>
              <a:t>jezgro </a:t>
            </a:r>
            <a:r>
              <a:rPr lang="sr-Latn-CS" sz="2800" b="1" dirty="0" smtClean="0">
                <a:solidFill>
                  <a:srgbClr val="FF0000"/>
                </a:solidFill>
              </a:rPr>
              <a:t>provodnika</a:t>
            </a:r>
            <a:r>
              <a:rPr lang="en-GB" sz="2800" b="1" dirty="0" smtClean="0">
                <a:solidFill>
                  <a:srgbClr val="FF0000"/>
                </a:solidFill>
              </a:rPr>
              <a:t>.</a:t>
            </a:r>
            <a:endParaRPr lang="sr-Latn-CS" sz="2800" b="1" dirty="0">
              <a:solidFill>
                <a:srgbClr val="FF0000"/>
              </a:solidFill>
            </a:endParaRPr>
          </a:p>
          <a:p>
            <a:pPr lvl="0"/>
            <a:r>
              <a:rPr lang="sr-Latn-CS" sz="2800" b="1" dirty="0">
                <a:solidFill>
                  <a:srgbClr val="FF0000"/>
                </a:solidFill>
              </a:rPr>
              <a:t>Plašt </a:t>
            </a:r>
            <a:r>
              <a:rPr lang="sr-Latn-CS" sz="2800" dirty="0">
                <a:solidFill>
                  <a:prstClr val="black"/>
                </a:solidFill>
              </a:rPr>
              <a:t>provodnika je sloj koji se stavlja na jegro u cilju mehaničke zaštite i zaštite od vlage.</a:t>
            </a:r>
          </a:p>
          <a:p>
            <a:pPr lvl="0"/>
            <a:r>
              <a:rPr lang="sr-Latn-CS" sz="2800" b="1" dirty="0">
                <a:solidFill>
                  <a:srgbClr val="FF0000"/>
                </a:solidFill>
              </a:rPr>
              <a:t>Omotač</a:t>
            </a:r>
            <a:r>
              <a:rPr lang="sr-Latn-CS" sz="2800" dirty="0">
                <a:solidFill>
                  <a:prstClr val="black"/>
                </a:solidFill>
              </a:rPr>
              <a:t> provodnika je sloj kojim se omotava bilo plašt ili jezgro provodnika u cilju zaštite od korozije i mehaničke zaštite.</a:t>
            </a:r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907" y="752433"/>
            <a:ext cx="5947741" cy="9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9302065" y="243588"/>
            <a:ext cx="1479253" cy="3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Provodnik</a:t>
            </a:r>
            <a:endParaRPr kumimoji="0" lang="sr-Latn-R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929624" y="197565"/>
            <a:ext cx="1213054" cy="3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Izolacija</a:t>
            </a:r>
            <a:endParaRPr kumimoji="0" lang="sr-Latn-R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540840" y="182881"/>
            <a:ext cx="1020185" cy="38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Jezgro</a:t>
            </a:r>
            <a:endParaRPr kumimoji="0" lang="sr-Latn-R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44112" y="160190"/>
            <a:ext cx="1009169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Plašt</a:t>
            </a:r>
            <a:endParaRPr kumimoji="0" lang="sr-Latn-R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26292" y="222069"/>
            <a:ext cx="1331119" cy="4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Omotač</a:t>
            </a:r>
            <a:endParaRPr kumimoji="0" lang="sr-Latn-R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458891" y="522514"/>
            <a:ext cx="1058093" cy="574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643257" y="753291"/>
            <a:ext cx="1267097" cy="5094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897189" y="548640"/>
            <a:ext cx="26125" cy="3788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2"/>
          <p:cNvSpPr>
            <a:spLocks/>
          </p:cNvSpPr>
          <p:nvPr/>
        </p:nvSpPr>
        <p:spPr bwMode="auto">
          <a:xfrm flipH="1">
            <a:off x="6640412" y="875210"/>
            <a:ext cx="544157" cy="627019"/>
          </a:xfrm>
          <a:custGeom>
            <a:avLst/>
            <a:gdLst>
              <a:gd name="G0" fmla="+- 17009 0 0"/>
              <a:gd name="G1" fmla="+- 21600 0 0"/>
              <a:gd name="G2" fmla="+- 21600 0 0"/>
              <a:gd name="T0" fmla="*/ 0 w 38609"/>
              <a:gd name="T1" fmla="*/ 8287 h 43200"/>
              <a:gd name="T2" fmla="*/ 1210 w 38609"/>
              <a:gd name="T3" fmla="*/ 36329 h 43200"/>
              <a:gd name="T4" fmla="*/ 17009 w 3860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09" h="43200" fill="none" extrusionOk="0">
                <a:moveTo>
                  <a:pt x="-1" y="8286"/>
                </a:moveTo>
                <a:cubicBezTo>
                  <a:pt x="4093" y="3056"/>
                  <a:pt x="10366" y="0"/>
                  <a:pt x="17009" y="0"/>
                </a:cubicBezTo>
                <a:cubicBezTo>
                  <a:pt x="28938" y="0"/>
                  <a:pt x="38609" y="9670"/>
                  <a:pt x="38609" y="21600"/>
                </a:cubicBezTo>
                <a:cubicBezTo>
                  <a:pt x="38609" y="33529"/>
                  <a:pt x="28938" y="43200"/>
                  <a:pt x="17009" y="43200"/>
                </a:cubicBezTo>
                <a:cubicBezTo>
                  <a:pt x="11017" y="43200"/>
                  <a:pt x="5295" y="40711"/>
                  <a:pt x="1209" y="36329"/>
                </a:cubicBezTo>
              </a:path>
              <a:path w="38609" h="43200" stroke="0" extrusionOk="0">
                <a:moveTo>
                  <a:pt x="-1" y="8286"/>
                </a:moveTo>
                <a:cubicBezTo>
                  <a:pt x="4093" y="3056"/>
                  <a:pt x="10366" y="0"/>
                  <a:pt x="17009" y="0"/>
                </a:cubicBezTo>
                <a:cubicBezTo>
                  <a:pt x="28938" y="0"/>
                  <a:pt x="38609" y="9670"/>
                  <a:pt x="38609" y="21600"/>
                </a:cubicBezTo>
                <a:cubicBezTo>
                  <a:pt x="38609" y="33529"/>
                  <a:pt x="28938" y="43200"/>
                  <a:pt x="17009" y="43200"/>
                </a:cubicBezTo>
                <a:cubicBezTo>
                  <a:pt x="11017" y="43200"/>
                  <a:pt x="5295" y="40711"/>
                  <a:pt x="1209" y="36329"/>
                </a:cubicBezTo>
                <a:lnTo>
                  <a:pt x="17009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39097" y="561703"/>
            <a:ext cx="65314" cy="4180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44983" y="600891"/>
            <a:ext cx="0" cy="2481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2488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943" y="992778"/>
            <a:ext cx="11834948" cy="5708468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Naizmjenični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prekidači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omogućavaju</a:t>
            </a:r>
            <a:r>
              <a:rPr lang="en-US" sz="2800" dirty="0" smtClean="0"/>
              <a:t> </a:t>
            </a:r>
            <a:r>
              <a:rPr lang="en-US" sz="2800" dirty="0" err="1" smtClean="0"/>
              <a:t>isključivanje</a:t>
            </a:r>
            <a:r>
              <a:rPr lang="en-US" sz="2800" dirty="0" smtClean="0"/>
              <a:t> </a:t>
            </a:r>
            <a:r>
              <a:rPr lang="en-US" sz="2800" dirty="0" err="1" smtClean="0"/>
              <a:t>jednog</a:t>
            </a:r>
            <a:r>
              <a:rPr lang="en-US" sz="2800" dirty="0" smtClean="0"/>
              <a:t> </a:t>
            </a:r>
            <a:r>
              <a:rPr lang="en-US" sz="2800" dirty="0" err="1" smtClean="0"/>
              <a:t>strujnog</a:t>
            </a:r>
            <a:r>
              <a:rPr lang="en-US" sz="2800" dirty="0" smtClean="0"/>
              <a:t> kola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dva</a:t>
            </a:r>
            <a:r>
              <a:rPr lang="en-US" sz="2800" dirty="0" smtClean="0"/>
              <a:t> </a:t>
            </a:r>
            <a:r>
              <a:rPr lang="en-US" sz="2800" dirty="0" err="1" smtClean="0"/>
              <a:t>mjesta</a:t>
            </a:r>
            <a:r>
              <a:rPr lang="en-US" sz="2800" dirty="0" smtClean="0"/>
              <a:t>.</a:t>
            </a:r>
            <a:endParaRPr lang="sr-Latn-ME" sz="2800" dirty="0" smtClean="0"/>
          </a:p>
          <a:p>
            <a:r>
              <a:rPr lang="en-US" sz="2800" dirty="0" err="1" smtClean="0"/>
              <a:t>Primjenjuju</a:t>
            </a:r>
            <a:r>
              <a:rPr lang="en-US" sz="2800" dirty="0" smtClean="0"/>
              <a:t> se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isključenje</a:t>
            </a:r>
            <a:r>
              <a:rPr lang="en-US" sz="2800" dirty="0" smtClean="0"/>
              <a:t> </a:t>
            </a:r>
            <a:r>
              <a:rPr lang="en-US" sz="2800" dirty="0" err="1" smtClean="0"/>
              <a:t>osvjetljenja</a:t>
            </a:r>
            <a:r>
              <a:rPr lang="en-US" sz="2800" dirty="0" smtClean="0"/>
              <a:t> u </a:t>
            </a:r>
            <a:r>
              <a:rPr lang="en-US" sz="2800" dirty="0" err="1" smtClean="0"/>
              <a:t>dugačkim</a:t>
            </a:r>
            <a:r>
              <a:rPr lang="en-US" sz="2800" dirty="0" smtClean="0"/>
              <a:t> </a:t>
            </a:r>
            <a:r>
              <a:rPr lang="en-US" sz="2800" dirty="0" err="1" smtClean="0"/>
              <a:t>hodnicima</a:t>
            </a:r>
            <a:r>
              <a:rPr lang="en-US" sz="2800" dirty="0" smtClean="0"/>
              <a:t>, </a:t>
            </a:r>
            <a:r>
              <a:rPr lang="en-US" sz="2800" dirty="0" err="1" smtClean="0"/>
              <a:t>prostorijama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više</a:t>
            </a:r>
            <a:r>
              <a:rPr lang="en-US" sz="2800" dirty="0" smtClean="0"/>
              <a:t> </a:t>
            </a:r>
            <a:r>
              <a:rPr lang="en-US" sz="2800" dirty="0" err="1" smtClean="0"/>
              <a:t>vrata</a:t>
            </a:r>
            <a:r>
              <a:rPr lang="en-US" sz="2800" dirty="0" smtClean="0"/>
              <a:t>,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krajevima</a:t>
            </a:r>
            <a:r>
              <a:rPr lang="en-US" sz="2800" dirty="0" smtClean="0"/>
              <a:t> </a:t>
            </a:r>
            <a:r>
              <a:rPr lang="en-US" sz="2800" dirty="0" err="1" smtClean="0"/>
              <a:t>stepeništa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slično</a:t>
            </a:r>
            <a:r>
              <a:rPr lang="en-US" sz="2800" dirty="0" smtClean="0"/>
              <a:t>.</a:t>
            </a:r>
            <a:endParaRPr lang="sr-Latn-CS" sz="2800" dirty="0" smtClean="0"/>
          </a:p>
          <a:p>
            <a:endParaRPr lang="en-US" sz="2800" dirty="0" smtClean="0"/>
          </a:p>
          <a:p>
            <a:pPr>
              <a:buFont typeface="Wingdings" pitchFamily="2" charset="2"/>
              <a:buChar char="q"/>
            </a:pPr>
            <a:endParaRPr lang="sr-Latn-ME" sz="2800" dirty="0" smtClean="0"/>
          </a:p>
          <a:p>
            <a:pPr>
              <a:buNone/>
            </a:pPr>
            <a:endParaRPr lang="sr-Latn-CS" sz="2800" dirty="0" smtClean="0"/>
          </a:p>
          <a:p>
            <a:pPr>
              <a:buNone/>
            </a:pPr>
            <a:endParaRPr lang="sr-Latn-CS" sz="2400" dirty="0" smtClean="0"/>
          </a:p>
          <a:p>
            <a:pPr>
              <a:buFont typeface="Wingdings" pitchFamily="2" charset="2"/>
              <a:buChar char="q"/>
            </a:pPr>
            <a:endParaRPr lang="en-US" sz="2400" b="1" u="sng" dirty="0" smtClean="0"/>
          </a:p>
          <a:p>
            <a:pPr>
              <a:buNone/>
            </a:pPr>
            <a:endParaRPr lang="sr-Latn-ME" sz="2400" dirty="0" smtClean="0"/>
          </a:p>
          <a:p>
            <a:pPr marL="457200" indent="-457200">
              <a:buNone/>
            </a:pPr>
            <a:endParaRPr lang="vi-VN" sz="2400" dirty="0" smtClean="0"/>
          </a:p>
          <a:p>
            <a:pPr>
              <a:buNone/>
            </a:pPr>
            <a:endParaRPr lang="sr-Latn-ME" sz="2400" dirty="0" smtClean="0"/>
          </a:p>
          <a:p>
            <a:pPr>
              <a:buNone/>
            </a:pPr>
            <a:endParaRPr lang="sr-Latn-ME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i="1" dirty="0" smtClean="0">
              <a:latin typeface="Arial Narrow" pitchFamily="34" charset="0"/>
            </a:endParaRPr>
          </a:p>
          <a:p>
            <a:pPr>
              <a:buNone/>
            </a:pPr>
            <a:endParaRPr lang="sr-Latn-ME" sz="2800" i="1" dirty="0" smtClean="0">
              <a:latin typeface="Arial Narrow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0262" y="0"/>
            <a:ext cx="11011989" cy="914400"/>
          </a:xfrm>
        </p:spPr>
        <p:txBody>
          <a:bodyPr>
            <a:normAutofit/>
          </a:bodyPr>
          <a:lstStyle/>
          <a:p>
            <a:r>
              <a:rPr lang="sr-Latn-C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Naizmjenični prekidač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241" y="3122023"/>
            <a:ext cx="4713720" cy="293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1325" y="2823889"/>
            <a:ext cx="3857897" cy="327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88183" y="6150114"/>
            <a:ext cx="550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/>
              <a:t>Jednopolna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šema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vezivanja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za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naizmjenični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instalacioni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prekidač</a:t>
            </a:r>
            <a:endParaRPr lang="en-GB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80606" y="1355987"/>
            <a:ext cx="9130937" cy="40650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Gromobranska instalacija</a:t>
            </a:r>
            <a:endParaRPr lang="en-US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5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943" y="992778"/>
            <a:ext cx="11834948" cy="57084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vi-VN" sz="2800" dirty="0" smtClean="0"/>
              <a:t>Pod </a:t>
            </a:r>
            <a:r>
              <a:rPr lang="vi-VN" sz="2800" dirty="0" smtClean="0"/>
              <a:t>spoljašnjom </a:t>
            </a:r>
            <a:r>
              <a:rPr lang="vi-VN" sz="2800" b="1" dirty="0" smtClean="0"/>
              <a:t>gromobranskom instalacijom </a:t>
            </a:r>
            <a:r>
              <a:rPr lang="vi-VN" sz="2800" dirty="0" smtClean="0"/>
              <a:t>ubrajamo sve metalne djelove izvan objekta, na objektu i u unutrašnjost objekta, koji služe za prihvatanje i odvođenje energije groma u zemlju bez štetnih posljedica za objekat i okolinu</a:t>
            </a:r>
            <a:r>
              <a:rPr lang="vi-VN" sz="2800" dirty="0" smtClean="0"/>
              <a:t>.</a:t>
            </a:r>
            <a:endParaRPr lang="sr-Latn-CS" sz="2800" dirty="0" smtClean="0"/>
          </a:p>
          <a:p>
            <a:pPr>
              <a:buNone/>
            </a:pPr>
            <a:endParaRPr lang="sr-Latn-ME" sz="2800" dirty="0" smtClean="0"/>
          </a:p>
          <a:p>
            <a:pPr>
              <a:buFont typeface="Wingdings" pitchFamily="2" charset="2"/>
              <a:buChar char="q"/>
            </a:pPr>
            <a:r>
              <a:rPr lang="vi-VN" sz="2800" b="1" dirty="0" smtClean="0"/>
              <a:t>Sistem spoljašnje gromobranske instalacije možemo podijeliti na</a:t>
            </a:r>
            <a:r>
              <a:rPr lang="vi-VN" sz="2800" b="1" dirty="0" smtClean="0"/>
              <a:t>:</a:t>
            </a:r>
            <a:endParaRPr lang="sr-Latn-CS" sz="2800" b="1" dirty="0" smtClean="0"/>
          </a:p>
          <a:p>
            <a:pPr>
              <a:buFont typeface="Wingdings" pitchFamily="2" charset="2"/>
              <a:buChar char="§"/>
            </a:pPr>
            <a:r>
              <a:rPr lang="vi-VN" sz="2800" i="1" dirty="0" smtClean="0"/>
              <a:t>glavni </a:t>
            </a:r>
            <a:r>
              <a:rPr lang="vi-VN" sz="2800" i="1" dirty="0" smtClean="0"/>
              <a:t>prihvatni </a:t>
            </a:r>
            <a:r>
              <a:rPr lang="vi-VN" sz="2800" i="1" dirty="0" smtClean="0"/>
              <a:t>vod </a:t>
            </a:r>
            <a:r>
              <a:rPr lang="sr-Latn-CS" sz="3600" i="1" dirty="0" smtClean="0"/>
              <a:t>sa</a:t>
            </a:r>
            <a:r>
              <a:rPr lang="sr-Latn-CS" i="1" dirty="0" smtClean="0"/>
              <a:t> hvataljkama</a:t>
            </a:r>
            <a:endParaRPr lang="sr-Latn-CS" sz="2800" i="1" dirty="0" smtClean="0"/>
          </a:p>
          <a:p>
            <a:pPr>
              <a:buFont typeface="Wingdings" pitchFamily="2" charset="2"/>
              <a:buChar char="§"/>
            </a:pPr>
            <a:r>
              <a:rPr lang="vi-VN" sz="2800" i="1" dirty="0" smtClean="0"/>
              <a:t>odvodi </a:t>
            </a:r>
            <a:r>
              <a:rPr lang="vi-VN" sz="2800" i="1" dirty="0" smtClean="0"/>
              <a:t>(spusni provodnici) </a:t>
            </a:r>
            <a:endParaRPr lang="sr-Latn-CS" sz="2800" i="1" dirty="0" smtClean="0"/>
          </a:p>
          <a:p>
            <a:pPr>
              <a:buFont typeface="Wingdings" pitchFamily="2" charset="2"/>
              <a:buChar char="§"/>
            </a:pPr>
            <a:r>
              <a:rPr lang="vi-VN" sz="2800" i="1" dirty="0" smtClean="0"/>
              <a:t>spojni </a:t>
            </a:r>
            <a:r>
              <a:rPr lang="vi-VN" sz="2800" i="1" dirty="0" smtClean="0"/>
              <a:t>vodovi </a:t>
            </a:r>
            <a:endParaRPr lang="sr-Latn-CS" sz="2800" i="1" dirty="0" smtClean="0"/>
          </a:p>
          <a:p>
            <a:pPr>
              <a:buFont typeface="Wingdings" pitchFamily="2" charset="2"/>
              <a:buChar char="§"/>
            </a:pPr>
            <a:r>
              <a:rPr lang="vi-VN" sz="2800" i="1" dirty="0" smtClean="0"/>
              <a:t>uzemljivač </a:t>
            </a:r>
            <a:endParaRPr lang="sr-Latn-CS" sz="2800" i="1" dirty="0" smtClean="0"/>
          </a:p>
          <a:p>
            <a:pPr>
              <a:buFont typeface="Wingdings" pitchFamily="2" charset="2"/>
              <a:buChar char="§"/>
            </a:pPr>
            <a:r>
              <a:rPr lang="vi-VN" sz="2800" i="1" dirty="0" smtClean="0"/>
              <a:t>mjerni spoj</a:t>
            </a:r>
            <a:endParaRPr lang="sr-Latn-CS" sz="2800" i="1" dirty="0" smtClean="0"/>
          </a:p>
          <a:p>
            <a:pPr>
              <a:buNone/>
            </a:pPr>
            <a:endParaRPr lang="sr-Latn-CS" sz="2400" dirty="0" smtClean="0"/>
          </a:p>
          <a:p>
            <a:pPr>
              <a:buFont typeface="Wingdings" pitchFamily="2" charset="2"/>
              <a:buChar char="q"/>
            </a:pPr>
            <a:endParaRPr lang="en-US" sz="2400" b="1" u="sng" dirty="0" smtClean="0"/>
          </a:p>
          <a:p>
            <a:pPr>
              <a:buNone/>
            </a:pPr>
            <a:endParaRPr lang="sr-Latn-ME" sz="2400" dirty="0" smtClean="0"/>
          </a:p>
          <a:p>
            <a:pPr marL="457200" indent="-457200">
              <a:buNone/>
            </a:pPr>
            <a:endParaRPr lang="vi-VN" sz="2400" dirty="0" smtClean="0"/>
          </a:p>
          <a:p>
            <a:pPr>
              <a:buNone/>
            </a:pPr>
            <a:endParaRPr lang="sr-Latn-ME" sz="2400" dirty="0" smtClean="0"/>
          </a:p>
          <a:p>
            <a:pPr>
              <a:buNone/>
            </a:pPr>
            <a:endParaRPr lang="sr-Latn-ME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i="1" dirty="0" smtClean="0">
              <a:latin typeface="Arial Narrow" pitchFamily="34" charset="0"/>
            </a:endParaRPr>
          </a:p>
          <a:p>
            <a:pPr>
              <a:buNone/>
            </a:pPr>
            <a:endParaRPr lang="sr-Latn-ME" sz="2800" i="1" dirty="0" smtClean="0">
              <a:latin typeface="Arial Narrow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0262" y="0"/>
            <a:ext cx="11011989" cy="914400"/>
          </a:xfrm>
        </p:spPr>
        <p:txBody>
          <a:bodyPr>
            <a:normAutofit/>
          </a:bodyPr>
          <a:lstStyle/>
          <a:p>
            <a:r>
              <a:rPr lang="sr-Latn-C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Gromobranska instalacija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943" y="744583"/>
            <a:ext cx="11834948" cy="59566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800" b="1" dirty="0" smtClean="0">
                <a:solidFill>
                  <a:srgbClr val="FF0000"/>
                </a:solidFill>
              </a:rPr>
              <a:t> G</a:t>
            </a:r>
            <a:r>
              <a:rPr lang="vi-VN" sz="2400" b="1" dirty="0" smtClean="0">
                <a:solidFill>
                  <a:srgbClr val="FF0000"/>
                </a:solidFill>
              </a:rPr>
              <a:t>lavni </a:t>
            </a:r>
            <a:r>
              <a:rPr lang="vi-VN" sz="2400" b="1" dirty="0" smtClean="0">
                <a:solidFill>
                  <a:srgbClr val="FF0000"/>
                </a:solidFill>
              </a:rPr>
              <a:t>prihvatni vod </a:t>
            </a:r>
            <a:r>
              <a:rPr lang="sr-Latn-CS" sz="2800" b="1" dirty="0" smtClean="0">
                <a:solidFill>
                  <a:srgbClr val="FF0000"/>
                </a:solidFill>
              </a:rPr>
              <a:t>sa hvataljkama </a:t>
            </a:r>
            <a:r>
              <a:rPr lang="sr-Latn-CS" sz="2800" dirty="0" smtClean="0"/>
              <a:t>se</a:t>
            </a:r>
            <a:r>
              <a:rPr lang="sr-Latn-CS" sz="2800" b="1" dirty="0" smtClean="0">
                <a:solidFill>
                  <a:srgbClr val="FF0000"/>
                </a:solidFill>
              </a:rPr>
              <a:t> </a:t>
            </a:r>
            <a:r>
              <a:rPr lang="vi-VN" sz="2400" dirty="0" smtClean="0"/>
              <a:t>nalazi </a:t>
            </a:r>
            <a:r>
              <a:rPr lang="vi-VN" sz="2400" dirty="0" smtClean="0"/>
              <a:t>na krovu zgrade, odnosno na </a:t>
            </a:r>
            <a:r>
              <a:rPr lang="sr-Latn-CS" sz="2800" dirty="0" smtClean="0"/>
              <a:t>š</a:t>
            </a:r>
            <a:r>
              <a:rPr lang="vi-VN" sz="2400" dirty="0" smtClean="0"/>
              <a:t>ljemenu </a:t>
            </a:r>
            <a:r>
              <a:rPr lang="vi-VN" sz="2400" dirty="0" smtClean="0"/>
              <a:t>i strehama i služi za prihvatanje direktnog udara </a:t>
            </a:r>
            <a:r>
              <a:rPr lang="vi-VN" sz="2400" dirty="0" smtClean="0"/>
              <a:t>munje</a:t>
            </a:r>
            <a:endParaRPr lang="sr-Latn-CS" sz="2400" dirty="0" smtClean="0"/>
          </a:p>
          <a:p>
            <a:pPr>
              <a:buFont typeface="Wingdings" pitchFamily="2" charset="2"/>
              <a:buChar char="q"/>
            </a:pPr>
            <a:r>
              <a:rPr lang="en-GB" sz="2800" b="1" dirty="0" err="1" smtClean="0">
                <a:solidFill>
                  <a:srgbClr val="FF0000"/>
                </a:solidFill>
              </a:rPr>
              <a:t>Hvataljka</a:t>
            </a:r>
            <a:r>
              <a:rPr lang="en-GB" sz="2800" dirty="0" smtClean="0"/>
              <a:t> </a:t>
            </a:r>
            <a:r>
              <a:rPr lang="en-GB" sz="2800" dirty="0" smtClean="0"/>
              <a:t>je </a:t>
            </a:r>
            <a:r>
              <a:rPr lang="en-GB" sz="2800" dirty="0" err="1" smtClean="0"/>
              <a:t>najistureniji</a:t>
            </a:r>
            <a:r>
              <a:rPr lang="en-GB" sz="2800" dirty="0" smtClean="0"/>
              <a:t> </a:t>
            </a:r>
            <a:r>
              <a:rPr lang="en-GB" sz="2800" dirty="0" err="1" smtClean="0"/>
              <a:t>dio</a:t>
            </a:r>
            <a:r>
              <a:rPr lang="en-GB" sz="2800" dirty="0" smtClean="0"/>
              <a:t> </a:t>
            </a:r>
            <a:r>
              <a:rPr lang="en-GB" sz="2800" dirty="0" err="1" smtClean="0"/>
              <a:t>gromobrana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njen</a:t>
            </a:r>
            <a:r>
              <a:rPr lang="en-GB" sz="2800" dirty="0" smtClean="0"/>
              <a:t> je </a:t>
            </a:r>
            <a:r>
              <a:rPr lang="en-GB" sz="2800" dirty="0" err="1" smtClean="0"/>
              <a:t>zadatak</a:t>
            </a:r>
            <a:r>
              <a:rPr lang="en-GB" sz="2800" dirty="0" smtClean="0"/>
              <a:t> </a:t>
            </a:r>
            <a:r>
              <a:rPr lang="en-GB" sz="2800" dirty="0" err="1" smtClean="0"/>
              <a:t>da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sebe</a:t>
            </a:r>
            <a:r>
              <a:rPr lang="en-GB" sz="2800" dirty="0" smtClean="0"/>
              <a:t> </a:t>
            </a:r>
            <a:r>
              <a:rPr lang="en-GB" sz="2800" dirty="0" err="1" smtClean="0"/>
              <a:t>privuče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preuzme</a:t>
            </a:r>
            <a:r>
              <a:rPr lang="en-GB" sz="2800" dirty="0" smtClean="0"/>
              <a:t> </a:t>
            </a:r>
            <a:r>
              <a:rPr lang="en-GB" sz="2800" dirty="0" err="1" smtClean="0"/>
              <a:t>udarac</a:t>
            </a:r>
            <a:r>
              <a:rPr lang="en-GB" sz="2800" dirty="0" smtClean="0"/>
              <a:t> </a:t>
            </a:r>
            <a:r>
              <a:rPr lang="en-GB" sz="2800" dirty="0" err="1" smtClean="0"/>
              <a:t>groma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tako</a:t>
            </a:r>
            <a:r>
              <a:rPr lang="en-GB" sz="2800" dirty="0" smtClean="0"/>
              <a:t> </a:t>
            </a:r>
            <a:r>
              <a:rPr lang="en-GB" sz="2800" dirty="0" err="1" smtClean="0"/>
              <a:t>zaštiti</a:t>
            </a:r>
            <a:r>
              <a:rPr lang="en-GB" sz="2800" dirty="0" smtClean="0"/>
              <a:t> </a:t>
            </a:r>
            <a:r>
              <a:rPr lang="en-GB" sz="2800" dirty="0" err="1" smtClean="0"/>
              <a:t>objekt</a:t>
            </a:r>
            <a:r>
              <a:rPr lang="en-GB" sz="2800" dirty="0" smtClean="0"/>
              <a:t> </a:t>
            </a:r>
            <a:r>
              <a:rPr lang="en-GB" sz="2800" dirty="0" err="1" smtClean="0"/>
              <a:t>ispod</a:t>
            </a:r>
            <a:r>
              <a:rPr lang="en-GB" sz="2800" dirty="0" smtClean="0"/>
              <a:t> </a:t>
            </a:r>
            <a:r>
              <a:rPr lang="en-GB" sz="2800" dirty="0" err="1" smtClean="0"/>
              <a:t>sebe</a:t>
            </a:r>
            <a:r>
              <a:rPr lang="en-GB" sz="2800" dirty="0" smtClean="0"/>
              <a:t>. </a:t>
            </a:r>
            <a:r>
              <a:rPr lang="en-GB" sz="2800" dirty="0" err="1" smtClean="0"/>
              <a:t>Hvataljka</a:t>
            </a:r>
            <a:r>
              <a:rPr lang="en-GB" sz="2800" dirty="0" smtClean="0"/>
              <a:t> </a:t>
            </a:r>
            <a:r>
              <a:rPr lang="en-GB" sz="2800" dirty="0" err="1" smtClean="0"/>
              <a:t>može</a:t>
            </a:r>
            <a:r>
              <a:rPr lang="en-GB" sz="2800" dirty="0" smtClean="0"/>
              <a:t> </a:t>
            </a:r>
            <a:r>
              <a:rPr lang="en-GB" sz="2800" dirty="0" err="1" smtClean="0"/>
              <a:t>biti</a:t>
            </a:r>
            <a:r>
              <a:rPr lang="en-GB" sz="2800" dirty="0" smtClean="0"/>
              <a:t> </a:t>
            </a:r>
            <a:r>
              <a:rPr lang="en-GB" sz="2800" dirty="0" err="1" smtClean="0"/>
              <a:t>uže</a:t>
            </a:r>
            <a:r>
              <a:rPr lang="en-GB" sz="2800" dirty="0" smtClean="0"/>
              <a:t>, </a:t>
            </a:r>
            <a:r>
              <a:rPr lang="en-GB" sz="2800" dirty="0" err="1" smtClean="0"/>
              <a:t>šipka</a:t>
            </a:r>
            <a:r>
              <a:rPr lang="en-GB" sz="2800" dirty="0" smtClean="0"/>
              <a:t> </a:t>
            </a:r>
            <a:r>
              <a:rPr lang="en-GB" sz="2800" dirty="0" err="1" smtClean="0"/>
              <a:t>ili</a:t>
            </a:r>
            <a:r>
              <a:rPr lang="en-GB" sz="2800" dirty="0" smtClean="0"/>
              <a:t> </a:t>
            </a:r>
            <a:r>
              <a:rPr lang="en-GB" sz="2800" dirty="0" err="1" smtClean="0"/>
              <a:t>traka</a:t>
            </a:r>
            <a:r>
              <a:rPr lang="en-GB" sz="2800" dirty="0" smtClean="0"/>
              <a:t>.</a:t>
            </a:r>
            <a:endParaRPr lang="sr-Latn-CS" sz="2800" dirty="0" smtClean="0"/>
          </a:p>
          <a:p>
            <a:pPr>
              <a:buFont typeface="Wingdings" pitchFamily="2" charset="2"/>
              <a:buChar char="q"/>
            </a:pPr>
            <a:r>
              <a:rPr lang="sr-Latn-CS" sz="2400" b="1" dirty="0" smtClean="0">
                <a:solidFill>
                  <a:srgbClr val="FF0000"/>
                </a:solidFill>
              </a:rPr>
              <a:t>O</a:t>
            </a:r>
            <a:r>
              <a:rPr lang="vi-VN" sz="2400" b="1" dirty="0" smtClean="0">
                <a:solidFill>
                  <a:srgbClr val="FF0000"/>
                </a:solidFill>
              </a:rPr>
              <a:t>dvodi </a:t>
            </a:r>
            <a:r>
              <a:rPr lang="vi-VN" sz="2400" b="1" dirty="0" smtClean="0"/>
              <a:t>(spusni provodnici) </a:t>
            </a:r>
            <a:r>
              <a:rPr lang="sr-Latn-CS" sz="2800" dirty="0" smtClean="0"/>
              <a:t>su </a:t>
            </a:r>
            <a:r>
              <a:rPr lang="vi-VN" sz="2400" dirty="0" smtClean="0"/>
              <a:t>spojevi </a:t>
            </a:r>
            <a:r>
              <a:rPr lang="vi-VN" sz="2400" dirty="0" smtClean="0"/>
              <a:t>izmedu glavnog prihvatnog voda i uzemljivača koji idu ivicom krova i vertikalno se spuštaju niz </a:t>
            </a:r>
            <a:r>
              <a:rPr lang="vi-VN" sz="2400" dirty="0" smtClean="0"/>
              <a:t>zid;</a:t>
            </a:r>
            <a:endParaRPr lang="sr-Latn-CS" sz="2400" dirty="0" smtClean="0"/>
          </a:p>
          <a:p>
            <a:pPr>
              <a:buFont typeface="Wingdings" pitchFamily="2" charset="2"/>
              <a:buChar char="q"/>
            </a:pPr>
            <a:r>
              <a:rPr lang="sr-Latn-CS" sz="2800" b="1" dirty="0" smtClean="0">
                <a:solidFill>
                  <a:srgbClr val="FF0000"/>
                </a:solidFill>
              </a:rPr>
              <a:t>S</a:t>
            </a:r>
            <a:r>
              <a:rPr lang="vi-VN" sz="2400" b="1" dirty="0" smtClean="0">
                <a:solidFill>
                  <a:srgbClr val="FF0000"/>
                </a:solidFill>
              </a:rPr>
              <a:t>pojni </a:t>
            </a:r>
            <a:r>
              <a:rPr lang="vi-VN" sz="2400" b="1" dirty="0" smtClean="0">
                <a:solidFill>
                  <a:srgbClr val="FF0000"/>
                </a:solidFill>
              </a:rPr>
              <a:t>vodovi </a:t>
            </a:r>
            <a:r>
              <a:rPr lang="vi-VN" sz="2400" dirty="0" smtClean="0"/>
              <a:t>povezuju </a:t>
            </a:r>
            <a:r>
              <a:rPr lang="vi-VN" sz="2400" dirty="0" smtClean="0"/>
              <a:t>sve metalne dijelove na krovu i duže djelove zgrade s glavnim prihvatnim vodom ili </a:t>
            </a:r>
            <a:r>
              <a:rPr lang="vi-VN" sz="2400" dirty="0" smtClean="0"/>
              <a:t>odvodima</a:t>
            </a:r>
            <a:endParaRPr lang="sr-Latn-CS" sz="2400" dirty="0" smtClean="0"/>
          </a:p>
          <a:p>
            <a:pPr>
              <a:buFont typeface="Wingdings" pitchFamily="2" charset="2"/>
              <a:buChar char="q"/>
            </a:pPr>
            <a:r>
              <a:rPr lang="sr-Latn-CS" sz="2800" b="1" dirty="0" smtClean="0">
                <a:solidFill>
                  <a:srgbClr val="FF0000"/>
                </a:solidFill>
              </a:rPr>
              <a:t>U</a:t>
            </a:r>
            <a:r>
              <a:rPr lang="vi-VN" sz="2400" b="1" dirty="0" smtClean="0">
                <a:solidFill>
                  <a:srgbClr val="FF0000"/>
                </a:solidFill>
              </a:rPr>
              <a:t>zemljivač </a:t>
            </a:r>
            <a:r>
              <a:rPr lang="sr-Latn-CS" sz="2800" dirty="0" smtClean="0"/>
              <a:t>se</a:t>
            </a:r>
            <a:r>
              <a:rPr lang="sr-Latn-CS" sz="2400" dirty="0" smtClean="0"/>
              <a:t> </a:t>
            </a:r>
            <a:r>
              <a:rPr lang="vi-VN" sz="2400" dirty="0" smtClean="0"/>
              <a:t>postavlja kao </a:t>
            </a:r>
            <a:r>
              <a:rPr lang="vi-VN" sz="2400" dirty="0" smtClean="0"/>
              <a:t>prsten oko zgrade na dubini oko 80cm i razmaku 2 m od </a:t>
            </a:r>
            <a:r>
              <a:rPr lang="vi-VN" sz="2400" dirty="0" smtClean="0"/>
              <a:t>zgrade;</a:t>
            </a:r>
            <a:endParaRPr lang="sr-Latn-CS" sz="2400" dirty="0" smtClean="0"/>
          </a:p>
          <a:p>
            <a:pPr>
              <a:buFont typeface="Wingdings" pitchFamily="2" charset="2"/>
              <a:buChar char="q"/>
            </a:pPr>
            <a:r>
              <a:rPr lang="sr-Latn-CS" sz="2400" b="1" dirty="0" smtClean="0">
                <a:solidFill>
                  <a:srgbClr val="FF0000"/>
                </a:solidFill>
              </a:rPr>
              <a:t>M</a:t>
            </a:r>
            <a:r>
              <a:rPr lang="vi-VN" sz="2400" b="1" dirty="0" smtClean="0">
                <a:solidFill>
                  <a:srgbClr val="FF0000"/>
                </a:solidFill>
              </a:rPr>
              <a:t>jerni spoj</a:t>
            </a:r>
            <a:r>
              <a:rPr lang="sr-Latn-CS" sz="2400" b="1" dirty="0" smtClean="0">
                <a:solidFill>
                  <a:srgbClr val="FF0000"/>
                </a:solidFill>
              </a:rPr>
              <a:t> </a:t>
            </a:r>
            <a:r>
              <a:rPr lang="sr-Latn-CS" sz="2800" b="1" dirty="0" smtClean="0"/>
              <a:t>(mjerno mjesto)</a:t>
            </a:r>
            <a:r>
              <a:rPr lang="vi-VN" sz="2800" b="1" dirty="0" smtClean="0"/>
              <a:t> </a:t>
            </a:r>
            <a:r>
              <a:rPr lang="sr-Latn-CS" sz="2800" dirty="0" smtClean="0"/>
              <a:t>je</a:t>
            </a:r>
            <a:r>
              <a:rPr lang="sr-Latn-CS" sz="2400" dirty="0" smtClean="0"/>
              <a:t> </a:t>
            </a:r>
            <a:r>
              <a:rPr lang="vi-VN" sz="2400" dirty="0" smtClean="0"/>
              <a:t>spoj </a:t>
            </a:r>
            <a:r>
              <a:rPr lang="vi-VN" sz="2400" dirty="0" smtClean="0"/>
              <a:t>za odvajanje instalacije na krovu od uzemljivača </a:t>
            </a:r>
            <a:r>
              <a:rPr lang="vi-VN" sz="2400" dirty="0" smtClean="0"/>
              <a:t>zbog</a:t>
            </a:r>
            <a:r>
              <a:rPr lang="sr-Latn-CS" sz="2400" dirty="0" smtClean="0"/>
              <a:t> </a:t>
            </a:r>
            <a:r>
              <a:rPr lang="vi-VN" sz="2400" dirty="0" smtClean="0"/>
              <a:t>određivanja </a:t>
            </a:r>
            <a:r>
              <a:rPr lang="vi-VN" sz="2400" dirty="0" smtClean="0"/>
              <a:t>otpora uzemljenja i provjere </a:t>
            </a:r>
            <a:r>
              <a:rPr lang="vi-VN" sz="2400" dirty="0" smtClean="0"/>
              <a:t>instalacije.</a:t>
            </a:r>
            <a:endParaRPr lang="sr-Latn-CS" sz="2400" dirty="0" smtClean="0"/>
          </a:p>
          <a:p>
            <a:pPr>
              <a:buNone/>
            </a:pPr>
            <a:endParaRPr lang="sr-Latn-CS" sz="2400" dirty="0" smtClean="0"/>
          </a:p>
          <a:p>
            <a:pPr>
              <a:buFont typeface="Wingdings" pitchFamily="2" charset="2"/>
              <a:buChar char="q"/>
            </a:pPr>
            <a:endParaRPr lang="en-US" sz="2400" b="1" u="sng" dirty="0" smtClean="0"/>
          </a:p>
          <a:p>
            <a:pPr>
              <a:buNone/>
            </a:pPr>
            <a:endParaRPr lang="sr-Latn-ME" sz="2400" dirty="0" smtClean="0"/>
          </a:p>
          <a:p>
            <a:pPr marL="457200" indent="-457200">
              <a:buNone/>
            </a:pPr>
            <a:endParaRPr lang="vi-VN" sz="2400" dirty="0" smtClean="0"/>
          </a:p>
          <a:p>
            <a:pPr>
              <a:buNone/>
            </a:pPr>
            <a:endParaRPr lang="sr-Latn-ME" sz="2400" dirty="0" smtClean="0"/>
          </a:p>
          <a:p>
            <a:pPr>
              <a:buNone/>
            </a:pPr>
            <a:endParaRPr lang="sr-Latn-ME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i="1" dirty="0" smtClean="0">
              <a:latin typeface="Arial Narrow" pitchFamily="34" charset="0"/>
            </a:endParaRPr>
          </a:p>
          <a:p>
            <a:pPr>
              <a:buNone/>
            </a:pPr>
            <a:endParaRPr lang="sr-Latn-ME" sz="2800" i="1" dirty="0" smtClean="0">
              <a:latin typeface="Arial Narrow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0262" y="0"/>
            <a:ext cx="11011989" cy="914400"/>
          </a:xfrm>
        </p:spPr>
        <p:txBody>
          <a:bodyPr>
            <a:normAutofit/>
          </a:bodyPr>
          <a:lstStyle/>
          <a:p>
            <a:r>
              <a:rPr lang="sr-Latn-C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Gromobranska instalacija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80606" y="1355987"/>
            <a:ext cx="9130937" cy="40650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instalacionig razvoda</a:t>
            </a:r>
            <a:endParaRPr lang="en-US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5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943" y="195942"/>
            <a:ext cx="11834948" cy="6505303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sr-Latn-CS" sz="2400" dirty="0" smtClean="0"/>
              <a:t> </a:t>
            </a:r>
            <a:r>
              <a:rPr lang="en-US" sz="2800" dirty="0" err="1" smtClean="0"/>
              <a:t>Prema</a:t>
            </a:r>
            <a:r>
              <a:rPr lang="en-US" sz="2800" dirty="0" smtClean="0"/>
              <a:t> </a:t>
            </a:r>
            <a:r>
              <a:rPr lang="en-US" sz="2800" dirty="0" err="1" smtClean="0"/>
              <a:t>standardu</a:t>
            </a:r>
            <a:r>
              <a:rPr lang="en-US" sz="2800" dirty="0" smtClean="0"/>
              <a:t> (DIN 18015)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usvojenoj</a:t>
            </a:r>
            <a:r>
              <a:rPr lang="en-US" sz="2800" dirty="0" smtClean="0"/>
              <a:t> </a:t>
            </a:r>
            <a:r>
              <a:rPr lang="en-US" sz="2800" dirty="0" err="1" smtClean="0"/>
              <a:t>praksi</a:t>
            </a:r>
            <a:r>
              <a:rPr lang="en-US" sz="2800" dirty="0" smtClean="0"/>
              <a:t> </a:t>
            </a:r>
            <a:r>
              <a:rPr lang="en-US" sz="2800" dirty="0" err="1" smtClean="0"/>
              <a:t>instalacioni</a:t>
            </a:r>
            <a:r>
              <a:rPr lang="en-US" sz="2800" dirty="0" smtClean="0"/>
              <a:t> </a:t>
            </a:r>
            <a:r>
              <a:rPr lang="en-US" sz="2800" dirty="0" err="1" smtClean="0"/>
              <a:t>kablovi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razvodne</a:t>
            </a:r>
            <a:r>
              <a:rPr lang="en-US" sz="2800" dirty="0" smtClean="0"/>
              <a:t> </a:t>
            </a:r>
            <a:r>
              <a:rPr lang="en-US" sz="2800" dirty="0" err="1" smtClean="0"/>
              <a:t>kutije</a:t>
            </a:r>
            <a:r>
              <a:rPr lang="en-US" sz="2800" dirty="0" smtClean="0"/>
              <a:t> se </a:t>
            </a:r>
            <a:r>
              <a:rPr lang="en-US" sz="2800" dirty="0" err="1" smtClean="0"/>
              <a:t>postavljaju</a:t>
            </a:r>
            <a:r>
              <a:rPr lang="en-US" sz="2800" dirty="0" smtClean="0"/>
              <a:t> u </a:t>
            </a:r>
            <a:r>
              <a:rPr lang="en-US" sz="2800" b="1" dirty="0" err="1" smtClean="0">
                <a:solidFill>
                  <a:srgbClr val="FF0000"/>
                </a:solidFill>
              </a:rPr>
              <a:t>vertikanim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horizontalnim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zonama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/>
              <a:t>horizontalna</a:t>
            </a:r>
            <a:r>
              <a:rPr lang="en-US" sz="2800" dirty="0" smtClean="0"/>
              <a:t> </a:t>
            </a:r>
            <a:r>
              <a:rPr lang="en-US" sz="2800" dirty="0" err="1" smtClean="0"/>
              <a:t>zona</a:t>
            </a:r>
            <a:r>
              <a:rPr lang="en-US" sz="2800" dirty="0" smtClean="0"/>
              <a:t> </a:t>
            </a:r>
            <a:r>
              <a:rPr lang="en-US" sz="2800" dirty="0" err="1" smtClean="0"/>
              <a:t>nalazi</a:t>
            </a:r>
            <a:r>
              <a:rPr lang="en-US" sz="2800" dirty="0" smtClean="0"/>
              <a:t> se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odstojanju</a:t>
            </a:r>
            <a:r>
              <a:rPr lang="en-US" sz="2800" dirty="0" smtClean="0"/>
              <a:t> </a:t>
            </a:r>
            <a:r>
              <a:rPr lang="en-US" sz="2800" b="1" dirty="0" smtClean="0"/>
              <a:t>30cm </a:t>
            </a:r>
            <a:r>
              <a:rPr lang="en-US" sz="2800" b="1" dirty="0" err="1" smtClean="0"/>
              <a:t>od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plafona</a:t>
            </a:r>
            <a:r>
              <a:rPr lang="sr-Latn-CS" sz="2800" b="1" dirty="0" smtClean="0"/>
              <a:t>.</a:t>
            </a:r>
            <a:endParaRPr lang="en-US" sz="2800" b="1" dirty="0" smtClean="0"/>
          </a:p>
          <a:p>
            <a:r>
              <a:rPr lang="en-US" sz="2800" dirty="0" err="1" smtClean="0"/>
              <a:t>vertikalne</a:t>
            </a:r>
            <a:r>
              <a:rPr lang="en-US" sz="2800" dirty="0" smtClean="0"/>
              <a:t> </a:t>
            </a:r>
            <a:r>
              <a:rPr lang="en-US" sz="2800" dirty="0" err="1" smtClean="0"/>
              <a:t>instalacione</a:t>
            </a:r>
            <a:r>
              <a:rPr lang="en-US" sz="2800" dirty="0" smtClean="0"/>
              <a:t> zone </a:t>
            </a:r>
            <a:r>
              <a:rPr lang="en-US" sz="2800" dirty="0" err="1" smtClean="0"/>
              <a:t>nalaze</a:t>
            </a:r>
            <a:r>
              <a:rPr lang="en-US" sz="2800" dirty="0" smtClean="0"/>
              <a:t> se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najmanjem</a:t>
            </a:r>
            <a:r>
              <a:rPr lang="en-US" sz="2800" dirty="0" smtClean="0"/>
              <a:t> </a:t>
            </a:r>
            <a:r>
              <a:rPr lang="en-US" sz="2800" dirty="0" err="1" smtClean="0"/>
              <a:t>rastojanju</a:t>
            </a:r>
            <a:r>
              <a:rPr lang="en-US" sz="2800" dirty="0" smtClean="0"/>
              <a:t> </a:t>
            </a:r>
            <a:r>
              <a:rPr lang="en-US" sz="2800" b="1" dirty="0" smtClean="0"/>
              <a:t>15cm </a:t>
            </a:r>
            <a:r>
              <a:rPr lang="en-US" sz="2800" b="1" dirty="0" err="1" smtClean="0"/>
              <a:t>od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ivice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zida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otvora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prozora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vrata</a:t>
            </a:r>
            <a:r>
              <a:rPr lang="sr-Latn-CS" sz="2800" b="1" dirty="0" smtClean="0"/>
              <a:t>.</a:t>
            </a:r>
          </a:p>
          <a:p>
            <a:endParaRPr lang="en-US" sz="2800" dirty="0" smtClean="0"/>
          </a:p>
          <a:p>
            <a:pPr marL="0" indent="0">
              <a:buFont typeface="Wingdings" pitchFamily="2" charset="2"/>
              <a:buChar char="q"/>
            </a:pPr>
            <a:r>
              <a:rPr lang="sr-Latn-CS" sz="2400" dirty="0" smtClean="0"/>
              <a:t> </a:t>
            </a:r>
            <a:r>
              <a:rPr lang="vi-VN" sz="2400" dirty="0" smtClean="0"/>
              <a:t>Istim </a:t>
            </a:r>
            <a:r>
              <a:rPr lang="vi-VN" sz="2400" dirty="0" smtClean="0"/>
              <a:t>standardom određene su i </a:t>
            </a:r>
            <a:r>
              <a:rPr lang="vi-VN" sz="2400" b="1" dirty="0" smtClean="0">
                <a:solidFill>
                  <a:srgbClr val="FF0000"/>
                </a:solidFill>
              </a:rPr>
              <a:t>zone postavljanja montažnih kutija za priključnice i prekidače:</a:t>
            </a:r>
          </a:p>
          <a:p>
            <a:r>
              <a:rPr lang="vi-VN" sz="2400" dirty="0" smtClean="0"/>
              <a:t>horizontalna zona za postavljanje priključnica nalazi se na visini </a:t>
            </a:r>
            <a:r>
              <a:rPr lang="vi-VN" sz="2400" b="1" dirty="0" smtClean="0"/>
              <a:t>30cm od poda</a:t>
            </a:r>
            <a:endParaRPr lang="en-US" sz="2400" b="1" dirty="0" smtClean="0"/>
          </a:p>
          <a:p>
            <a:r>
              <a:rPr lang="vi-VN" sz="2400" dirty="0" smtClean="0"/>
              <a:t>horizontalna zona za postavljanje prekidača nalazi se na visini </a:t>
            </a:r>
            <a:r>
              <a:rPr lang="vi-VN" sz="2400" b="1" dirty="0" smtClean="0"/>
              <a:t>105cm od poda</a:t>
            </a:r>
            <a:endParaRPr lang="sr-Latn-ME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Font typeface="Wingdings" pitchFamily="2" charset="2"/>
              <a:buChar char="§"/>
            </a:pPr>
            <a:r>
              <a:rPr lang="sr-Latn-CS" sz="2400" dirty="0" smtClean="0"/>
              <a:t> </a:t>
            </a:r>
            <a:r>
              <a:rPr lang="vi-VN" sz="2400" dirty="0" smtClean="0"/>
              <a:t>Širina </a:t>
            </a:r>
            <a:r>
              <a:rPr lang="vi-VN" sz="2400" dirty="0" smtClean="0"/>
              <a:t>zona je 30cm za horizontalne i 20cm za </a:t>
            </a:r>
            <a:r>
              <a:rPr lang="vi-VN" sz="2400" dirty="0" smtClean="0"/>
              <a:t>vertikalne</a:t>
            </a:r>
            <a:r>
              <a:rPr lang="sr-Latn-CS" sz="2400" dirty="0" smtClean="0"/>
              <a:t>,</a:t>
            </a:r>
            <a:r>
              <a:rPr lang="vi-VN" sz="2400" dirty="0" smtClean="0"/>
              <a:t> </a:t>
            </a:r>
            <a:r>
              <a:rPr lang="vi-VN" sz="2400" dirty="0" smtClean="0"/>
              <a:t>a za centar se uzimaju gore navedene </a:t>
            </a:r>
            <a:r>
              <a:rPr lang="vi-VN" sz="2400" dirty="0" smtClean="0"/>
              <a:t>pozicije</a:t>
            </a:r>
            <a:r>
              <a:rPr lang="sr-Latn-CS" sz="2400" dirty="0" smtClean="0"/>
              <a:t>.</a:t>
            </a:r>
            <a:endParaRPr lang="vi-VN" sz="2400" dirty="0" smtClean="0"/>
          </a:p>
          <a:p>
            <a:pPr>
              <a:buFont typeface="Wingdings" pitchFamily="2" charset="2"/>
              <a:buChar char="q"/>
            </a:pPr>
            <a:endParaRPr lang="sr-Latn-CS" sz="2400" dirty="0" smtClean="0"/>
          </a:p>
          <a:p>
            <a:pPr>
              <a:buFont typeface="Wingdings" pitchFamily="2" charset="2"/>
              <a:buChar char="q"/>
            </a:pPr>
            <a:endParaRPr lang="en-US" sz="2400" b="1" u="sng" dirty="0" smtClean="0"/>
          </a:p>
          <a:p>
            <a:pPr>
              <a:buNone/>
            </a:pPr>
            <a:endParaRPr lang="sr-Latn-ME" sz="2400" dirty="0" smtClean="0"/>
          </a:p>
          <a:p>
            <a:pPr marL="457200" indent="-457200">
              <a:buNone/>
            </a:pPr>
            <a:endParaRPr lang="vi-VN" sz="2400" dirty="0" smtClean="0"/>
          </a:p>
          <a:p>
            <a:pPr>
              <a:buNone/>
            </a:pPr>
            <a:endParaRPr lang="sr-Latn-ME" sz="2400" dirty="0" smtClean="0"/>
          </a:p>
          <a:p>
            <a:pPr>
              <a:buNone/>
            </a:pPr>
            <a:endParaRPr lang="sr-Latn-ME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i="1" dirty="0" smtClean="0">
              <a:latin typeface="Arial Narrow" pitchFamily="34" charset="0"/>
            </a:endParaRPr>
          </a:p>
          <a:p>
            <a:pPr>
              <a:buNone/>
            </a:pPr>
            <a:endParaRPr lang="sr-Latn-ME" sz="2800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320040"/>
            <a:ext cx="11290663" cy="1295401"/>
          </a:xfrm>
        </p:spPr>
        <p:txBody>
          <a:bodyPr>
            <a:normAutofit fontScale="92500"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sr-Latn-CS" dirty="0" smtClean="0"/>
              <a:t> </a:t>
            </a:r>
            <a:r>
              <a:rPr lang="en-US" dirty="0" err="1" smtClean="0"/>
              <a:t>Bitno</a:t>
            </a:r>
            <a:r>
              <a:rPr lang="en-US" dirty="0" smtClean="0"/>
              <a:t> </a:t>
            </a:r>
            <a:r>
              <a:rPr lang="en-US" dirty="0" err="1"/>
              <a:t>različita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važe</a:t>
            </a:r>
            <a:r>
              <a:rPr lang="en-US" dirty="0"/>
              <a:t> u </a:t>
            </a:r>
            <a:r>
              <a:rPr lang="en-US" b="1" dirty="0" err="1"/>
              <a:t>kupatilu</a:t>
            </a:r>
            <a:r>
              <a:rPr lang="en-US" b="1" dirty="0"/>
              <a:t> i </a:t>
            </a:r>
            <a:r>
              <a:rPr lang="en-US" b="1" dirty="0" err="1"/>
              <a:t>drugim</a:t>
            </a:r>
            <a:r>
              <a:rPr lang="en-US" b="1" dirty="0"/>
              <a:t> </a:t>
            </a:r>
            <a:r>
              <a:rPr lang="en-US" b="1" dirty="0" err="1"/>
              <a:t>vlažnim</a:t>
            </a:r>
            <a:r>
              <a:rPr lang="en-US" b="1" dirty="0"/>
              <a:t> </a:t>
            </a:r>
            <a:r>
              <a:rPr lang="en-US" b="1" dirty="0" err="1"/>
              <a:t>prostorijama</a:t>
            </a:r>
            <a:r>
              <a:rPr lang="en-US" dirty="0"/>
              <a:t>.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 smtClean="0"/>
              <a:t>objasnili</a:t>
            </a:r>
            <a:r>
              <a:rPr lang="sr-Latn-CS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kupatilo</a:t>
            </a:r>
            <a:r>
              <a:rPr lang="en-US" dirty="0"/>
              <a:t> </a:t>
            </a:r>
            <a:r>
              <a:rPr lang="en-US" dirty="0" err="1"/>
              <a:t>ćemo</a:t>
            </a:r>
            <a:r>
              <a:rPr lang="en-US" dirty="0"/>
              <a:t> </a:t>
            </a:r>
            <a:r>
              <a:rPr lang="en-US" dirty="0" err="1" smtClean="0"/>
              <a:t>izd</a:t>
            </a:r>
            <a:r>
              <a:rPr lang="sr-Latn-CS" dirty="0" smtClean="0"/>
              <a:t>ij</a:t>
            </a:r>
            <a:r>
              <a:rPr lang="en-US" dirty="0" err="1" smtClean="0"/>
              <a:t>eliti</a:t>
            </a:r>
            <a:r>
              <a:rPr lang="en-US" dirty="0" smtClean="0"/>
              <a:t> </a:t>
            </a:r>
            <a:r>
              <a:rPr lang="en-US" dirty="0"/>
              <a:t>u zone:</a:t>
            </a:r>
          </a:p>
        </p:txBody>
      </p:sp>
      <p:pic>
        <p:nvPicPr>
          <p:cNvPr id="3074" name="Picture 2" descr="http://media1.automatic-house.rs/2010/12/instalacione-zone-kupati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314" y="1658983"/>
            <a:ext cx="10166418" cy="46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3254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943" y="182880"/>
            <a:ext cx="11834948" cy="651836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FF0000"/>
                </a:solidFill>
              </a:rPr>
              <a:t>Zona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/>
              <a:t> </a:t>
            </a:r>
            <a:r>
              <a:rPr lang="en-US" sz="2400" dirty="0" err="1" smtClean="0"/>
              <a:t>obuhvata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pokriva</a:t>
            </a:r>
            <a:r>
              <a:rPr lang="en-US" sz="2400" dirty="0" smtClean="0"/>
              <a:t> </a:t>
            </a:r>
            <a:r>
              <a:rPr lang="en-US" sz="2400" dirty="0" err="1" smtClean="0"/>
              <a:t>kada</a:t>
            </a:r>
            <a:r>
              <a:rPr lang="en-US" sz="2400" dirty="0" smtClean="0"/>
              <a:t>. U </a:t>
            </a:r>
            <a:r>
              <a:rPr lang="en-US" sz="2400" dirty="0" err="1" smtClean="0"/>
              <a:t>njemu</a:t>
            </a:r>
            <a:r>
              <a:rPr lang="en-US" sz="2400" dirty="0" smtClean="0"/>
              <a:t> je </a:t>
            </a:r>
            <a:r>
              <a:rPr lang="en-US" sz="2400" dirty="0" err="1" smtClean="0"/>
              <a:t>dozvoljeno</a:t>
            </a:r>
            <a:r>
              <a:rPr lang="en-US" sz="2400" dirty="0" smtClean="0"/>
              <a:t> </a:t>
            </a:r>
            <a:r>
              <a:rPr lang="en-US" sz="2400" dirty="0" err="1" smtClean="0"/>
              <a:t>postavljanje</a:t>
            </a:r>
            <a:r>
              <a:rPr lang="en-US" sz="2400" dirty="0" smtClean="0"/>
              <a:t> </a:t>
            </a:r>
            <a:r>
              <a:rPr lang="en-US" sz="2400" dirty="0" err="1" smtClean="0"/>
              <a:t>isključivo</a:t>
            </a:r>
            <a:r>
              <a:rPr lang="en-US" sz="2400" dirty="0" smtClean="0"/>
              <a:t> </a:t>
            </a:r>
            <a:r>
              <a:rPr lang="en-US" sz="2400" dirty="0" err="1" smtClean="0"/>
              <a:t>instalacije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izjednačavanje</a:t>
            </a:r>
            <a:r>
              <a:rPr lang="en-US" sz="2400" dirty="0" smtClean="0"/>
              <a:t> </a:t>
            </a:r>
            <a:r>
              <a:rPr lang="en-US" sz="2400" dirty="0" err="1" smtClean="0"/>
              <a:t>potencijala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direktno</a:t>
            </a:r>
            <a:r>
              <a:rPr lang="en-US" sz="2400" dirty="0" smtClean="0"/>
              <a:t> </a:t>
            </a:r>
            <a:r>
              <a:rPr lang="en-US" sz="2400" dirty="0" err="1" smtClean="0"/>
              <a:t>napajanje</a:t>
            </a:r>
            <a:r>
              <a:rPr lang="en-US" sz="2400" dirty="0" smtClean="0"/>
              <a:t> </a:t>
            </a:r>
            <a:r>
              <a:rPr lang="en-US" sz="2400" dirty="0" err="1" smtClean="0"/>
              <a:t>potrošača</a:t>
            </a:r>
            <a:r>
              <a:rPr lang="en-US" sz="2400" dirty="0" smtClean="0"/>
              <a:t> </a:t>
            </a:r>
            <a:r>
              <a:rPr lang="en-US" sz="2400" dirty="0" err="1" smtClean="0"/>
              <a:t>čiji</a:t>
            </a:r>
            <a:r>
              <a:rPr lang="en-US" sz="2400" dirty="0" smtClean="0"/>
              <a:t> je </a:t>
            </a:r>
            <a:r>
              <a:rPr lang="en-US" sz="2400" dirty="0" err="1" smtClean="0"/>
              <a:t>maksimalni</a:t>
            </a:r>
            <a:r>
              <a:rPr lang="en-US" sz="2400" dirty="0" smtClean="0"/>
              <a:t> </a:t>
            </a:r>
            <a:r>
              <a:rPr lang="en-US" sz="2400" dirty="0" err="1" smtClean="0"/>
              <a:t>radni</a:t>
            </a:r>
            <a:r>
              <a:rPr lang="en-US" sz="2400" dirty="0" smtClean="0"/>
              <a:t> </a:t>
            </a:r>
            <a:r>
              <a:rPr lang="en-US" sz="2400" dirty="0" err="1" smtClean="0"/>
              <a:t>napon</a:t>
            </a:r>
            <a:r>
              <a:rPr lang="en-US" sz="2400" dirty="0" smtClean="0"/>
              <a:t> AC12V </a:t>
            </a:r>
            <a:r>
              <a:rPr lang="en-US" sz="2400" dirty="0" err="1" smtClean="0"/>
              <a:t>ili</a:t>
            </a:r>
            <a:r>
              <a:rPr lang="en-US" sz="2400" dirty="0" smtClean="0"/>
              <a:t> DC30V.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FF0000"/>
                </a:solidFill>
              </a:rPr>
              <a:t>Zona</a:t>
            </a:r>
            <a:r>
              <a:rPr lang="en-US" sz="2400" b="1" dirty="0" smtClean="0">
                <a:solidFill>
                  <a:srgbClr val="FF0000"/>
                </a:solidFill>
              </a:rPr>
              <a:t> 1</a:t>
            </a:r>
            <a:r>
              <a:rPr lang="en-US" sz="2400" dirty="0" smtClean="0"/>
              <a:t> </a:t>
            </a:r>
            <a:r>
              <a:rPr lang="en-US" sz="2400" dirty="0" err="1" smtClean="0"/>
              <a:t>obuhvata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</a:t>
            </a:r>
            <a:r>
              <a:rPr lang="en-US" sz="2400" dirty="0" smtClean="0"/>
              <a:t> </a:t>
            </a:r>
            <a:r>
              <a:rPr lang="en-US" sz="2400" dirty="0" err="1" smtClean="0"/>
              <a:t>iznad</a:t>
            </a:r>
            <a:r>
              <a:rPr lang="en-US" sz="2400" dirty="0" smtClean="0"/>
              <a:t> </a:t>
            </a:r>
            <a:r>
              <a:rPr lang="en-US" sz="2400" dirty="0" err="1" smtClean="0"/>
              <a:t>kade</a:t>
            </a:r>
            <a:r>
              <a:rPr lang="en-US" sz="2400" dirty="0" smtClean="0"/>
              <a:t> do </a:t>
            </a:r>
            <a:r>
              <a:rPr lang="en-US" sz="2400" dirty="0" err="1" smtClean="0"/>
              <a:t>visine</a:t>
            </a:r>
            <a:r>
              <a:rPr lang="en-US" sz="2400" dirty="0" smtClean="0"/>
              <a:t> 225cm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poda</a:t>
            </a:r>
            <a:r>
              <a:rPr lang="en-US" sz="2400" dirty="0" smtClean="0"/>
              <a:t>. U </a:t>
            </a:r>
            <a:r>
              <a:rPr lang="en-US" sz="2400" dirty="0" err="1" smtClean="0"/>
              <a:t>ovom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prostoru</a:t>
            </a:r>
            <a:r>
              <a:rPr lang="en-US" sz="2400" dirty="0" smtClean="0"/>
              <a:t> </a:t>
            </a:r>
            <a:r>
              <a:rPr lang="en-US" sz="2400" dirty="0" err="1" smtClean="0"/>
              <a:t>dozvoljeno</a:t>
            </a:r>
            <a:r>
              <a:rPr lang="en-US" sz="2400" dirty="0" smtClean="0"/>
              <a:t> je </a:t>
            </a:r>
            <a:r>
              <a:rPr lang="en-US" sz="2400" dirty="0" err="1" smtClean="0"/>
              <a:t>postavljanje</a:t>
            </a:r>
            <a:r>
              <a:rPr lang="en-US" sz="2400" dirty="0" smtClean="0"/>
              <a:t> </a:t>
            </a:r>
            <a:r>
              <a:rPr lang="en-US" sz="2400" dirty="0" err="1" smtClean="0"/>
              <a:t>instalacije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direktno</a:t>
            </a:r>
            <a:r>
              <a:rPr lang="en-US" sz="2400" dirty="0" smtClean="0"/>
              <a:t> </a:t>
            </a:r>
            <a:r>
              <a:rPr lang="en-US" sz="2400" dirty="0" err="1" smtClean="0"/>
              <a:t>napajanje</a:t>
            </a:r>
            <a:r>
              <a:rPr lang="en-US" sz="2400" dirty="0" smtClean="0"/>
              <a:t> </a:t>
            </a:r>
            <a:r>
              <a:rPr lang="en-US" sz="2400" dirty="0" err="1" smtClean="0"/>
              <a:t>bojlera</a:t>
            </a:r>
            <a:r>
              <a:rPr lang="en-US" sz="2400" dirty="0" smtClean="0"/>
              <a:t>, </a:t>
            </a:r>
            <a:r>
              <a:rPr lang="en-US" sz="2400" dirty="0" err="1" smtClean="0"/>
              <a:t>pumpi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džakuzi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drugih</a:t>
            </a:r>
            <a:r>
              <a:rPr lang="en-US" sz="2400" dirty="0" smtClean="0"/>
              <a:t> </a:t>
            </a:r>
            <a:r>
              <a:rPr lang="en-US" sz="2400" dirty="0" err="1" smtClean="0"/>
              <a:t>specijalno</a:t>
            </a:r>
            <a:r>
              <a:rPr lang="en-US" sz="2400" dirty="0" smtClean="0"/>
              <a:t> </a:t>
            </a:r>
            <a:r>
              <a:rPr lang="en-US" sz="2400" dirty="0" err="1" smtClean="0"/>
              <a:t>zaštićenih</a:t>
            </a:r>
            <a:r>
              <a:rPr lang="en-US" sz="2400" dirty="0" smtClean="0"/>
              <a:t> </a:t>
            </a:r>
            <a:r>
              <a:rPr lang="en-US" sz="2400" dirty="0" err="1" smtClean="0"/>
              <a:t>potrošača</a:t>
            </a:r>
            <a:r>
              <a:rPr lang="en-US" sz="2400" dirty="0" smtClean="0"/>
              <a:t> </a:t>
            </a:r>
            <a:r>
              <a:rPr lang="en-US" sz="2400" dirty="0" err="1" smtClean="0"/>
              <a:t>čiji</a:t>
            </a:r>
            <a:r>
              <a:rPr lang="en-US" sz="2400" dirty="0" smtClean="0"/>
              <a:t> </a:t>
            </a:r>
            <a:r>
              <a:rPr lang="en-US" sz="2400" dirty="0" err="1" smtClean="0"/>
              <a:t>radni</a:t>
            </a:r>
            <a:r>
              <a:rPr lang="en-US" sz="2400" dirty="0" smtClean="0"/>
              <a:t> </a:t>
            </a:r>
            <a:r>
              <a:rPr lang="en-US" sz="2400" dirty="0" err="1" smtClean="0"/>
              <a:t>napon</a:t>
            </a:r>
            <a:r>
              <a:rPr lang="en-US" sz="2400" dirty="0" smtClean="0"/>
              <a:t> ne </a:t>
            </a:r>
            <a:r>
              <a:rPr lang="en-US" sz="2400" dirty="0" err="1" smtClean="0"/>
              <a:t>prelazi</a:t>
            </a:r>
            <a:r>
              <a:rPr lang="en-US" sz="2400" dirty="0" smtClean="0"/>
              <a:t> AC25V </a:t>
            </a:r>
            <a:r>
              <a:rPr lang="en-US" sz="2400" dirty="0" err="1" smtClean="0"/>
              <a:t>odnosno</a:t>
            </a:r>
            <a:r>
              <a:rPr lang="en-US" sz="2400" dirty="0" smtClean="0"/>
              <a:t> DC60V.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FF0000"/>
                </a:solidFill>
              </a:rPr>
              <a:t>Zona</a:t>
            </a:r>
            <a:r>
              <a:rPr lang="en-US" sz="2400" b="1" dirty="0" smtClean="0">
                <a:solidFill>
                  <a:srgbClr val="FF0000"/>
                </a:solidFill>
              </a:rPr>
              <a:t> 2</a:t>
            </a:r>
            <a:r>
              <a:rPr lang="en-US" sz="2400" dirty="0" smtClean="0"/>
              <a:t> </a:t>
            </a:r>
            <a:r>
              <a:rPr lang="en-US" sz="2400" dirty="0" err="1" smtClean="0"/>
              <a:t>obuhvata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</a:t>
            </a:r>
            <a:r>
              <a:rPr lang="en-US" sz="2400" dirty="0" smtClean="0"/>
              <a:t> </a:t>
            </a:r>
            <a:r>
              <a:rPr lang="en-US" sz="2400" dirty="0" err="1" smtClean="0"/>
              <a:t>oko</a:t>
            </a:r>
            <a:r>
              <a:rPr lang="en-US" sz="2400" dirty="0" smtClean="0"/>
              <a:t> </a:t>
            </a:r>
            <a:r>
              <a:rPr lang="en-US" sz="2400" dirty="0" err="1" smtClean="0"/>
              <a:t>zona</a:t>
            </a:r>
            <a:r>
              <a:rPr lang="en-US" sz="2400" dirty="0" smtClean="0"/>
              <a:t> 0 </a:t>
            </a:r>
            <a:r>
              <a:rPr lang="en-US" sz="2400" dirty="0" err="1" smtClean="0"/>
              <a:t>i</a:t>
            </a:r>
            <a:r>
              <a:rPr lang="en-US" sz="2400" dirty="0" smtClean="0"/>
              <a:t> 1 </a:t>
            </a:r>
            <a:r>
              <a:rPr lang="en-US" sz="2400" dirty="0" err="1" smtClean="0"/>
              <a:t>i</a:t>
            </a:r>
            <a:r>
              <a:rPr lang="en-US" sz="2400" dirty="0" smtClean="0"/>
              <a:t> to u </a:t>
            </a:r>
            <a:r>
              <a:rPr lang="en-US" sz="2400" dirty="0" err="1" smtClean="0"/>
              <a:t>širini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60cm. U </a:t>
            </a:r>
            <a:r>
              <a:rPr lang="en-US" sz="2400" dirty="0" err="1" smtClean="0"/>
              <a:t>ovoj</a:t>
            </a:r>
            <a:r>
              <a:rPr lang="en-US" sz="2400" dirty="0" smtClean="0"/>
              <a:t> </a:t>
            </a:r>
            <a:r>
              <a:rPr lang="en-US" sz="2400" dirty="0" err="1" smtClean="0"/>
              <a:t>zoni</a:t>
            </a:r>
            <a:r>
              <a:rPr lang="en-US" sz="2400" dirty="0" smtClean="0"/>
              <a:t> </a:t>
            </a:r>
            <a:r>
              <a:rPr lang="en-US" sz="2400" dirty="0" err="1" smtClean="0"/>
              <a:t>dozvoljeno</a:t>
            </a:r>
            <a:r>
              <a:rPr lang="en-US" sz="2400" dirty="0" smtClean="0"/>
              <a:t> je </a:t>
            </a:r>
            <a:r>
              <a:rPr lang="en-US" sz="2400" dirty="0" err="1" smtClean="0"/>
              <a:t>postavljanje</a:t>
            </a:r>
            <a:r>
              <a:rPr lang="en-US" sz="2400" dirty="0" smtClean="0"/>
              <a:t> </a:t>
            </a:r>
            <a:r>
              <a:rPr lang="en-US" sz="2400" dirty="0" err="1" smtClean="0"/>
              <a:t>svetiljki</a:t>
            </a:r>
            <a:r>
              <a:rPr lang="en-US" sz="2400" dirty="0" smtClean="0"/>
              <a:t> </a:t>
            </a:r>
            <a:r>
              <a:rPr lang="en-US" sz="2400" dirty="0" err="1" smtClean="0"/>
              <a:t>klase</a:t>
            </a:r>
            <a:r>
              <a:rPr lang="en-US" sz="2400" dirty="0" smtClean="0"/>
              <a:t> II</a:t>
            </a:r>
            <a:r>
              <a:rPr lang="en-US" sz="2400" dirty="0" smtClean="0"/>
              <a:t>.</a:t>
            </a:r>
            <a:endParaRPr lang="sr-Latn-CS" sz="2400" dirty="0" smtClean="0"/>
          </a:p>
          <a:p>
            <a:pPr>
              <a:buNone/>
            </a:pPr>
            <a:endParaRPr lang="sr-Latn-CS" sz="2400" dirty="0" smtClean="0"/>
          </a:p>
          <a:p>
            <a:r>
              <a:rPr lang="vi-VN" sz="2000" dirty="0" smtClean="0"/>
              <a:t>U prostoru van zona 0, 1 i 2 dozvoljeno je postavljanje priključnica </a:t>
            </a:r>
            <a:r>
              <a:rPr lang="vi-VN" sz="2000" b="1" dirty="0" smtClean="0"/>
              <a:t>pod uslovom da su zaštićene poklopcem.</a:t>
            </a:r>
            <a:endParaRPr lang="en-US" sz="2000" b="1" dirty="0" smtClean="0"/>
          </a:p>
          <a:p>
            <a:r>
              <a:rPr lang="vi-VN" sz="2000" dirty="0" smtClean="0"/>
              <a:t>U prostoru </a:t>
            </a:r>
            <a:r>
              <a:rPr lang="vi-VN" sz="2000" dirty="0" smtClean="0"/>
              <a:t>ob</a:t>
            </a:r>
            <a:r>
              <a:rPr lang="sr-Latn-CS" sz="2400" dirty="0" smtClean="0"/>
              <a:t>i</a:t>
            </a:r>
            <a:r>
              <a:rPr lang="vi-VN" sz="2000" dirty="0" smtClean="0"/>
              <a:t>l</a:t>
            </a:r>
            <a:r>
              <a:rPr lang="sr-Latn-CS" sz="2400" dirty="0" smtClean="0"/>
              <a:t>j</a:t>
            </a:r>
            <a:r>
              <a:rPr lang="vi-VN" sz="2000" dirty="0" smtClean="0"/>
              <a:t>eženom </a:t>
            </a:r>
            <a:r>
              <a:rPr lang="vi-VN" sz="2000" dirty="0" smtClean="0"/>
              <a:t>zelenom bojom u gornjoj zoni dozvoljeno je postavljanje instalacija.</a:t>
            </a:r>
            <a:endParaRPr lang="en-US" sz="2000" dirty="0" smtClean="0"/>
          </a:p>
          <a:p>
            <a:r>
              <a:rPr lang="vi-VN" sz="2000" dirty="0" smtClean="0"/>
              <a:t>U kupatilu nije dozvoljeno postavljanje razvodnih </a:t>
            </a:r>
            <a:r>
              <a:rPr lang="vi-VN" sz="2000" dirty="0" smtClean="0"/>
              <a:t>kutija</a:t>
            </a:r>
            <a:r>
              <a:rPr lang="sr-Latn-CS" sz="2000" dirty="0" smtClean="0"/>
              <a:t>,</a:t>
            </a:r>
            <a:r>
              <a:rPr lang="vi-VN" sz="2000" dirty="0" smtClean="0"/>
              <a:t> </a:t>
            </a:r>
            <a:r>
              <a:rPr lang="vi-VN" sz="2000" dirty="0" smtClean="0"/>
              <a:t>a strujni krugovi moraju biti zaštićeni </a:t>
            </a:r>
            <a:r>
              <a:rPr lang="vi-VN" sz="2000" b="1" dirty="0" smtClean="0"/>
              <a:t>Zaštitnim Uređajem Diferencijalne Struje 30mA</a:t>
            </a:r>
            <a:r>
              <a:rPr lang="vi-VN" sz="2000" dirty="0" smtClean="0"/>
              <a:t>. </a:t>
            </a:r>
            <a:endParaRPr lang="en-US" sz="2000" dirty="0" smtClean="0"/>
          </a:p>
          <a:p>
            <a:r>
              <a:rPr lang="vi-VN" sz="2000" dirty="0" smtClean="0"/>
              <a:t>Svi instalacioni kablovi u kupatilu postavljaju se </a:t>
            </a:r>
            <a:r>
              <a:rPr lang="vi-VN" sz="2000" b="1" dirty="0" smtClean="0"/>
              <a:t>pod malterom</a:t>
            </a:r>
            <a:r>
              <a:rPr lang="vi-VN" sz="2000" dirty="0" smtClean="0"/>
              <a:t>. Ukoliko postoji potreba prekidači koji se postavljaju u kupatilu su </a:t>
            </a:r>
            <a:r>
              <a:rPr lang="vi-VN" sz="2000" dirty="0" smtClean="0"/>
              <a:t>potezni</a:t>
            </a:r>
            <a:r>
              <a:rPr lang="sr-Latn-CS" sz="2000" dirty="0" smtClean="0"/>
              <a:t>.</a:t>
            </a:r>
            <a:endParaRPr lang="vi-VN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 marL="0" indent="0">
              <a:buFont typeface="Wingdings" pitchFamily="2" charset="2"/>
              <a:buChar char="q"/>
            </a:pPr>
            <a:endParaRPr lang="sr-Latn-CS" sz="2400" dirty="0" smtClean="0"/>
          </a:p>
          <a:p>
            <a:pPr>
              <a:buFont typeface="Wingdings" pitchFamily="2" charset="2"/>
              <a:buChar char="q"/>
            </a:pPr>
            <a:endParaRPr lang="en-US" sz="2400" b="1" u="sng" dirty="0" smtClean="0"/>
          </a:p>
          <a:p>
            <a:pPr>
              <a:buNone/>
            </a:pPr>
            <a:endParaRPr lang="sr-Latn-ME" sz="2400" dirty="0" smtClean="0"/>
          </a:p>
          <a:p>
            <a:pPr marL="457200" indent="-457200">
              <a:buNone/>
            </a:pPr>
            <a:endParaRPr lang="vi-VN" sz="2400" dirty="0" smtClean="0"/>
          </a:p>
          <a:p>
            <a:pPr>
              <a:buNone/>
            </a:pPr>
            <a:endParaRPr lang="sr-Latn-ME" sz="2400" dirty="0" smtClean="0"/>
          </a:p>
          <a:p>
            <a:pPr>
              <a:buNone/>
            </a:pPr>
            <a:endParaRPr lang="sr-Latn-ME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i="1" dirty="0" smtClean="0">
              <a:latin typeface="Arial Narrow" pitchFamily="34" charset="0"/>
            </a:endParaRPr>
          </a:p>
          <a:p>
            <a:pPr>
              <a:buNone/>
            </a:pPr>
            <a:endParaRPr lang="sr-Latn-ME" sz="2800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011" y="195943"/>
            <a:ext cx="1150837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/>
            <a:r>
              <a:rPr lang="sr-Latn-CS" sz="3200" b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Izolacija provodnika izrađ</a:t>
            </a:r>
            <a:r>
              <a:rPr lang="en-US" sz="3200" b="1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uje</a:t>
            </a:r>
            <a:r>
              <a:rPr lang="en-US" sz="3200" b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sz="3200" b="1" spc="5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od</a:t>
            </a:r>
            <a:r>
              <a:rPr lang="en-US" sz="3200" b="1" spc="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514350" marR="30480" indent="-514350" algn="just">
              <a:buFont typeface="+mj-lt"/>
              <a:buAutoNum type="arabicPeriod"/>
            </a:pPr>
            <a:r>
              <a:rPr lang="en-US" sz="3200" b="1" i="1" spc="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klasi</a:t>
            </a:r>
            <a:r>
              <a:rPr lang="sr-Latn-CS" sz="3200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č</a:t>
            </a:r>
            <a:r>
              <a:rPr lang="en-US" sz="3200" b="1" i="1" spc="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nih</a:t>
            </a:r>
            <a:r>
              <a:rPr lang="en-US" sz="3200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spc="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200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i="1" spc="5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marR="30480" indent="-514350" algn="just">
              <a:buFont typeface="+mj-lt"/>
              <a:buAutoNum type="arabicPeriod"/>
            </a:pPr>
            <a:r>
              <a:rPr lang="en-US" sz="3200" b="1" i="1" spc="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savremenih</a:t>
            </a:r>
            <a:r>
              <a:rPr lang="en-US" sz="3200" b="1" i="1" spc="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spc="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materijala</a:t>
            </a:r>
            <a:r>
              <a:rPr lang="en-US" sz="3200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b="1" i="1" spc="5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marR="30480" indent="-514350" algn="just"/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0480" algn="just"/>
            <a:r>
              <a:rPr lang="en-US" sz="3200" b="1" spc="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Klasi</a:t>
            </a:r>
            <a:r>
              <a:rPr lang="sr-Latn-CS" sz="3200" b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č</a:t>
            </a:r>
            <a:r>
              <a:rPr lang="en-US" sz="3200" b="1" spc="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</a:t>
            </a:r>
            <a:r>
              <a:rPr lang="en-US" sz="3200" b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izolacijoni</a:t>
            </a:r>
            <a:r>
              <a:rPr lang="en-US" sz="3200" b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materijali</a:t>
            </a:r>
            <a:r>
              <a:rPr lang="en-US" sz="3200" b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</a:t>
            </a:r>
            <a:r>
              <a:rPr lang="en-US" sz="32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impre</a:t>
            </a:r>
            <a:r>
              <a:rPr lang="en-US" sz="3200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gnisani</a:t>
            </a:r>
            <a:r>
              <a:rPr lang="en-US" sz="32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papir</a:t>
            </a:r>
            <a:r>
              <a:rPr lang="en-US" sz="32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guma</a:t>
            </a:r>
            <a:r>
              <a:rPr lang="en-US" sz="32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prirodna</a:t>
            </a:r>
            <a:r>
              <a:rPr lang="en-US" sz="32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svila</a:t>
            </a:r>
            <a:r>
              <a:rPr lang="en-US" sz="32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pamuk</a:t>
            </a:r>
            <a:r>
              <a:rPr lang="en-US" sz="32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vosak</a:t>
            </a:r>
            <a:r>
              <a:rPr lang="en-US" sz="32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2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CS" sz="32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š</a:t>
            </a:r>
            <a:r>
              <a:rPr lang="en-US" sz="3200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elak</a:t>
            </a:r>
            <a:r>
              <a:rPr lang="en-US" sz="32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spc="-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0480" algn="just"/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0480" algn="just"/>
            <a:r>
              <a:rPr lang="en-US" sz="3200" b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Savremeni</a:t>
            </a:r>
            <a:r>
              <a:rPr lang="en-US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izolacioni</a:t>
            </a:r>
            <a:r>
              <a:rPr lang="en-US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materijali</a:t>
            </a:r>
            <a:r>
              <a:rPr lang="en-US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514350" marR="30480" lvl="0" indent="-51435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r-Latn-C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r-Latn-CS" sz="3200" b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ermoplastič</a:t>
            </a:r>
            <a:r>
              <a:rPr lang="en-US" sz="3200" b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 </a:t>
            </a:r>
            <a:r>
              <a:rPr lang="en-US" sz="3200" b="1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materije</a:t>
            </a:r>
            <a:r>
              <a:rPr lang="en-US" sz="32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polivinilhlorid</a:t>
            </a:r>
            <a:r>
              <a:rPr lang="en-US" sz="32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polietilen</a:t>
            </a:r>
            <a:r>
              <a:rPr lang="en-US" sz="32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neopren</a:t>
            </a:r>
            <a:r>
              <a:rPr lang="en-US" sz="32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svepren</a:t>
            </a:r>
            <a:r>
              <a:rPr lang="en-US" sz="32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hitalon</a:t>
            </a:r>
            <a:r>
              <a:rPr lang="en-US" sz="32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politen</a:t>
            </a:r>
            <a:r>
              <a:rPr lang="en-US" sz="32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2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dr</a:t>
            </a:r>
            <a:r>
              <a:rPr lang="en-US" sz="32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marR="30480" lvl="0" indent="-51435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r-Latn-CS" sz="32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Vješ</a:t>
            </a:r>
            <a:r>
              <a:rPr lang="en-US" sz="32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sr-Latn-CS" sz="32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č</a:t>
            </a:r>
            <a:r>
              <a:rPr lang="en-US" sz="3200" b="1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</a:t>
            </a:r>
            <a:r>
              <a:rPr lang="en-US" sz="32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2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sinteti</a:t>
            </a:r>
            <a:r>
              <a:rPr lang="sr-Latn-CS" sz="32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č</a:t>
            </a:r>
            <a:r>
              <a:rPr lang="en-US" sz="3200" b="1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32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vlakna</a:t>
            </a:r>
            <a:r>
              <a:rPr lang="en-US" sz="32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triacetatno</a:t>
            </a:r>
            <a:r>
              <a:rPr lang="en-US" sz="32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viskozno</a:t>
            </a:r>
            <a:r>
              <a:rPr lang="en-US" sz="32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spc="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stakleno</a:t>
            </a:r>
            <a:r>
              <a:rPr lang="en-US" sz="32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spc="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zatim</a:t>
            </a:r>
            <a:r>
              <a:rPr lang="en-US" sz="32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najlon</a:t>
            </a:r>
            <a:r>
              <a:rPr lang="en-US" sz="32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spc="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perlon</a:t>
            </a:r>
            <a:r>
              <a:rPr lang="en-US" sz="32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spc="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terilen</a:t>
            </a:r>
            <a:r>
              <a:rPr lang="en-US" sz="32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spc="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orlon</a:t>
            </a:r>
            <a:r>
              <a:rPr lang="en-US" sz="32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2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dr.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78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049" y="0"/>
            <a:ext cx="115325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CS" sz="3600" b="1" dirty="0"/>
              <a:t>Crna i </a:t>
            </a:r>
            <a:r>
              <a:rPr lang="sr-Latn-CS" sz="3600" b="1" dirty="0">
                <a:solidFill>
                  <a:schemeClr val="accent2">
                    <a:lumMod val="75000"/>
                  </a:schemeClr>
                </a:solidFill>
              </a:rPr>
              <a:t>braon</a:t>
            </a:r>
            <a:r>
              <a:rPr lang="sr-Latn-CS" sz="3600" b="1" dirty="0"/>
              <a:t> </a:t>
            </a:r>
            <a:r>
              <a:rPr lang="sr-Latn-CS" sz="3600" dirty="0"/>
              <a:t>boja se koriste za </a:t>
            </a:r>
            <a:r>
              <a:rPr lang="sr-Latn-CS" sz="3600" b="1" dirty="0">
                <a:solidFill>
                  <a:srgbClr val="FF0000"/>
                </a:solidFill>
              </a:rPr>
              <a:t>fazne provodnike</a:t>
            </a:r>
            <a:r>
              <a:rPr lang="sr-Latn-CS" sz="3600" dirty="0"/>
              <a:t>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CS" sz="3600" b="1" dirty="0" smtClean="0">
                <a:solidFill>
                  <a:srgbClr val="0070C0"/>
                </a:solidFill>
              </a:rPr>
              <a:t>Svijetlo </a:t>
            </a:r>
            <a:r>
              <a:rPr lang="sr-Latn-CS" sz="3600" b="1" dirty="0">
                <a:solidFill>
                  <a:srgbClr val="0070C0"/>
                </a:solidFill>
              </a:rPr>
              <a:t>plava </a:t>
            </a:r>
            <a:r>
              <a:rPr lang="sr-Latn-CS" sz="3600" dirty="0"/>
              <a:t>boja upotrebljava se za </a:t>
            </a:r>
            <a:r>
              <a:rPr lang="sr-Latn-CS" sz="3600" b="1" dirty="0">
                <a:solidFill>
                  <a:srgbClr val="FF0000"/>
                </a:solidFill>
              </a:rPr>
              <a:t>neutralni </a:t>
            </a:r>
            <a:r>
              <a:rPr lang="sr-Latn-CS" sz="3600" b="1" dirty="0" smtClean="0">
                <a:solidFill>
                  <a:srgbClr val="FF0000"/>
                </a:solidFill>
              </a:rPr>
              <a:t>provodnik</a:t>
            </a:r>
            <a:r>
              <a:rPr lang="sr-Latn-CS" sz="3600" b="1" dirty="0">
                <a:solidFill>
                  <a:srgbClr val="FF0000"/>
                </a:solidFill>
              </a:rPr>
              <a:t> </a:t>
            </a:r>
            <a:r>
              <a:rPr lang="sr-Latn-CS" sz="3600" dirty="0" smtClean="0"/>
              <a:t>(nulti </a:t>
            </a:r>
            <a:r>
              <a:rPr lang="sr-Latn-CS" sz="3600" dirty="0" smtClean="0"/>
              <a:t>provodnik</a:t>
            </a:r>
            <a:r>
              <a:rPr lang="en-GB" sz="3600" dirty="0" smtClean="0"/>
              <a:t>)</a:t>
            </a:r>
            <a:endParaRPr lang="sr-Latn-C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CS" sz="3600" b="1" dirty="0" smtClean="0">
                <a:solidFill>
                  <a:schemeClr val="accent6">
                    <a:lumMod val="75000"/>
                  </a:schemeClr>
                </a:solidFill>
              </a:rPr>
              <a:t>Zeleno</a:t>
            </a:r>
            <a:r>
              <a:rPr lang="sr-Latn-CS" sz="3600" b="1" dirty="0" smtClean="0"/>
              <a:t>-</a:t>
            </a:r>
            <a:r>
              <a:rPr lang="sr-Latn-CS" sz="3600" b="1" dirty="0" smtClean="0">
                <a:solidFill>
                  <a:srgbClr val="FFC000"/>
                </a:solidFill>
              </a:rPr>
              <a:t>žuta</a:t>
            </a:r>
            <a:r>
              <a:rPr lang="sr-Latn-CS" sz="3600" dirty="0" smtClean="0"/>
              <a:t> se koristi </a:t>
            </a:r>
            <a:r>
              <a:rPr lang="sr-Latn-CS" sz="3600" dirty="0"/>
              <a:t>samo</a:t>
            </a:r>
            <a:r>
              <a:rPr lang="sr-Latn-CS" sz="3600" b="1" dirty="0">
                <a:solidFill>
                  <a:srgbClr val="FF0000"/>
                </a:solidFill>
              </a:rPr>
              <a:t> za zaštitni </a:t>
            </a:r>
            <a:r>
              <a:rPr lang="sr-Latn-CS" sz="3600" b="1" dirty="0" smtClean="0">
                <a:solidFill>
                  <a:srgbClr val="FF0000"/>
                </a:solidFill>
              </a:rPr>
              <a:t> </a:t>
            </a:r>
            <a:r>
              <a:rPr lang="sr-Latn-CS" sz="3600" b="1" dirty="0">
                <a:solidFill>
                  <a:srgbClr val="FF0000"/>
                </a:solidFill>
              </a:rPr>
              <a:t>provodnik.</a:t>
            </a:r>
            <a:endParaRPr lang="en-US" sz="3600" b="1" dirty="0">
              <a:solidFill>
                <a:srgbClr val="FF0000"/>
              </a:solidFill>
            </a:endParaRPr>
          </a:p>
          <a:p>
            <a:endParaRPr lang="sr-Latn-CS" sz="3600" dirty="0" smtClean="0"/>
          </a:p>
          <a:p>
            <a:r>
              <a:rPr lang="sr-Latn-CS" sz="3600" dirty="0" smtClean="0"/>
              <a:t>Pri </a:t>
            </a:r>
            <a:r>
              <a:rPr lang="sr-Latn-CS" sz="3600" dirty="0"/>
              <a:t>obrazovanju jezgra žile mogu da se </a:t>
            </a:r>
            <a:r>
              <a:rPr lang="sr-Latn-CS" sz="3600" b="1" dirty="0"/>
              <a:t>použe ili upredu</a:t>
            </a:r>
            <a:r>
              <a:rPr lang="sr-Latn-CS" sz="3600" dirty="0"/>
              <a:t>. </a:t>
            </a:r>
            <a:endParaRPr lang="en-US" sz="3600" b="1" dirty="0"/>
          </a:p>
        </p:txBody>
      </p:sp>
      <p:pic>
        <p:nvPicPr>
          <p:cNvPr id="3" name="Picture 4" descr="Rezultat slika za provodnici z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922" y="4180114"/>
            <a:ext cx="6611376" cy="2533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965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5393"/>
            <a:ext cx="11761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/>
              <a:t>Boje</a:t>
            </a:r>
            <a:r>
              <a:rPr lang="en-US" sz="3200" b="1" i="1" dirty="0"/>
              <a:t> </a:t>
            </a:r>
            <a:r>
              <a:rPr lang="en-US" sz="3200" b="1" i="1" dirty="0" err="1"/>
              <a:t>žila</a:t>
            </a:r>
            <a:r>
              <a:rPr lang="en-US" sz="3200" b="1" i="1" dirty="0"/>
              <a:t> u </a:t>
            </a:r>
            <a:r>
              <a:rPr lang="en-US" sz="3200" b="1" i="1" dirty="0" err="1"/>
              <a:t>jezgru</a:t>
            </a:r>
            <a:r>
              <a:rPr lang="en-US" sz="3200" b="1" i="1" dirty="0"/>
              <a:t> </a:t>
            </a:r>
            <a:r>
              <a:rPr lang="en-US" sz="3200" b="1" i="1" dirty="0" err="1"/>
              <a:t>energetski</a:t>
            </a:r>
            <a:r>
              <a:rPr lang="en-US" sz="3200" b="1" i="1" dirty="0"/>
              <a:t> </a:t>
            </a:r>
            <a:r>
              <a:rPr lang="en-US" sz="3200" b="1" i="1" dirty="0" err="1"/>
              <a:t>izolovanog</a:t>
            </a:r>
            <a:r>
              <a:rPr lang="en-US" sz="3200" b="1" i="1" dirty="0"/>
              <a:t> </a:t>
            </a:r>
            <a:r>
              <a:rPr lang="en-US" sz="3200" b="1" i="1" dirty="0" err="1"/>
              <a:t>provodnika</a:t>
            </a:r>
            <a:r>
              <a:rPr lang="en-US" sz="3200" b="1" i="1" dirty="0"/>
              <a:t> </a:t>
            </a:r>
            <a:r>
              <a:rPr lang="en-US" sz="3200" b="1" i="1" dirty="0" err="1"/>
              <a:t>sa</a:t>
            </a:r>
            <a:r>
              <a:rPr lang="en-US" sz="3200" b="1" i="1" dirty="0"/>
              <a:t> </a:t>
            </a:r>
            <a:r>
              <a:rPr lang="en-US" sz="3200" b="1" i="1" dirty="0" err="1"/>
              <a:t>zaštitnim</a:t>
            </a:r>
            <a:r>
              <a:rPr lang="en-US" sz="3200" b="1" i="1" dirty="0"/>
              <a:t>  </a:t>
            </a:r>
            <a:r>
              <a:rPr lang="en-US" sz="3200" b="1" i="1" dirty="0" err="1"/>
              <a:t>provodnikom</a:t>
            </a:r>
            <a:endParaRPr lang="en-US" sz="3200" b="1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1141511"/>
              </p:ext>
            </p:extLst>
          </p:nvPr>
        </p:nvGraphicFramePr>
        <p:xfrm>
          <a:off x="757646" y="2011679"/>
          <a:ext cx="10646228" cy="45458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23114"/>
                <a:gridCol w="5323114"/>
              </a:tblGrid>
              <a:tr h="770191"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/>
                        <a:t>Broj žila u jezgru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/>
                        <a:t>Boje žila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13"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/>
                        <a:t>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/>
                        <a:t>crna, svijetloplava i zeleno-žuta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835"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/>
                        <a:t>4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/>
                        <a:t>crna, braon</a:t>
                      </a:r>
                      <a:r>
                        <a:rPr lang="sr-Latn-CS" sz="2800" baseline="0" dirty="0" smtClean="0"/>
                        <a:t> i svijetloplava </a:t>
                      </a:r>
                      <a:r>
                        <a:rPr lang="sr-Latn-CS" sz="2800" dirty="0" smtClean="0"/>
                        <a:t>i zeleno-žuta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835"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/>
                        <a:t>5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baseline="0" dirty="0" smtClean="0"/>
                        <a:t>dvije crne, braon i svijetloplava i zeleno žuta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621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4523298"/>
              </p:ext>
            </p:extLst>
          </p:nvPr>
        </p:nvGraphicFramePr>
        <p:xfrm>
          <a:off x="744584" y="1502228"/>
          <a:ext cx="10685416" cy="4990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2708"/>
                <a:gridCol w="5342708"/>
              </a:tblGrid>
              <a:tr h="961886"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/>
                        <a:t>Broj žila u jezgru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/>
                        <a:t>Boje žila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86"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/>
                        <a:t>2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/>
                        <a:t>crna i svijetloplava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86"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/>
                        <a:t>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/>
                        <a:t>crna, braon i svijetloplava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469"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/>
                        <a:t>4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/>
                        <a:t>dvije crne, braon</a:t>
                      </a:r>
                      <a:r>
                        <a:rPr lang="sr-Latn-CS" sz="2800" baseline="0" dirty="0" smtClean="0"/>
                        <a:t> i svijetloplava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86"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/>
                        <a:t>5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/>
                        <a:t>tri</a:t>
                      </a:r>
                      <a:r>
                        <a:rPr lang="sr-Latn-CS" sz="2800" baseline="0" dirty="0" smtClean="0"/>
                        <a:t> crne, braon i svijetloplava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8615" y="195147"/>
            <a:ext cx="11753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sr-Latn-CS" sz="3200" b="1" i="1" dirty="0">
                <a:solidFill>
                  <a:prstClr val="black"/>
                </a:solidFill>
              </a:rPr>
              <a:t>Boje žila u jezgru energetski izolovanog provodnika bez </a:t>
            </a:r>
            <a:r>
              <a:rPr lang="sr-Latn-CS" sz="3200" b="1" i="1" dirty="0" smtClean="0">
                <a:solidFill>
                  <a:prstClr val="black"/>
                </a:solidFill>
              </a:rPr>
              <a:t>zaštitnog provodnika</a:t>
            </a:r>
            <a:endParaRPr lang="en-US" sz="32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4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80606" y="1355987"/>
            <a:ext cx="9130937" cy="40650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Označavanje energetski izolovanih provodnika</a:t>
            </a:r>
            <a:endParaRPr lang="en-US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5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13A796AFF8E647BC69A9625DC30067" ma:contentTypeVersion="2" ma:contentTypeDescription="Kreiraj novi dokument." ma:contentTypeScope="" ma:versionID="4edf0da3063b42522838a51290740f10">
  <xsd:schema xmlns:xsd="http://www.w3.org/2001/XMLSchema" xmlns:xs="http://www.w3.org/2001/XMLSchema" xmlns:p="http://schemas.microsoft.com/office/2006/metadata/properties" xmlns:ns2="c197af95-2c4c-4ebb-8cfa-567d5c22ec8e" targetNamespace="http://schemas.microsoft.com/office/2006/metadata/properties" ma:root="true" ma:fieldsID="a60a987b5e5a46f4e024622b813eb86b" ns2:_="">
    <xsd:import namespace="c197af95-2c4c-4ebb-8cfa-567d5c22ec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7af95-2c4c-4ebb-8cfa-567d5c22ec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8A48A3-AE4D-43F0-BCF7-167022B3777A}"/>
</file>

<file path=customXml/itemProps2.xml><?xml version="1.0" encoding="utf-8"?>
<ds:datastoreItem xmlns:ds="http://schemas.openxmlformats.org/officeDocument/2006/customXml" ds:itemID="{21E418AD-644A-4CD1-8CF7-2E50033A0091}"/>
</file>

<file path=customXml/itemProps3.xml><?xml version="1.0" encoding="utf-8"?>
<ds:datastoreItem xmlns:ds="http://schemas.openxmlformats.org/officeDocument/2006/customXml" ds:itemID="{0411E30F-969A-4A9D-8BC6-E40C24FB555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2409</Words>
  <Application>Microsoft Office PowerPoint</Application>
  <PresentationFormat>Custom</PresentationFormat>
  <Paragraphs>459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Instalacioni osigurači sa topljivim umetkom </vt:lpstr>
      <vt:lpstr>Instalacioni osigurači sa topljivim umetkom </vt:lpstr>
      <vt:lpstr>Topljivi instalacioni osigurači tipa D</vt:lpstr>
      <vt:lpstr>Topljivi instalacioni osigurači tipa B</vt:lpstr>
      <vt:lpstr>Automatski instalacioni osigurači</vt:lpstr>
      <vt:lpstr>Slide 37</vt:lpstr>
      <vt:lpstr>Instalacioni prekidači</vt:lpstr>
      <vt:lpstr>Vrste instalacionih prekidača</vt:lpstr>
      <vt:lpstr>Naizmjenični prekidač</vt:lpstr>
      <vt:lpstr>Slide 41</vt:lpstr>
      <vt:lpstr>Gromobranska instalacija</vt:lpstr>
      <vt:lpstr>Gromobranska instalacija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ELEKTRIČNE INSTALACIJE</dc:title>
  <dc:creator>melanija calasan</dc:creator>
  <cp:lastModifiedBy>VESNA</cp:lastModifiedBy>
  <cp:revision>45</cp:revision>
  <dcterms:created xsi:type="dcterms:W3CDTF">2018-09-11T19:54:09Z</dcterms:created>
  <dcterms:modified xsi:type="dcterms:W3CDTF">2021-03-21T22:23:26Z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0x0101006013A796AFF8E647BC69A9625DC30067</vt:lpwstr>
  </property>
</Properties>
</file>