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3" r:id="rId2"/>
    <p:sldId id="260" r:id="rId3"/>
    <p:sldId id="261" r:id="rId4"/>
    <p:sldId id="262" r:id="rId5"/>
    <p:sldId id="265" r:id="rId6"/>
    <p:sldId id="259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C14B0-ABE0-4376-BEBA-5ECA5671F16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C895E-6935-4A55-AE2F-98A837FE3B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C895E-6935-4A55-AE2F-98A837FE3B6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E6CECDD-5AFC-4946-9E90-41695E338457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EB47F4-A504-4D3F-85CE-506BF5AB02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50030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Lucida Calligraphy" pitchFamily="66" charset="0"/>
              </a:rPr>
              <a:t>Unit 5.5 Grammar</a:t>
            </a:r>
            <a:br>
              <a:rPr lang="en-US" dirty="0" smtClean="0">
                <a:latin typeface="Lucida Calligraphy" pitchFamily="66" charset="0"/>
              </a:rPr>
            </a:br>
            <a:r>
              <a:rPr lang="en-US" dirty="0" smtClean="0">
                <a:latin typeface="Lucida Calligraphy" pitchFamily="66" charset="0"/>
              </a:rPr>
              <a:t>Non-defining relative clauses</a:t>
            </a:r>
            <a:endParaRPr lang="en-US" dirty="0">
              <a:latin typeface="Lucida Calligraphy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Lucida Calligraphy" pitchFamily="66" charset="0"/>
              </a:rPr>
              <a:t>A </a:t>
            </a:r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non-defining relative </a:t>
            </a:r>
            <a:r>
              <a:rPr lang="en-US" dirty="0" smtClean="0">
                <a:latin typeface="Lucida Calligraphy" pitchFamily="66" charset="0"/>
              </a:rPr>
              <a:t>clause is used to give added information about a noun. It follows a </a:t>
            </a:r>
            <a:r>
              <a:rPr lang="en-US" dirty="0" smtClean="0">
                <a:latin typeface="Lucida Calligraphy" pitchFamily="66" charset="0"/>
              </a:rPr>
              <a:t>n</a:t>
            </a:r>
            <a:r>
              <a:rPr lang="en-US" dirty="0" smtClean="0">
                <a:latin typeface="Lucida Calligraphy" pitchFamily="66" charset="0"/>
              </a:rPr>
              <a:t>oun, but we are already  clear about the noun itself </a:t>
            </a:r>
            <a:r>
              <a:rPr lang="en-US" dirty="0" smtClean="0">
                <a:latin typeface="Lucida Calligraphy" pitchFamily="66" charset="0"/>
              </a:rPr>
              <a:t>(i.e. it has already been identified) so the clause then is not essential in the sentence. </a:t>
            </a:r>
            <a:endParaRPr lang="en-US" dirty="0" smtClean="0">
              <a:latin typeface="Lucida Calligraphy" pitchFamily="66" charset="0"/>
            </a:endParaRPr>
          </a:p>
          <a:p>
            <a:r>
              <a:rPr lang="en-US" dirty="0" smtClean="0">
                <a:latin typeface="Lucida Calligraphy" pitchFamily="66" charset="0"/>
              </a:rPr>
              <a:t>If </a:t>
            </a:r>
            <a:r>
              <a:rPr lang="en-US" dirty="0" smtClean="0">
                <a:latin typeface="Lucida Calligraphy" pitchFamily="66" charset="0"/>
              </a:rPr>
              <a:t>we removed the non-defining clause from the sentence, the sentence is still complete. </a:t>
            </a:r>
            <a:endParaRPr lang="en-US" dirty="0" smtClean="0">
              <a:latin typeface="Lucida Calligraphy" pitchFamily="66" charset="0"/>
            </a:endParaRPr>
          </a:p>
          <a:p>
            <a:r>
              <a:rPr lang="en-US" dirty="0" smtClean="0">
                <a:latin typeface="Lucida Calligraphy" pitchFamily="66" charset="0"/>
              </a:rPr>
              <a:t>A </a:t>
            </a:r>
            <a:r>
              <a:rPr lang="en-US" dirty="0" smtClean="0">
                <a:latin typeface="Lucida Calligraphy" pitchFamily="66" charset="0"/>
              </a:rPr>
              <a:t>non-defining relative clause has a relative pronoun which can never be left out and is separated from the noun with commas. </a:t>
            </a:r>
            <a:endParaRPr lang="en-US" dirty="0">
              <a:latin typeface="Lucida Calligraphy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Lucida Calligraphy" pitchFamily="66" charset="0"/>
              </a:rPr>
              <a:t>Non-defining relative clauses</a:t>
            </a:r>
            <a:endParaRPr lang="en-US" dirty="0">
              <a:latin typeface="Lucida Calligraphy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Lucida Calligraphy" pitchFamily="66" charset="0"/>
              </a:rPr>
              <a:t>First Sentence: Chris has worked with me for the last five years. </a:t>
            </a:r>
            <a:endParaRPr lang="en-US" dirty="0" smtClean="0">
              <a:latin typeface="Lucida Calligraphy" pitchFamily="66" charset="0"/>
            </a:endParaRPr>
          </a:p>
          <a:p>
            <a:pPr>
              <a:buNone/>
            </a:pPr>
            <a:endParaRPr lang="en-US" dirty="0" smtClean="0">
              <a:latin typeface="Lucida Calligraphy" pitchFamily="66" charset="0"/>
            </a:endParaRPr>
          </a:p>
          <a:p>
            <a:r>
              <a:rPr lang="en-US" dirty="0" smtClean="0">
                <a:latin typeface="Lucida Calligraphy" pitchFamily="66" charset="0"/>
              </a:rPr>
              <a:t>Second </a:t>
            </a:r>
            <a:r>
              <a:rPr lang="en-US" dirty="0" smtClean="0">
                <a:latin typeface="Lucida Calligraphy" pitchFamily="66" charset="0"/>
              </a:rPr>
              <a:t>Sentence: Chris is a faithful friend</a:t>
            </a:r>
            <a:r>
              <a:rPr lang="en-US" dirty="0" smtClean="0">
                <a:latin typeface="Lucida Calligraphy" pitchFamily="66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Lucida Calligraphy" pitchFamily="66" charset="0"/>
              </a:rPr>
              <a:t> </a:t>
            </a:r>
          </a:p>
          <a:p>
            <a:r>
              <a:rPr lang="en-US" dirty="0" smtClean="0">
                <a:latin typeface="Lucida Calligraphy" pitchFamily="66" charset="0"/>
              </a:rPr>
              <a:t>Combined</a:t>
            </a:r>
            <a:r>
              <a:rPr lang="en-US" dirty="0" smtClean="0">
                <a:latin typeface="Lucida Calligraphy" pitchFamily="66" charset="0"/>
              </a:rPr>
              <a:t>: Chris</a:t>
            </a:r>
            <a:r>
              <a:rPr lang="en-US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, who has worked with me for the last </a:t>
            </a:r>
            <a:r>
              <a:rPr lang="en-US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five years</a:t>
            </a:r>
            <a:r>
              <a:rPr lang="en-US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, </a:t>
            </a:r>
            <a:r>
              <a:rPr lang="en-US" dirty="0" smtClean="0">
                <a:latin typeface="Lucida Calligraphy" pitchFamily="66" charset="0"/>
              </a:rPr>
              <a:t>is a faithful friend.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>
                <a:latin typeface="Lucida Calligraphy" pitchFamily="66" charset="0"/>
              </a:rPr>
              <a:t>Relative pronouns:</a:t>
            </a:r>
            <a:endParaRPr lang="en-US" b="0" dirty="0">
              <a:latin typeface="Lucida Calligraphy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latin typeface="Lucida Calligraphy" pitchFamily="66" charset="0"/>
              </a:rPr>
              <a:t>The following relative pronouns are used in non-defining relative clauses. These relative pronouns appear at the start of the non-defining relative clause and refer to a noun that appears earlier in the sentence.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Picture 5" descr="20200925_1450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928934"/>
            <a:ext cx="6858048" cy="308863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Lucida Calligraphy" pitchFamily="66" charset="0"/>
              </a:rPr>
              <a:t>We can use </a:t>
            </a:r>
            <a:r>
              <a:rPr lang="en-US" sz="2400" i="1" dirty="0" smtClean="0">
                <a:solidFill>
                  <a:srgbClr val="0070C0"/>
                </a:solidFill>
                <a:latin typeface="Lucida Calligraphy" pitchFamily="66" charset="0"/>
              </a:rPr>
              <a:t>who</a:t>
            </a:r>
            <a:r>
              <a:rPr lang="en-US" sz="2400" dirty="0" smtClean="0">
                <a:latin typeface="Lucida Calligraphy" pitchFamily="66" charset="0"/>
              </a:rPr>
              <a:t> to talk about people, </a:t>
            </a:r>
            <a:r>
              <a:rPr lang="en-US" sz="2400" i="1" dirty="0" smtClean="0">
                <a:solidFill>
                  <a:srgbClr val="0070C0"/>
                </a:solidFill>
                <a:latin typeface="Lucida Calligraphy" pitchFamily="66" charset="0"/>
              </a:rPr>
              <a:t>which</a:t>
            </a:r>
            <a:r>
              <a:rPr lang="en-US" sz="2400" dirty="0" smtClean="0">
                <a:latin typeface="Lucida Calligraphy" pitchFamily="66" charset="0"/>
              </a:rPr>
              <a:t> to talk about things and </a:t>
            </a:r>
            <a:r>
              <a:rPr lang="en-US" sz="2400" i="1" dirty="0" smtClean="0">
                <a:solidFill>
                  <a:srgbClr val="0070C0"/>
                </a:solidFill>
                <a:latin typeface="Lucida Calligraphy" pitchFamily="66" charset="0"/>
              </a:rPr>
              <a:t>whose</a:t>
            </a:r>
            <a:r>
              <a:rPr lang="en-US" sz="2400" dirty="0" smtClean="0">
                <a:solidFill>
                  <a:srgbClr val="0070C0"/>
                </a:solidFill>
                <a:latin typeface="Lucida Calligraphy" pitchFamily="66" charset="0"/>
              </a:rPr>
              <a:t> </a:t>
            </a:r>
            <a:r>
              <a:rPr lang="en-US" sz="2400" dirty="0" smtClean="0">
                <a:latin typeface="Lucida Calligraphy" pitchFamily="66" charset="0"/>
              </a:rPr>
              <a:t>to refer to the person or thing that something belongs to</a:t>
            </a:r>
            <a:r>
              <a:rPr lang="en-US" sz="2400" dirty="0" smtClean="0">
                <a:latin typeface="Lucida Calligraphy" pitchFamily="66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2100" dirty="0" smtClean="0">
                <a:latin typeface="Lucida Calligraphy" pitchFamily="66" charset="0"/>
              </a:rPr>
              <a:t>- My </a:t>
            </a:r>
            <a:r>
              <a:rPr lang="en-US" sz="2100" dirty="0" smtClean="0">
                <a:latin typeface="Lucida Calligraphy" pitchFamily="66" charset="0"/>
              </a:rPr>
              <a:t>grandfather, </a:t>
            </a:r>
            <a:r>
              <a:rPr lang="en-US" sz="2100" b="1" dirty="0" smtClean="0">
                <a:solidFill>
                  <a:srgbClr val="0070C0"/>
                </a:solidFill>
                <a:latin typeface="Lucida Calligraphy" pitchFamily="66" charset="0"/>
              </a:rPr>
              <a:t>who</a:t>
            </a:r>
            <a:r>
              <a:rPr lang="en-US" sz="2100" dirty="0" smtClean="0">
                <a:latin typeface="Lucida Calligraphy" pitchFamily="66" charset="0"/>
              </a:rPr>
              <a:t> is 87, goes swimming every day.</a:t>
            </a:r>
          </a:p>
          <a:p>
            <a:pPr>
              <a:buNone/>
            </a:pPr>
            <a:endParaRPr lang="en-US" sz="2100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2100" dirty="0" smtClean="0">
                <a:latin typeface="Lucida Calligraphy" pitchFamily="66" charset="0"/>
              </a:rPr>
              <a:t>- My </a:t>
            </a:r>
            <a:r>
              <a:rPr lang="en-US" sz="2100" dirty="0" smtClean="0">
                <a:latin typeface="Lucida Calligraphy" pitchFamily="66" charset="0"/>
              </a:rPr>
              <a:t>next-door </a:t>
            </a:r>
            <a:r>
              <a:rPr lang="en-US" sz="2100" dirty="0" err="1" smtClean="0">
                <a:latin typeface="Lucida Calligraphy" pitchFamily="66" charset="0"/>
              </a:rPr>
              <a:t>neighbour</a:t>
            </a:r>
            <a:r>
              <a:rPr lang="en-US" sz="2100" dirty="0" smtClean="0">
                <a:latin typeface="Lucida Calligraphy" pitchFamily="66" charset="0"/>
              </a:rPr>
              <a:t>, </a:t>
            </a:r>
            <a:r>
              <a:rPr lang="en-US" sz="2100" b="1" dirty="0" smtClean="0">
                <a:solidFill>
                  <a:srgbClr val="0070C0"/>
                </a:solidFill>
                <a:latin typeface="Lucida Calligraphy" pitchFamily="66" charset="0"/>
              </a:rPr>
              <a:t>whose</a:t>
            </a:r>
            <a:r>
              <a:rPr lang="en-US" sz="2100" dirty="0" smtClean="0">
                <a:latin typeface="Lucida Calligraphy" pitchFamily="66" charset="0"/>
              </a:rPr>
              <a:t> children go to school with ours, has just bought a new car.</a:t>
            </a:r>
          </a:p>
          <a:p>
            <a:pPr>
              <a:buNone/>
            </a:pPr>
            <a:endParaRPr lang="en-US" sz="2100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2100" dirty="0" smtClean="0">
                <a:latin typeface="Lucida Calligraphy" pitchFamily="66" charset="0"/>
              </a:rPr>
              <a:t>- The </a:t>
            </a:r>
            <a:r>
              <a:rPr lang="en-US" sz="2100" dirty="0" smtClean="0">
                <a:latin typeface="Lucida Calligraphy" pitchFamily="66" charset="0"/>
              </a:rPr>
              <a:t>house, </a:t>
            </a:r>
            <a:r>
              <a:rPr lang="en-US" sz="2100" b="1" dirty="0" smtClean="0">
                <a:solidFill>
                  <a:srgbClr val="0070C0"/>
                </a:solidFill>
                <a:latin typeface="Lucida Calligraphy" pitchFamily="66" charset="0"/>
              </a:rPr>
              <a:t>which</a:t>
            </a:r>
            <a:r>
              <a:rPr lang="en-US" sz="2100" dirty="0" smtClean="0">
                <a:solidFill>
                  <a:srgbClr val="0070C0"/>
                </a:solidFill>
                <a:latin typeface="Lucida Calligraphy" pitchFamily="66" charset="0"/>
              </a:rPr>
              <a:t> </a:t>
            </a:r>
            <a:r>
              <a:rPr lang="en-US" sz="2100" dirty="0" smtClean="0">
                <a:latin typeface="Lucida Calligraphy" pitchFamily="66" charset="0"/>
              </a:rPr>
              <a:t>is very big, is also very cold!</a:t>
            </a:r>
          </a:p>
          <a:p>
            <a:pPr>
              <a:buNone/>
            </a:pPr>
            <a:endParaRPr lang="en-US" dirty="0" smtClean="0">
              <a:latin typeface="Lucida Calligraphy" pitchFamily="66" charset="0"/>
            </a:endParaRPr>
          </a:p>
          <a:p>
            <a:endParaRPr lang="en-US" dirty="0" smtClean="0">
              <a:latin typeface="Lucida Calligraphy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endParaRPr lang="en-US" sz="1600" dirty="0" smtClean="0"/>
          </a:p>
          <a:p>
            <a:pPr>
              <a:buNone/>
            </a:pPr>
            <a:endParaRPr lang="en-US" sz="1800" dirty="0" smtClean="0">
              <a:latin typeface="Lucida Calligraphy" pitchFamily="66" charset="0"/>
            </a:endParaRPr>
          </a:p>
          <a:p>
            <a:r>
              <a:rPr lang="en-US" sz="2400" dirty="0" smtClean="0">
                <a:latin typeface="Lucida Calligraphy" pitchFamily="66" charset="0"/>
              </a:rPr>
              <a:t>We can use </a:t>
            </a:r>
            <a:r>
              <a:rPr lang="en-US" sz="2400" i="1" dirty="0" smtClean="0">
                <a:solidFill>
                  <a:srgbClr val="0070C0"/>
                </a:solidFill>
                <a:latin typeface="Lucida Calligraphy" pitchFamily="66" charset="0"/>
              </a:rPr>
              <a:t>when</a:t>
            </a:r>
            <a:r>
              <a:rPr lang="en-US" sz="2400" dirty="0" smtClean="0">
                <a:latin typeface="Lucida Calligraphy" pitchFamily="66" charset="0"/>
              </a:rPr>
              <a:t> to talk about places and </a:t>
            </a:r>
            <a:r>
              <a:rPr lang="en-US" sz="2400" i="1" dirty="0" smtClean="0">
                <a:solidFill>
                  <a:srgbClr val="0070C0"/>
                </a:solidFill>
                <a:latin typeface="Lucida Calligraphy" pitchFamily="66" charset="0"/>
              </a:rPr>
              <a:t>where</a:t>
            </a:r>
            <a:r>
              <a:rPr lang="en-US" sz="2400" dirty="0" smtClean="0">
                <a:latin typeface="Lucida Calligraphy" pitchFamily="66" charset="0"/>
              </a:rPr>
              <a:t> to talk about place</a:t>
            </a:r>
          </a:p>
          <a:p>
            <a:pPr>
              <a:buNone/>
            </a:pPr>
            <a:endParaRPr lang="en-US" sz="1800" dirty="0" smtClean="0">
              <a:latin typeface="Lucida Calligraphy" pitchFamily="66" charset="0"/>
            </a:endParaRPr>
          </a:p>
          <a:p>
            <a:pPr>
              <a:buNone/>
            </a:pPr>
            <a:endParaRPr lang="en-US" sz="1800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1800" dirty="0" smtClean="0">
                <a:latin typeface="Lucida Calligraphy" pitchFamily="66" charset="0"/>
              </a:rPr>
              <a:t>- City Park, </a:t>
            </a:r>
            <a:r>
              <a:rPr lang="en-US" sz="1800" b="1" dirty="0" smtClean="0">
                <a:solidFill>
                  <a:srgbClr val="0070C0"/>
                </a:solidFill>
                <a:latin typeface="Lucida Calligraphy" pitchFamily="66" charset="0"/>
              </a:rPr>
              <a:t>where</a:t>
            </a:r>
            <a:r>
              <a:rPr lang="en-US" sz="1800" dirty="0" smtClean="0">
                <a:latin typeface="Lucida Calligraphy" pitchFamily="66" charset="0"/>
              </a:rPr>
              <a:t> we used to go, has been closed down.</a:t>
            </a:r>
          </a:p>
          <a:p>
            <a:pPr>
              <a:buNone/>
            </a:pPr>
            <a:endParaRPr lang="en-US" sz="1800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1800" dirty="0" smtClean="0">
                <a:latin typeface="Lucida Calligraphy" pitchFamily="66" charset="0"/>
              </a:rPr>
              <a:t> - December</a:t>
            </a:r>
            <a:r>
              <a:rPr lang="en-US" sz="1800" dirty="0" smtClean="0">
                <a:latin typeface="Lucida Calligraphy" pitchFamily="66" charset="0"/>
              </a:rPr>
              <a:t>, </a:t>
            </a:r>
            <a:r>
              <a:rPr lang="en-US" sz="1800" b="1" dirty="0" smtClean="0">
                <a:solidFill>
                  <a:srgbClr val="0070C0"/>
                </a:solidFill>
                <a:latin typeface="Lucida Calligraphy" pitchFamily="66" charset="0"/>
              </a:rPr>
              <a:t>when</a:t>
            </a:r>
            <a:r>
              <a:rPr lang="en-US" sz="1800" dirty="0" smtClean="0">
                <a:solidFill>
                  <a:srgbClr val="0070C0"/>
                </a:solidFill>
                <a:latin typeface="Lucida Calligraphy" pitchFamily="66" charset="0"/>
              </a:rPr>
              <a:t> </a:t>
            </a:r>
            <a:r>
              <a:rPr lang="en-US" sz="1800" dirty="0" smtClean="0">
                <a:latin typeface="Lucida Calligraphy" pitchFamily="66" charset="0"/>
              </a:rPr>
              <a:t>Christmas is celebrated, is a summer month for the </a:t>
            </a:r>
            <a:r>
              <a:rPr lang="en-US" sz="1800" dirty="0" smtClean="0">
                <a:latin typeface="Lucida Calligraphy" pitchFamily="66" charset="0"/>
              </a:rPr>
              <a:t>southern hemisphere</a:t>
            </a:r>
            <a:r>
              <a:rPr lang="en-US" sz="1800" dirty="0" smtClean="0">
                <a:latin typeface="Lucida Calligraphy" pitchFamily="66" charset="0"/>
              </a:rPr>
              <a:t>.</a:t>
            </a:r>
            <a:endParaRPr lang="en-US" sz="1800" dirty="0">
              <a:latin typeface="Lucida Calligraphy" pitchFamily="66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642919"/>
            <a:ext cx="9144000" cy="5286411"/>
          </a:xfrm>
        </p:spPr>
        <p:txBody>
          <a:bodyPr/>
          <a:lstStyle/>
          <a:p>
            <a:r>
              <a:rPr lang="en-US" dirty="0" smtClean="0"/>
              <a:t>Complete the sentences with who, which, where or whose</a:t>
            </a:r>
          </a:p>
          <a:p>
            <a:pPr marL="624078" indent="-514350">
              <a:buAutoNum type="arabicPeriod"/>
            </a:pPr>
            <a:r>
              <a:rPr lang="en-US" sz="1800" dirty="0" smtClean="0"/>
              <a:t>That young man over there, ________ name I can’t remember at the moment, is a famous ecologist</a:t>
            </a:r>
          </a:p>
          <a:p>
            <a:pPr marL="624078" indent="-514350">
              <a:buAutoNum type="arabicPeriod"/>
            </a:pPr>
            <a:r>
              <a:rPr lang="en-US" sz="1800" dirty="0" smtClean="0"/>
              <a:t>We went on an expedition to the Amazon, _________ none of us had ever been before.</a:t>
            </a:r>
          </a:p>
          <a:p>
            <a:pPr marL="624078" indent="-514350">
              <a:buAutoNum type="arabicPeriod"/>
            </a:pPr>
            <a:r>
              <a:rPr lang="en-US" sz="1800" dirty="0" smtClean="0"/>
              <a:t>The doctor, ________ can’t have been older than thirty, examined Lisa’s leg carefully.</a:t>
            </a:r>
          </a:p>
          <a:p>
            <a:pPr marL="624078" indent="-514350">
              <a:buAutoNum type="arabicPeriod"/>
            </a:pPr>
            <a:r>
              <a:rPr lang="en-US" sz="1800" dirty="0" err="1" smtClean="0"/>
              <a:t>Mrs</a:t>
            </a:r>
            <a:r>
              <a:rPr lang="en-US" sz="1800" dirty="0" smtClean="0"/>
              <a:t> Janet McGregor’s </a:t>
            </a:r>
            <a:r>
              <a:rPr lang="en-US" sz="1800" dirty="0" err="1" smtClean="0"/>
              <a:t>favourite</a:t>
            </a:r>
            <a:r>
              <a:rPr lang="en-US" sz="1800" dirty="0" smtClean="0"/>
              <a:t> holiday destination is London, __________ people don’t </a:t>
            </a:r>
            <a:r>
              <a:rPr lang="en-US" sz="1800" dirty="0" err="1" smtClean="0"/>
              <a:t>recognise</a:t>
            </a:r>
            <a:r>
              <a:rPr lang="en-US" sz="1800" dirty="0" smtClean="0"/>
              <a:t> her.</a:t>
            </a:r>
          </a:p>
          <a:p>
            <a:pPr marL="624078" indent="-514350">
              <a:buAutoNum type="arabicPeriod"/>
            </a:pPr>
            <a:r>
              <a:rPr lang="en-US" sz="1800" dirty="0" smtClean="0"/>
              <a:t>One of my friends, __________ wife runs a big business, has made a big donation to an environmental charity.</a:t>
            </a:r>
          </a:p>
          <a:p>
            <a:pPr marL="624078" indent="-514350">
              <a:buAutoNum type="arabicPeriod"/>
            </a:pPr>
            <a:r>
              <a:rPr lang="en-US" sz="1800" dirty="0" smtClean="0"/>
              <a:t>The elephants, __________ were drinking water from the river, suddenly became very anxious.</a:t>
            </a:r>
            <a:endParaRPr lang="en-US" sz="1800" dirty="0" smtClean="0"/>
          </a:p>
          <a:p>
            <a:pPr marL="624078" indent="-514350">
              <a:buAutoNum type="arabicPeriod"/>
            </a:pPr>
            <a:endParaRPr lang="en-US" sz="1800" dirty="0" smtClean="0"/>
          </a:p>
          <a:p>
            <a:pPr marL="624078" indent="-514350">
              <a:buNone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85794"/>
          </a:xfrm>
        </p:spPr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0007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Use the information in brackets to add a non-defining relative clause to each sentence. (Look slide 3)</a:t>
            </a:r>
          </a:p>
          <a:p>
            <a:pPr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sz="1900" dirty="0" smtClean="0"/>
              <a:t>1. The company plans to build a skyscraper here.</a:t>
            </a:r>
          </a:p>
          <a:p>
            <a:pPr marL="624078" indent="-514350">
              <a:buNone/>
            </a:pPr>
            <a:r>
              <a:rPr lang="en-US" sz="1900" dirty="0" smtClean="0"/>
              <a:t> </a:t>
            </a:r>
            <a:r>
              <a:rPr lang="en-US" sz="1900" dirty="0" smtClean="0"/>
              <a:t>   (</a:t>
            </a:r>
            <a:r>
              <a:rPr lang="en-US" sz="1900" dirty="0" smtClean="0"/>
              <a:t>The company’s owner is Tania </a:t>
            </a:r>
            <a:r>
              <a:rPr lang="en-US" sz="1900" dirty="0" smtClean="0"/>
              <a:t>Hillman.)</a:t>
            </a:r>
          </a:p>
          <a:p>
            <a:pPr marL="624078" indent="-514350">
              <a:buNone/>
            </a:pPr>
            <a:r>
              <a:rPr lang="en-US" sz="1900" dirty="0" smtClean="0"/>
              <a:t>___________________________________________________________________________</a:t>
            </a:r>
            <a:endParaRPr lang="en-US" sz="1900" dirty="0" smtClean="0"/>
          </a:p>
          <a:p>
            <a:pPr marL="624078" indent="-514350">
              <a:buNone/>
            </a:pPr>
            <a:r>
              <a:rPr lang="en-US" sz="1900" dirty="0" smtClean="0"/>
              <a:t>2. This T-shirt is a prize in the competition.</a:t>
            </a:r>
          </a:p>
          <a:p>
            <a:pPr marL="624078" indent="-514350">
              <a:buNone/>
            </a:pPr>
            <a:r>
              <a:rPr lang="en-US" sz="1900" dirty="0" smtClean="0"/>
              <a:t>    (This T-shirt  is made of organic cotton.)</a:t>
            </a:r>
          </a:p>
          <a:p>
            <a:pPr marL="624078" indent="-514350">
              <a:buNone/>
            </a:pPr>
            <a:r>
              <a:rPr lang="en-US" sz="1900" dirty="0" smtClean="0"/>
              <a:t>___________________________________________________________________________</a:t>
            </a:r>
          </a:p>
          <a:p>
            <a:pPr marL="624078" indent="-514350">
              <a:buNone/>
            </a:pPr>
            <a:r>
              <a:rPr lang="en-US" sz="1900" dirty="0" smtClean="0"/>
              <a:t>3. Sandra saw giant pandas last year in China.</a:t>
            </a:r>
          </a:p>
          <a:p>
            <a:pPr marL="624078" indent="-514350">
              <a:buNone/>
            </a:pPr>
            <a:r>
              <a:rPr lang="en-US" sz="1900" dirty="0" smtClean="0"/>
              <a:t>    (Sandra studies zoology.)</a:t>
            </a:r>
          </a:p>
          <a:p>
            <a:pPr marL="624078" indent="-514350">
              <a:buNone/>
            </a:pPr>
            <a:r>
              <a:rPr lang="en-US" sz="1900" dirty="0" smtClean="0"/>
              <a:t>___________________________________________________________________________</a:t>
            </a:r>
          </a:p>
          <a:p>
            <a:pPr marL="624078" indent="-514350">
              <a:buNone/>
            </a:pPr>
            <a:r>
              <a:rPr lang="en-US" sz="1900" dirty="0" smtClean="0"/>
              <a:t>4. I’m moving to Belfast.</a:t>
            </a:r>
          </a:p>
          <a:p>
            <a:pPr marL="624078" indent="-514350">
              <a:buNone/>
            </a:pPr>
            <a:r>
              <a:rPr lang="en-US" sz="1900" dirty="0" smtClean="0"/>
              <a:t>   (I’ll work at a travel agency there.)</a:t>
            </a:r>
          </a:p>
          <a:p>
            <a:pPr marL="624078" indent="-514350">
              <a:buNone/>
            </a:pPr>
            <a:r>
              <a:rPr lang="en-US" sz="1900" dirty="0" smtClean="0"/>
              <a:t>___________________________________________________________________________</a:t>
            </a:r>
          </a:p>
          <a:p>
            <a:pPr marL="624078" indent="-514350">
              <a:buNone/>
            </a:pPr>
            <a:r>
              <a:rPr lang="en-US" sz="1900" dirty="0" smtClean="0"/>
              <a:t>5. Padua attracts many tourists in the summer.</a:t>
            </a:r>
          </a:p>
          <a:p>
            <a:pPr marL="624078" indent="-514350">
              <a:buNone/>
            </a:pPr>
            <a:r>
              <a:rPr lang="en-US" sz="1900" dirty="0" smtClean="0"/>
              <a:t>   (Padua is very close to Venice.)</a:t>
            </a:r>
          </a:p>
          <a:p>
            <a:pPr marL="624078" indent="-514350">
              <a:buNone/>
            </a:pPr>
            <a:r>
              <a:rPr lang="en-US" sz="1900" dirty="0" smtClean="0"/>
              <a:t>___________________________________________________________________________</a:t>
            </a:r>
          </a:p>
          <a:p>
            <a:pPr marL="624078" indent="-514350">
              <a:buNone/>
            </a:pPr>
            <a:r>
              <a:rPr lang="en-US" sz="1900" dirty="0" smtClean="0"/>
              <a:t>6. Frank studies science.</a:t>
            </a:r>
          </a:p>
          <a:p>
            <a:pPr marL="624078" indent="-514350">
              <a:buNone/>
            </a:pPr>
            <a:r>
              <a:rPr lang="en-US" sz="1900" dirty="0" smtClean="0"/>
              <a:t>(His brother is a biologist.)</a:t>
            </a:r>
          </a:p>
          <a:p>
            <a:pPr marL="624078" indent="-514350">
              <a:buNone/>
            </a:pPr>
            <a:r>
              <a:rPr lang="en-US" sz="1900" dirty="0" smtClean="0"/>
              <a:t>____________________________________________________________________________</a:t>
            </a:r>
          </a:p>
          <a:p>
            <a:pPr marL="624078" indent="-514350">
              <a:buFont typeface="+mj-lt"/>
              <a:buAutoNum type="arabicPeriod"/>
            </a:pPr>
            <a:endParaRPr lang="en-US" sz="19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142</TotalTime>
  <Words>448</Words>
  <Application>Microsoft Office PowerPoint</Application>
  <PresentationFormat>On-screen Show (4:3)</PresentationFormat>
  <Paragraphs>57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Unit 5.5 Grammar Non-defining relative clauses</vt:lpstr>
      <vt:lpstr>Non-defining relative clauses</vt:lpstr>
      <vt:lpstr>Slide 3</vt:lpstr>
      <vt:lpstr>Relative pronouns:</vt:lpstr>
      <vt:lpstr>Slide 5</vt:lpstr>
      <vt:lpstr>Slide 6</vt:lpstr>
      <vt:lpstr>Homework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15</cp:revision>
  <dcterms:created xsi:type="dcterms:W3CDTF">2020-09-25T11:29:20Z</dcterms:created>
  <dcterms:modified xsi:type="dcterms:W3CDTF">2020-09-25T13:51:59Z</dcterms:modified>
</cp:coreProperties>
</file>