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3" r:id="rId7"/>
    <p:sldId id="261" r:id="rId8"/>
    <p:sldId id="262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630"/>
    <a:srgbClr val="44CCAA"/>
    <a:srgbClr val="FBF8E7"/>
    <a:srgbClr val="FF9900"/>
    <a:srgbClr val="A5BB01"/>
    <a:srgbClr val="FF5050"/>
    <a:srgbClr val="586470"/>
    <a:srgbClr val="FF8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4EEB-0572-419B-81AE-4650C5660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17288-7C3A-4B10-9132-728F36314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6D066-C3D6-4AF7-A34B-AA162E30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19D43-F520-4036-8F57-DDA7EDD8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080D-1559-47B0-97C2-F36D7EF5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6163-4656-49DB-9A6E-F6A7F9F0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FD094-8704-4773-A85E-F6A82A250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BA612-6B51-4D29-B6A4-674E0077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DA5C-0023-4B2D-915B-322FAA16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6D08-16DC-4C9E-907E-8EA34955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0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B6C02-C2F9-4B91-A691-62A5D93A2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66DC0-DE18-4E66-80D0-B5A85BAD4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970A-06DD-40DD-A87B-54B397E97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C599-5E01-4492-86D2-255384B4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492C-A226-4278-BBA5-7D28D889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054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062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32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25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12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42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87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55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21A9-22B0-4197-9292-72CBD191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90F4-494B-4929-A41B-1F9F895E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70284-AC7D-492F-BEED-F2CDFB35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EAAD-051B-43F1-9BB4-C449484E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F6F31-2C3C-41B2-8F28-71BD406A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1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801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95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00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73DD-404C-4822-8FA6-3566ECF9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B80AC-66F1-4890-AAF0-BD8C508BB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82816-B96B-47DD-80DF-61FF74C1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41366-F19C-445C-BF02-E903746C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4F498-FACE-4C83-A709-6981E133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9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AB12-64BF-4E5E-883E-24D7C0F3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055EA-15BC-44B8-A4AB-F91E6B25F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BE7B3-D080-49A9-8715-2F1E0F62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D266D-1172-4AB7-9633-12BEC0E16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AFEE9-CCAA-4361-B774-4500E1F2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F3B05-F2E9-4343-BF17-351EDFD0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61E2-8E2F-4793-9E30-90110CB3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D5055-B037-41AA-97F9-269A384A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26F61-F0A5-42FE-A924-E90561775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3F651-45D7-426B-AB27-4DD76D25E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D9920-5941-4BC8-90AF-0778C2976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0239C-448B-44C0-B43B-9B1BE2F4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9F482-37AB-4035-B0FC-ED560F19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DD6FA-548F-45C5-B671-B9296574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3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6EA6-C169-496A-BC64-086A7C53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D5877-86D8-457A-AD48-281640FF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D6F40-DB3C-4593-A9D9-9F5F1BFC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5D77B-1A63-4D3E-8BDC-3FDE12F64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0C8DF-F104-49FF-976E-751D005E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5685D-6A0A-498C-8C9C-7CA30381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53681-BA35-4CDA-A7E0-7C99CB6E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3244-DDE3-4385-ABCF-973D277F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9CA3-9F06-4617-9377-37B8FAA2C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C3AE5-AD12-43C3-B233-D22195C84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E43AA-F8E5-481A-8B5D-293B9351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68B7F-0E43-48F4-B626-1DEA97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C1DA3-9160-4D03-8BA1-D9CCFAC3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1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E47B-8D57-43C8-AF66-546DAD66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39923-251E-4C95-82DA-95AEF5041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27C72-D2F4-45AE-B28A-9C4748414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EB97F-955E-4F9C-A662-1BF8A096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4098B-1639-48D0-ADCF-5FA7C2F7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967FC-1C0F-41C3-B0BC-21F6A43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52B79-4C55-4BD3-9D5A-BA7A191B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2AF2C-0747-419E-92D5-6A2F973CF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6BDB4-A1C5-4363-8F90-89E2311B8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0ACA9-52DA-4F56-B381-950F693E341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D70BB-6CFD-4E01-914D-A14C10718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F4562-BBBE-4174-A00B-A131AE884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472D-3406-4AA4-B46E-6EA4EAE96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27.08.2020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4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7.gif"/><Relationship Id="rId3" Type="http://schemas.openxmlformats.org/officeDocument/2006/relationships/image" Target="../media/image9.png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openxmlformats.org/officeDocument/2006/relationships/image" Target="../media/image26.pn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microsoft.com/office/2007/relationships/hdphoto" Target="../media/hdphoto6.wdp"/><Relationship Id="rId10" Type="http://schemas.openxmlformats.org/officeDocument/2006/relationships/image" Target="../media/image16.jpe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3.wdp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pasojepapic@gmail.com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8C1B11-7297-49BB-A34A-79D83AABC6AB}"/>
              </a:ext>
            </a:extLst>
          </p:cNvPr>
          <p:cNvSpPr/>
          <p:nvPr/>
        </p:nvSpPr>
        <p:spPr>
          <a:xfrm>
            <a:off x="0" y="1232771"/>
            <a:ext cx="12192000" cy="4431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E499EB-4794-411A-8B12-0E1F2B5847DD}"/>
              </a:ext>
            </a:extLst>
          </p:cNvPr>
          <p:cNvSpPr/>
          <p:nvPr/>
        </p:nvSpPr>
        <p:spPr>
          <a:xfrm>
            <a:off x="0" y="2329041"/>
            <a:ext cx="12192000" cy="443132"/>
          </a:xfrm>
          <a:prstGeom prst="rect">
            <a:avLst/>
          </a:prstGeom>
          <a:gradFill>
            <a:gsLst>
              <a:gs pos="0">
                <a:srgbClr val="FF5050">
                  <a:alpha val="0"/>
                </a:srgb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34E6AC-8D21-4ADA-9FBE-83E0A34F63E0}"/>
              </a:ext>
            </a:extLst>
          </p:cNvPr>
          <p:cNvSpPr/>
          <p:nvPr/>
        </p:nvSpPr>
        <p:spPr>
          <a:xfrm>
            <a:off x="0" y="3482424"/>
            <a:ext cx="12192000" cy="443132"/>
          </a:xfrm>
          <a:prstGeom prst="rect">
            <a:avLst/>
          </a:prstGeom>
          <a:gradFill>
            <a:gsLst>
              <a:gs pos="0">
                <a:srgbClr val="586470">
                  <a:alpha val="3000"/>
                </a:srgb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05900-AA7B-463F-A1D5-4664D929A913}"/>
              </a:ext>
            </a:extLst>
          </p:cNvPr>
          <p:cNvSpPr/>
          <p:nvPr/>
        </p:nvSpPr>
        <p:spPr>
          <a:xfrm>
            <a:off x="0" y="1675903"/>
            <a:ext cx="12192000" cy="40265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E482A0-56EA-42F4-9F85-DFB691D1BDAB}"/>
              </a:ext>
            </a:extLst>
          </p:cNvPr>
          <p:cNvSpPr/>
          <p:nvPr/>
        </p:nvSpPr>
        <p:spPr>
          <a:xfrm>
            <a:off x="0" y="4641669"/>
            <a:ext cx="12192000" cy="443132"/>
          </a:xfrm>
          <a:prstGeom prst="rect">
            <a:avLst/>
          </a:prstGeom>
          <a:gradFill>
            <a:gsLst>
              <a:gs pos="0">
                <a:srgbClr val="FF9900">
                  <a:alpha val="0"/>
                </a:srgb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D57BB6-BCA4-4A65-88F4-EFECCED3443C}"/>
              </a:ext>
            </a:extLst>
          </p:cNvPr>
          <p:cNvSpPr/>
          <p:nvPr/>
        </p:nvSpPr>
        <p:spPr>
          <a:xfrm>
            <a:off x="0" y="5100366"/>
            <a:ext cx="12192000" cy="1821766"/>
          </a:xfrm>
          <a:prstGeom prst="rect">
            <a:avLst/>
          </a:prstGeom>
          <a:solidFill>
            <a:srgbClr val="A5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9FD4BB-9870-496F-AF5B-271B2B6EF116}"/>
              </a:ext>
            </a:extLst>
          </p:cNvPr>
          <p:cNvSpPr/>
          <p:nvPr/>
        </p:nvSpPr>
        <p:spPr>
          <a:xfrm>
            <a:off x="0" y="5978770"/>
            <a:ext cx="12192000" cy="393895"/>
          </a:xfrm>
          <a:prstGeom prst="rect">
            <a:avLst/>
          </a:prstGeom>
          <a:gradFill>
            <a:gsLst>
              <a:gs pos="0">
                <a:srgbClr val="A5BB01">
                  <a:alpha val="0"/>
                </a:srgb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6657F1-9A39-43D9-B853-0C86FE0E43BB}"/>
              </a:ext>
            </a:extLst>
          </p:cNvPr>
          <p:cNvGrpSpPr/>
          <p:nvPr/>
        </p:nvGrpSpPr>
        <p:grpSpPr>
          <a:xfrm>
            <a:off x="0" y="4383314"/>
            <a:ext cx="1465945" cy="1627715"/>
            <a:chOff x="0" y="4383314"/>
            <a:chExt cx="1465945" cy="1627715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B505EE45-1545-42C2-B463-5151D08245B5}"/>
                </a:ext>
              </a:extLst>
            </p:cNvPr>
            <p:cNvSpPr/>
            <p:nvPr/>
          </p:nvSpPr>
          <p:spPr>
            <a:xfrm flipV="1">
              <a:off x="1010642" y="4415572"/>
              <a:ext cx="455303" cy="1595457"/>
            </a:xfrm>
            <a:prstGeom prst="rtTriangle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56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111B4F2B-86D9-450A-8FD4-3C1826DF84F4}"/>
                </a:ext>
              </a:extLst>
            </p:cNvPr>
            <p:cNvSpPr/>
            <p:nvPr/>
          </p:nvSpPr>
          <p:spPr>
            <a:xfrm>
              <a:off x="0" y="4383314"/>
              <a:ext cx="1083212" cy="1595456"/>
            </a:xfrm>
            <a:prstGeom prst="round2SameRect">
              <a:avLst>
                <a:gd name="adj1" fmla="val 14935"/>
                <a:gd name="adj2" fmla="val 0"/>
              </a:avLst>
            </a:prstGeom>
            <a:solidFill>
              <a:srgbClr val="A5BB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4" y="91796"/>
            <a:ext cx="1418697" cy="14941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63042" y="441799"/>
            <a:ext cx="67404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3300" dirty="0">
                <a:solidFill>
                  <a:srgbClr val="002060"/>
                </a:solidFill>
                <a:latin typeface="Impact" panose="020B0806030902050204" pitchFamily="34" charset="0"/>
              </a:rPr>
              <a:t>JU ETŠ „VASO ALIGRUDIĆ“, Podgorica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43485" y="5564753"/>
            <a:ext cx="50698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PREDMETNI NASTAVNIK: SPASOJE PAPI</a:t>
            </a:r>
            <a:r>
              <a:rPr lang="sr-Latn-ME" sz="2300" dirty="0" smtClean="0">
                <a:solidFill>
                  <a:srgbClr val="002060"/>
                </a:solidFill>
                <a:latin typeface="Impact" panose="020B0806030902050204" pitchFamily="34" charset="0"/>
              </a:rPr>
              <a:t>Ć</a:t>
            </a:r>
            <a:endParaRPr lang="en-US" sz="23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Index of /imag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41" y="1078086"/>
            <a:ext cx="5246759" cy="37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536" y="2208960"/>
            <a:ext cx="7163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7200">
                <a:solidFill>
                  <a:schemeClr val="bg1"/>
                </a:solidFill>
                <a:latin typeface="Impact" panose="020B0806030902050204" pitchFamily="34" charset="0"/>
              </a:rPr>
              <a:t>ISTORIJSKI RAZVOJ RAČUNARA</a:t>
            </a:r>
            <a:endParaRPr lang="en-US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DEBA50-80B9-41CC-8FB2-AAB9E7D619DD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E9DA4C4-6DEA-4357-B31D-063CDF5F3773}"/>
                </a:ext>
              </a:extLst>
            </p:cNvPr>
            <p:cNvSpPr/>
            <p:nvPr/>
          </p:nvSpPr>
          <p:spPr>
            <a:xfrm flipV="1">
              <a:off x="1010642" y="4415572"/>
              <a:ext cx="455303" cy="1595457"/>
            </a:xfrm>
            <a:prstGeom prst="rtTriangle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56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97A6F95B-B31C-47B8-A0F7-1D402942169F}"/>
                </a:ext>
              </a:extLst>
            </p:cNvPr>
            <p:cNvSpPr/>
            <p:nvPr/>
          </p:nvSpPr>
          <p:spPr>
            <a:xfrm>
              <a:off x="0" y="4383314"/>
              <a:ext cx="1083212" cy="1595456"/>
            </a:xfrm>
            <a:prstGeom prst="round2SameRect">
              <a:avLst>
                <a:gd name="adj1" fmla="val 14935"/>
                <a:gd name="adj2" fmla="val 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79043"/>
            <a:ext cx="12192001" cy="5039144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1C77351-A6B8-4ACC-8B9A-F5A058596157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338" y="2998232"/>
            <a:ext cx="999308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8500" dirty="0" smtClean="0">
                <a:solidFill>
                  <a:schemeClr val="bg1"/>
                </a:solidFill>
                <a:latin typeface="Impact" panose="020B0806030902050204" pitchFamily="34" charset="0"/>
              </a:rPr>
              <a:t>HVALA NA PAŽNJI </a:t>
            </a:r>
            <a:endParaRPr lang="en-US" sz="8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6417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A5BB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39853"/>
            <a:ext cx="12192001" cy="5039144"/>
          </a:xfrm>
          <a:prstGeom prst="rect">
            <a:avLst/>
          </a:prstGeom>
          <a:solidFill>
            <a:srgbClr val="A5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438" y="243191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ŠTA JE </a:t>
            </a:r>
            <a:r>
              <a:rPr lang="en-US" dirty="0" smtClean="0">
                <a:solidFill>
                  <a:srgbClr val="002060"/>
                </a:solidFill>
                <a:latin typeface="Impact" panose="020B0806030902050204" pitchFamily="34" charset="0"/>
              </a:rPr>
              <a:t>INFORMATIKA</a:t>
            </a:r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 ?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155" y="2921817"/>
            <a:ext cx="5902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</a:rPr>
              <a:t>Informatika</a:t>
            </a:r>
            <a:r>
              <a:rPr lang="en-US" sz="3600" dirty="0">
                <a:solidFill>
                  <a:srgbClr val="002060"/>
                </a:solidFill>
              </a:rPr>
              <a:t> je </a:t>
            </a:r>
            <a:r>
              <a:rPr lang="en-US" sz="3600" dirty="0" err="1">
                <a:solidFill>
                  <a:srgbClr val="002060"/>
                </a:solidFill>
              </a:rPr>
              <a:t>nauka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koja</a:t>
            </a:r>
            <a:r>
              <a:rPr lang="en-US" sz="3600" dirty="0">
                <a:solidFill>
                  <a:srgbClr val="002060"/>
                </a:solidFill>
              </a:rPr>
              <a:t> se </a:t>
            </a:r>
            <a:r>
              <a:rPr lang="en-US" sz="3600" dirty="0" err="1">
                <a:solidFill>
                  <a:srgbClr val="002060"/>
                </a:solidFill>
              </a:rPr>
              <a:t>bavi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prikupljanjem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obradom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čuvanjem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prezentovanjem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informacija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korisniku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054" name="Picture 6" descr="Animated gif of Informatics lif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31" y="2538344"/>
            <a:ext cx="4540341" cy="34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521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39853"/>
            <a:ext cx="12192001" cy="503914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2454533-6BC8-4CA8-AA09-56F91DEBCD2A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45" y="253699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PREDMET IZUČAVANJA </a:t>
            </a:r>
            <a:r>
              <a:rPr lang="en-US" dirty="0" smtClean="0">
                <a:solidFill>
                  <a:srgbClr val="002060"/>
                </a:solidFill>
                <a:latin typeface="Impact" panose="020B0806030902050204" pitchFamily="34" charset="0"/>
              </a:rPr>
              <a:t>INFORMATIK</a:t>
            </a:r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E 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0738" y="3143659"/>
            <a:ext cx="9269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ME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PODACI</a:t>
            </a:r>
          </a:p>
          <a:p>
            <a:pPr algn="just">
              <a:lnSpc>
                <a:spcPct val="150000"/>
              </a:lnSpc>
            </a:pPr>
            <a:r>
              <a:rPr lang="sr-Latn-ME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INFORMACIJE</a:t>
            </a:r>
            <a:endParaRPr lang="en-US" sz="3600" dirty="0">
              <a:solidFill>
                <a:schemeClr val="bg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2164492"/>
            <a:ext cx="2601792" cy="43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50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5864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39854"/>
            <a:ext cx="12192001" cy="5039144"/>
          </a:xfrm>
          <a:prstGeom prst="rect">
            <a:avLst/>
          </a:prstGeom>
          <a:solidFill>
            <a:srgbClr val="586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C21ED12-9F38-45AC-ADEF-7EC79884B7F1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5864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69" y="274801"/>
            <a:ext cx="9061430" cy="1080938"/>
          </a:xfrm>
        </p:spPr>
        <p:txBody>
          <a:bodyPr/>
          <a:lstStyle/>
          <a:p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                         PODACI 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123" y="2389625"/>
            <a:ext cx="10557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Podaci su registrovane činjenice, oznake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ili zapažanja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nastala u toku nekog procesa.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Pojam podataka vezan je za fizičke simbole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koji mogu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 se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bilježe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(registruju), čuvaju, prenose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 obrađuju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Podatak doslovno označava činjenicu, koja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može biti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u obliku broja, teksta ili slike i koja se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kao takva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pamti. </a:t>
            </a:r>
          </a:p>
          <a:p>
            <a:pPr algn="just">
              <a:lnSpc>
                <a:spcPct val="150000"/>
              </a:lnSpc>
              <a:buClr>
                <a:schemeClr val="bg1"/>
              </a:buClr>
            </a:pP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   Npr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visina Mosta na Tari 170 m to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podatak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16" descr="H:\Baze Podataka\slike\podatak-informacija.png"/>
          <p:cNvPicPr/>
          <p:nvPr/>
        </p:nvPicPr>
        <p:blipFill rotWithShape="1">
          <a:blip r:embed="rId2"/>
          <a:srcRect t="1" b="15258"/>
          <a:stretch/>
        </p:blipFill>
        <p:spPr bwMode="auto">
          <a:xfrm>
            <a:off x="7657884" y="28579"/>
            <a:ext cx="4402182" cy="169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ata GIF - Find on GIFER"/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24" y="38574"/>
            <a:ext cx="2163825" cy="16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1848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39854"/>
            <a:ext cx="12192001" cy="5039144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1C77351-A6B8-4ACC-8B9A-F5A058596157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45" y="275450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INFORMACIJA 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7246" y="2547258"/>
            <a:ext cx="1019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Informacija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podatak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koji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ima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značenje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u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nekom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kontekstu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Informacije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podaci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koji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obrađeni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da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bi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imali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određeno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značenje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bili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korisni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Informacija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skup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činjenica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tako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obrađenih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organizovanih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predstav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jaju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neko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obavještenje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pic>
        <p:nvPicPr>
          <p:cNvPr id="6146" name="Picture 2" descr="Share Information GIF - Share Information Research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39" y="20565"/>
            <a:ext cx="4081108" cy="18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12159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A5BB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r>
                <a:rPr lang="sr-Latn-ME" sz="40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79041"/>
            <a:ext cx="12192001" cy="5039144"/>
          </a:xfrm>
          <a:prstGeom prst="rect">
            <a:avLst/>
          </a:prstGeom>
          <a:solidFill>
            <a:srgbClr val="A5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438" y="346526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dirty="0" smtClean="0">
                <a:solidFill>
                  <a:srgbClr val="002060"/>
                </a:solidFill>
                <a:latin typeface="Impact" panose="020B0806030902050204" pitchFamily="34" charset="0"/>
              </a:rPr>
              <a:t>STORIJAT RAZVOJA RA</a:t>
            </a:r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ČUNARA 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9088" y="2065225"/>
            <a:ext cx="1019256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Premehani</a:t>
            </a:r>
            <a:r>
              <a:rPr lang="sr-Latn-ME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č</a:t>
            </a: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ki</a:t>
            </a:r>
            <a:r>
              <a:rPr lang="en-US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sz="2700" dirty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period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Mehani</a:t>
            </a:r>
            <a:r>
              <a:rPr lang="sr-Latn-ME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č</a:t>
            </a: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ki</a:t>
            </a:r>
            <a:r>
              <a:rPr lang="en-US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sz="2700" dirty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period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Elektromehani</a:t>
            </a:r>
            <a:r>
              <a:rPr lang="sr-Latn-ME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č</a:t>
            </a: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ki</a:t>
            </a:r>
            <a:r>
              <a:rPr lang="en-US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sz="2700" dirty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period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7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Elektronski</a:t>
            </a:r>
            <a:r>
              <a:rPr lang="en-US" sz="2700" dirty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period</a:t>
            </a:r>
          </a:p>
          <a:p>
            <a:pPr>
              <a:lnSpc>
                <a:spcPct val="150000"/>
              </a:lnSpc>
            </a:pPr>
            <a:endParaRPr lang="en-US" sz="2700" dirty="0">
              <a:solidFill>
                <a:schemeClr val="bg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150000"/>
              </a:lnSpc>
            </a:pPr>
            <a:r>
              <a:rPr lang="sr-Latn-ME" sz="27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    </a:t>
            </a:r>
            <a:r>
              <a:rPr lang="en-US" sz="27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Revolucija</a:t>
            </a:r>
            <a:r>
              <a:rPr lang="en-US" sz="2700" dirty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……</a:t>
            </a:r>
          </a:p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583" y="2065225"/>
            <a:ext cx="10789920" cy="4505392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944" y="2547258"/>
            <a:ext cx="9245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PREMEHANIČKI PERIOD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Africi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prona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đ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ena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kost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kojoj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zarezima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ob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ilj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že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brojevi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….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Razvojem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trgovine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raste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i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potreba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unanjem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…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Abakus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Antikitera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511" y="2199690"/>
            <a:ext cx="1891443" cy="2462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207064"/>
            <a:ext cx="3065325" cy="1992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304" y="2065225"/>
            <a:ext cx="11301267" cy="4609895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05373" y="2547258"/>
            <a:ext cx="5639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PREMEHANIČKI PERIOD</a:t>
            </a:r>
          </a:p>
          <a:p>
            <a:pPr algn="just"/>
            <a:endParaRPr lang="sr-Latn-ME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Arapski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brojevi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– Al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horezmi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U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Evropu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don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 </a:t>
            </a:r>
            <a:r>
              <a:rPr lang="sr-Latn-ME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eonardo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Fibona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r-Latn-ME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tamparska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presa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– Gutenberg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Neperove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kosti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Klizaju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ć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lenjir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398" y="2726189"/>
            <a:ext cx="3952576" cy="1075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24" y="4411129"/>
            <a:ext cx="2714092" cy="19572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516" y="4777184"/>
            <a:ext cx="2645893" cy="1493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1966" y="2199690"/>
            <a:ext cx="10724605" cy="4475430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05373" y="2547258"/>
            <a:ext cx="5639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MEHANIČKI PERIOD</a:t>
            </a:r>
          </a:p>
          <a:p>
            <a:pPr algn="just"/>
            <a:endParaRPr lang="sr-Latn-ME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Prve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mašine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za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računanje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je napravio Blez Paskal i zvale su se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„paskaline“.</a:t>
            </a:r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Sastojala se od niza brojčanika koji su se 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pomjerali 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uz pomoć točkića i pera. Ova mašina je mogla da sabira i oduzima osmocifrene brojeve.</a:t>
            </a:r>
          </a:p>
          <a:p>
            <a:pPr algn="just"/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211" y="2547258"/>
            <a:ext cx="4652966" cy="1959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5373" y="3317966"/>
            <a:ext cx="5639563" cy="2831544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emački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matematičar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filozof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Gotfrid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Vilhelm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fon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Lajbnic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unapr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ij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edio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Paskalovu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računsku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mašinu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1673.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godine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Koristila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zup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anike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sr-Latn-C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Njegov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koncept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mogao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da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sabira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oduzima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množi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</a:t>
            </a:r>
            <a:r>
              <a:rPr lang="sr-Latn-M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ij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eli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brojeve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koji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imali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između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5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12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cifara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211" y="2547258"/>
            <a:ext cx="4892305" cy="21161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54211" y="4662687"/>
            <a:ext cx="5639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r-Latn-ME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Tomas de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Kulmar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aritmometar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Barouzova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unska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ma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um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j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esto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zup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anika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tasteri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4936" y="2350597"/>
            <a:ext cx="5018571" cy="26611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4338" y="2199690"/>
            <a:ext cx="11158805" cy="4370927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205373" y="2547258"/>
            <a:ext cx="638414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ELEKTROMEHANIČKI PERIOD</a:t>
            </a:r>
          </a:p>
          <a:p>
            <a:pPr algn="just"/>
            <a:endParaRPr lang="sr-Latn-ME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Ljudi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inju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koriste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elektri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nu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energiju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Koristi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kombinacija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elektromagnetne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komponente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mehani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napravama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unske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ma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ine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se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prave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od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prekida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releja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Herman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Holerit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ina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automatsku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obradu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rezultata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popisa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stanovni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</a:t>
            </a:r>
            <a:r>
              <a:rPr lang="sr-Latn-ME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4" name="Picture 33" descr="image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4617" y="2780211"/>
            <a:ext cx="3126377" cy="2628709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1205373" y="3317966"/>
            <a:ext cx="6488650" cy="3139321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Važno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otkrić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projektovanje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savremenih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računara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bio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koncept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binarnog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sistema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postavljenog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od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strane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rskog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naučnika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Džordža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Bula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Bulova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algebra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)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Godine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1884. 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merikanac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Herman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Holerit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patentirao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mašinu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za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tabeliranje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pomoću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bušenih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kartica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čime je omogućeno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brzo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očitavanj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podataka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Holerit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zatim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osnovao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kompaniju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koja je bila preteča 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IBM</a:t>
            </a:r>
            <a:r>
              <a:rPr lang="sr-Latn-C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-a</a:t>
            </a:r>
            <a:r>
              <a:rPr 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049" name="TextBox 2048"/>
          <p:cNvSpPr txBox="1"/>
          <p:nvPr/>
        </p:nvSpPr>
        <p:spPr>
          <a:xfrm>
            <a:off x="455304" y="2065225"/>
            <a:ext cx="11301267" cy="4609895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205373" y="2547258"/>
            <a:ext cx="61751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ELEKTRONSKI PERIOD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ME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Prva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potpuno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elektronska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unska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ma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ina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bila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ABC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autora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Beri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Atanasf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Napravljena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je da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j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š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ava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sistem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linearnih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jedna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ina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Nije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mogla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programirati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Mnogo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vakumskih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ij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evi</a:t>
            </a:r>
            <a:r>
              <a:rPr lang="sr-Latn-ME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just"/>
            <a:endParaRPr lang="sr-Latn-ME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8" name="Picture 37" descr="500002003p-03-01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8" b="93071" l="6625" r="95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907" y="2690949"/>
            <a:ext cx="4038600" cy="3407855"/>
          </a:xfrm>
          <a:prstGeom prst="rect">
            <a:avLst/>
          </a:prstGeom>
        </p:spPr>
      </p:pic>
      <p:sp>
        <p:nvSpPr>
          <p:cNvPr id="2051" name="TextBox 2050"/>
          <p:cNvSpPr txBox="1"/>
          <p:nvPr/>
        </p:nvSpPr>
        <p:spPr>
          <a:xfrm>
            <a:off x="455304" y="2199690"/>
            <a:ext cx="11296203" cy="4475430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1501" y="2210480"/>
            <a:ext cx="111800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1. generacije (1951-1958)</a:t>
            </a:r>
          </a:p>
          <a:p>
            <a:pPr marL="228600" indent="-228600">
              <a:buClr>
                <a:srgbClr val="993300"/>
              </a:buClr>
              <a:defRPr/>
            </a:pPr>
            <a:endParaRPr lang="sr-Latn-CS" sz="11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20725" lvl="2" indent="-263525">
              <a:buClr>
                <a:srgbClr val="993300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1944: 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Mark </a:t>
            </a:r>
            <a:r>
              <a:rPr lang="sr-Latn-C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1 - 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prvi elektromehanički računar opšte </a:t>
            </a:r>
            <a:r>
              <a:rPr lang="sr-Latn-C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namjene kojeg 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je razvio profesor sa 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Harvard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a, 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Howard Aiken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proizvod je </a:t>
            </a:r>
            <a:r>
              <a:rPr lang="sr-Latn-C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IBM-a.</a:t>
            </a: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20725" lvl="1" indent="-263525">
              <a:lnSpc>
                <a:spcPct val="90000"/>
              </a:lnSpc>
              <a:buClr>
                <a:srgbClr val="A50021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1944: </a:t>
            </a:r>
            <a:r>
              <a:rPr lang="sr-Latn-C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ENIAC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- 30 tona težak, 18.000 elektronskih </a:t>
            </a:r>
            <a:r>
              <a:rPr lang="sr-Latn-C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cijevi.</a:t>
            </a: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20725" lvl="1" indent="-263525">
              <a:lnSpc>
                <a:spcPct val="90000"/>
              </a:lnSpc>
              <a:buClr>
                <a:srgbClr val="A50021"/>
              </a:buClr>
              <a:buFont typeface="Wingdings" pitchFamily="2" charset="2"/>
              <a:buChar char="§"/>
              <a:defRPr/>
            </a:pP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1950: 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UNIVAC I</a:t>
            </a:r>
            <a:r>
              <a:rPr lang="sr-Latn-C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r-Latn-C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prvi komercijalni računar opšte </a:t>
            </a:r>
            <a:r>
              <a:rPr lang="sr-Latn-C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namjene.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lang="sr-Latn-ME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566" y="4001534"/>
            <a:ext cx="1881100" cy="18472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00140" y="3910322"/>
            <a:ext cx="2815892" cy="189947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71500" y="4221257"/>
            <a:ext cx="67436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Opšte karakteristike: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r-Latn-CS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Elektronske </a:t>
            </a:r>
            <a:r>
              <a:rPr lang="sr-Latn-CS" alt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vakum </a:t>
            </a:r>
            <a:r>
              <a:rPr lang="sr-Latn-CS" alt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cijevi.</a:t>
            </a:r>
            <a:endParaRPr lang="sr-Latn-CS" alt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r-Latn-CS" alt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Mašinski jezik (0 i 1</a:t>
            </a:r>
            <a:r>
              <a:rPr lang="sr-Latn-CS" alt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).</a:t>
            </a:r>
            <a:endParaRPr lang="sr-Latn-CS" alt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r-Latn-CS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Magnetna primarna </a:t>
            </a:r>
            <a:r>
              <a:rPr lang="sr-Latn-CS" alt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memorija.</a:t>
            </a:r>
            <a:endParaRPr lang="sr-Latn-CS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r-Latn-CS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Unos programa i podataka preko </a:t>
            </a:r>
            <a:r>
              <a:rPr lang="sr-Latn-CS" alt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bušenih </a:t>
            </a:r>
            <a:r>
              <a:rPr lang="sr-Latn-CS" alt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kartica. </a:t>
            </a:r>
            <a:endParaRPr lang="sr-Latn-CS" alt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r-Latn-CS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Sve potrebne radnje je uglavnom izvršavao sam </a:t>
            </a:r>
            <a:r>
              <a:rPr lang="sr-Latn-CS" alt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operater.</a:t>
            </a:r>
            <a:endParaRPr lang="sr-Latn-CS" alt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52" name="TextBox 2051"/>
          <p:cNvSpPr txBox="1"/>
          <p:nvPr/>
        </p:nvSpPr>
        <p:spPr>
          <a:xfrm>
            <a:off x="382732" y="2065225"/>
            <a:ext cx="11463784" cy="4505392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71501" y="2210480"/>
            <a:ext cx="6757987" cy="379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2. generacije </a:t>
            </a:r>
            <a:r>
              <a:rPr lang="sr-Latn-CS" altLang="en-US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(1959-1963)</a:t>
            </a:r>
            <a:endParaRPr lang="sr-Latn-CS" sz="11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sr-Latn-CS" alt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Osnovne </a:t>
            </a:r>
            <a:r>
              <a:rPr lang="sr-Latn-CS" alt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karakteristike: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Tranzistori. 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Početak jezika višeg nivoa: </a:t>
            </a: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Fortran i </a:t>
            </a: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Cobol.</a:t>
            </a:r>
            <a:endParaRPr lang="sr-Latn-CS" altLang="en-US" sz="20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Magnetna primarna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memorija.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Magnetni diskovi i trake </a:t>
            </a: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za sekundarnu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memoriju.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Tipični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prim.eri</a:t>
            </a: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Philco Transac S-2000 i IBM 1401 i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1620.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207" y="2094054"/>
            <a:ext cx="2510343" cy="20138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5207" y="4206887"/>
            <a:ext cx="3993394" cy="2306319"/>
          </a:xfrm>
          <a:prstGeom prst="rect">
            <a:avLst/>
          </a:prstGeom>
        </p:spPr>
      </p:pic>
      <p:sp>
        <p:nvSpPr>
          <p:cNvPr id="2053" name="TextBox 2052"/>
          <p:cNvSpPr txBox="1"/>
          <p:nvPr/>
        </p:nvSpPr>
        <p:spPr>
          <a:xfrm>
            <a:off x="455304" y="2065225"/>
            <a:ext cx="11408203" cy="4609895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71501" y="2210480"/>
            <a:ext cx="6757987" cy="348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3. generacije </a:t>
            </a:r>
            <a:r>
              <a:rPr lang="sr-Latn-CS" altLang="en-US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(1964-1970)</a:t>
            </a: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sr-Latn-CS" alt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Osnovne </a:t>
            </a:r>
            <a:r>
              <a:rPr lang="sr-Latn-CS" alt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karakteristike: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Integrisana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kola;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Drastično povećanje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memorije;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Omogućilo je proizvodnju čipova sa hiljadama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tranzistora;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Tipični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primjeri</a:t>
            </a: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IBM 360 (slika),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PDP-1.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9488" y="2210480"/>
            <a:ext cx="2505673" cy="20911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29488" y="4301589"/>
            <a:ext cx="3773751" cy="2182557"/>
          </a:xfrm>
          <a:prstGeom prst="rect">
            <a:avLst/>
          </a:prstGeom>
        </p:spPr>
      </p:pic>
      <p:sp>
        <p:nvSpPr>
          <p:cNvPr id="2054" name="TextBox 2053"/>
          <p:cNvSpPr txBox="1"/>
          <p:nvPr/>
        </p:nvSpPr>
        <p:spPr>
          <a:xfrm>
            <a:off x="455304" y="2094054"/>
            <a:ext cx="11296203" cy="4581066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71501" y="2210480"/>
            <a:ext cx="6757987" cy="502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4. generacije </a:t>
            </a:r>
            <a:r>
              <a:rPr lang="sr-Latn-CS" altLang="en-US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(1971-1984)</a:t>
            </a: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sr-Latn-CS" alt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Osnovne </a:t>
            </a:r>
            <a:r>
              <a:rPr lang="sr-Latn-CS" alt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karakteristike: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LSI - </a:t>
            </a:r>
            <a:r>
              <a:rPr lang="sr-Latn-CS" altLang="en-US" sz="20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Large </a:t>
            </a:r>
            <a:r>
              <a:rPr lang="en-US" altLang="en-US" sz="20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Scale </a:t>
            </a:r>
            <a:r>
              <a:rPr lang="en-US" altLang="en-US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Integration</a:t>
            </a:r>
            <a:r>
              <a:rPr lang="sr-Latn-ME" altLang="en-US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;</a:t>
            </a:r>
            <a:r>
              <a:rPr lang="en-US" altLang="en-US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lang="sr-Latn-CS" altLang="en-US" sz="200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VLSI, </a:t>
            </a:r>
            <a:r>
              <a:rPr lang="en-US" altLang="en-US" sz="20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Very Large Scale Integration 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proces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kreiranja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integrisanih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kola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kombinujući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hiljade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tranzistora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u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jedan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čip</a:t>
            </a:r>
            <a:r>
              <a:rPr lang="sr-Latn-ME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;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 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Razvoj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mikroprocesora;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Pojava mini i super </a:t>
            </a: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računara;</a:t>
            </a:r>
            <a:endParaRPr lang="sr-Latn-CS" altLang="en-US" sz="20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Paralelno </a:t>
            </a: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procesiranje;</a:t>
            </a:r>
            <a:endParaRPr lang="sr-Latn-CS" altLang="en-US" sz="20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Povećana brzina rada, snaga, memorijski </a:t>
            </a: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resursi;</a:t>
            </a:r>
            <a:endParaRPr lang="sr-Latn-CS" altLang="en-US" sz="20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Tipični predstavnici: 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Apple II, IBM </a:t>
            </a:r>
            <a:r>
              <a:rPr lang="en-U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PC</a:t>
            </a:r>
            <a:r>
              <a:rPr lang="sr-Latn-ME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en-US" alt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20" b="99085" l="2186" r="986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322" y="2427051"/>
            <a:ext cx="2231329" cy="19996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7583" y="3829050"/>
            <a:ext cx="2533924" cy="2533924"/>
          </a:xfrm>
          <a:prstGeom prst="rect">
            <a:avLst/>
          </a:prstGeom>
        </p:spPr>
      </p:pic>
      <p:sp>
        <p:nvSpPr>
          <p:cNvPr id="2055" name="TextBox 2054"/>
          <p:cNvSpPr txBox="1"/>
          <p:nvPr/>
        </p:nvSpPr>
        <p:spPr>
          <a:xfrm>
            <a:off x="350239" y="2094054"/>
            <a:ext cx="11513268" cy="4581066"/>
          </a:xfrm>
          <a:prstGeom prst="rect">
            <a:avLst/>
          </a:prstGeom>
          <a:solidFill>
            <a:srgbClr val="A5BB0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71501" y="2210480"/>
            <a:ext cx="7372349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5. generacije </a:t>
            </a:r>
            <a:r>
              <a:rPr lang="sr-Latn-CS" altLang="en-US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(1984-1991)</a:t>
            </a: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sr-Latn-CS" alt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Osnovne </a:t>
            </a:r>
            <a:r>
              <a:rPr lang="sr-Latn-CS" alt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karakteristike:</a:t>
            </a:r>
          </a:p>
          <a:p>
            <a:pPr marL="800100" lvl="1" indent="-342900">
              <a:lnSpc>
                <a:spcPct val="90000"/>
              </a:lnSpc>
              <a:buClr>
                <a:srgbClr val="A5002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zasnovana</a:t>
            </a:r>
            <a:r>
              <a:rPr lang="en-U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je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na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konstrukciji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paralelne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arhitekture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koji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omogućavaju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istovremeni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rad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više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kompjutera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(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procesora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)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na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r</a:t>
            </a:r>
            <a:r>
              <a:rPr lang="sr-Latn-ME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j</a:t>
            </a:r>
            <a:r>
              <a:rPr lang="en-US" altLang="en-US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ešavanju</a:t>
            </a:r>
            <a:r>
              <a:rPr lang="en-U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određenog</a:t>
            </a:r>
            <a:r>
              <a:rPr lang="en-U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zadatka</a:t>
            </a:r>
            <a:r>
              <a:rPr lang="en-U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;</a:t>
            </a:r>
            <a:endParaRPr lang="sr-Latn-ME" altLang="en-US" sz="2000" dirty="0" smtClean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Paralelna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obrada;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Višeprocesorski rad (</a:t>
            </a:r>
            <a:r>
              <a:rPr lang="sr-Latn-CS" altLang="en-US" sz="20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Multiprocessing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);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Konkurentna obrada aplikacija (</a:t>
            </a:r>
            <a:r>
              <a:rPr lang="sr-Latn-CS" altLang="en-US" sz="2000" i="1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Multitasking</a:t>
            </a:r>
            <a:r>
              <a:rPr lang="sr-Latn-CS" altLang="en-US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);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Koriste se za prepoznavanje govora i ostalim domenima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vještačke inteligencije;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r-Latn-CS" alt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Razvoj super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računara.</a:t>
            </a:r>
            <a:endParaRPr lang="sr-Latn-CS" altLang="en-US" sz="20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</a:endParaRPr>
          </a:p>
          <a:p>
            <a:pPr marL="742950" lvl="1" indent="-285750">
              <a:lnSpc>
                <a:spcPct val="90000"/>
              </a:lnSpc>
              <a:buClr>
                <a:srgbClr val="A50021"/>
              </a:buClr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99406" y="2415648"/>
            <a:ext cx="3652101" cy="360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8" name="TextBox 2057"/>
          <p:cNvSpPr txBox="1"/>
          <p:nvPr/>
        </p:nvSpPr>
        <p:spPr>
          <a:xfrm>
            <a:off x="455304" y="2199690"/>
            <a:ext cx="11536399" cy="43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 descr="Old Computer Sticker GIF | Gfycat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16" y="-102725"/>
            <a:ext cx="2403238" cy="25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831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0" grpId="0" animBg="1"/>
      <p:bldP spid="22" grpId="0"/>
      <p:bldP spid="11" grpId="0" animBg="1"/>
      <p:bldP spid="26" grpId="0"/>
      <p:bldP spid="14" grpId="0" animBg="1"/>
      <p:bldP spid="30" grpId="0"/>
      <p:bldP spid="28" grpId="0" animBg="1"/>
      <p:bldP spid="33" grpId="0"/>
      <p:bldP spid="2048" grpId="0" animBg="1"/>
      <p:bldP spid="2049" grpId="0" animBg="1"/>
      <p:bldP spid="37" grpId="0"/>
      <p:bldP spid="2051" grpId="0" animBg="1"/>
      <p:bldP spid="40" grpId="0"/>
      <p:bldP spid="43" grpId="0"/>
      <p:bldP spid="2052" grpId="0" animBg="1"/>
      <p:bldP spid="45" grpId="0"/>
      <p:bldP spid="2053" grpId="0" animBg="1"/>
      <p:bldP spid="49" grpId="0"/>
      <p:bldP spid="2054" grpId="0" animBg="1"/>
      <p:bldP spid="53" grpId="0"/>
      <p:bldP spid="2055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r>
                <a:rPr lang="sr-Latn-ME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69E09C-3449-49F0-966C-3659CE3E444B}"/>
              </a:ext>
            </a:extLst>
          </p:cNvPr>
          <p:cNvSpPr/>
          <p:nvPr/>
        </p:nvSpPr>
        <p:spPr>
          <a:xfrm>
            <a:off x="-1" y="1839853"/>
            <a:ext cx="12192001" cy="503914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2454533-6BC8-4CA8-AA09-56F91DEBCD2A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1501" y="2210480"/>
            <a:ext cx="7372349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93300"/>
              </a:buClr>
              <a:defRPr/>
            </a:pP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Računari </a:t>
            </a:r>
            <a:r>
              <a:rPr lang="sr-Latn-CS" altLang="en-US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6. </a:t>
            </a:r>
            <a:r>
              <a:rPr lang="sr-Latn-CS" alt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generacije </a:t>
            </a:r>
            <a:r>
              <a:rPr lang="sr-Latn-CS" alt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(od 1992)</a:t>
            </a: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sr-Latn-CS" altLang="en-US" sz="22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sr-Latn-CS" alt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Osnovne </a:t>
            </a:r>
            <a:r>
              <a:rPr lang="sr-Latn-CS" altLang="en-US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karakteristike:</a:t>
            </a:r>
          </a:p>
          <a:p>
            <a:pPr marL="742950" lvl="1" indent="-285750">
              <a:lnSpc>
                <a:spcPct val="90000"/>
              </a:lnSpc>
              <a:buClr>
                <a:srgbClr val="A50021"/>
              </a:buClr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C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A50021"/>
              </a:buClr>
              <a:defRPr/>
            </a:pPr>
            <a:endParaRPr lang="sr-Latn-ME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719136" y="3438525"/>
            <a:ext cx="6881813" cy="4876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Nano tehnologije i neurokompjuteri.</a:t>
            </a:r>
          </a:p>
          <a:p>
            <a:pPr eaLnBrk="1" hangingPunct="1">
              <a:spcAft>
                <a:spcPts val="600"/>
              </a:spcAft>
            </a:pP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Tehnologija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 paralelno procesiranje/arhitektura.</a:t>
            </a:r>
          </a:p>
          <a:p>
            <a:pPr eaLnBrk="1" hangingPunct="1">
              <a:spcAft>
                <a:spcPts val="600"/>
              </a:spcAft>
            </a:pP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Brzina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 Tflops </a:t>
            </a:r>
            <a:r>
              <a:rPr lang="sr-Latn-CS" altLang="en-US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(Tera </a:t>
            </a:r>
            <a:r>
              <a:rPr lang="sr-Latn-CS" altLang="en-US" sz="18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Floating point Operations Per Second</a:t>
            </a:r>
            <a:r>
              <a:rPr lang="sr-Latn-CS" altLang="en-US" sz="1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) (broj operacija sa pokretnim zarezom u sekundi) 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≈ 10</a:t>
            </a:r>
            <a:r>
              <a:rPr lang="sr-Latn-CS" altLang="en-US" sz="2000" baseline="30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12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oper/s.</a:t>
            </a:r>
          </a:p>
          <a:p>
            <a:pPr eaLnBrk="1" hangingPunct="1">
              <a:spcAft>
                <a:spcPts val="600"/>
              </a:spcAft>
            </a:pP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Procesori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 kombinacija RISC arhitekture, protočnosti (</a:t>
            </a:r>
            <a:r>
              <a:rPr lang="sr-Latn-CS" altLang="en-US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pipelining)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i paralelnog procesiranja. </a:t>
            </a:r>
          </a:p>
          <a:p>
            <a:pPr eaLnBrk="1" hangingPunct="1">
              <a:spcAft>
                <a:spcPts val="600"/>
              </a:spcAft>
            </a:pPr>
            <a:r>
              <a:rPr lang="sr-Latn-CS" altLang="en-US" sz="2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Razvoj</a:t>
            </a:r>
            <a:r>
              <a:rPr lang="sr-Latn-CS" alt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  WAN i WLAN (bežični LAN).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61" l="2625" r="96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7259" y="2210480"/>
            <a:ext cx="2293182" cy="219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9" b="9278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435" y="3028950"/>
            <a:ext cx="2503071" cy="3572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438" y="346526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dirty="0" smtClean="0">
                <a:solidFill>
                  <a:srgbClr val="002060"/>
                </a:solidFill>
                <a:latin typeface="Impact" panose="020B0806030902050204" pitchFamily="34" charset="0"/>
              </a:rPr>
              <a:t>STORIJAT RAZVOJA RA</a:t>
            </a:r>
            <a:r>
              <a:rPr lang="sr-Latn-ME" dirty="0" smtClean="0">
                <a:solidFill>
                  <a:srgbClr val="002060"/>
                </a:solidFill>
                <a:latin typeface="Impact" panose="020B0806030902050204" pitchFamily="34" charset="0"/>
              </a:rPr>
              <a:t>ČUNARA 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100" name="Picture 4" descr="Tech evolution by James Neilson on Make a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19" y="122874"/>
            <a:ext cx="2234928" cy="16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566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2454533-6BC8-4CA8-AA09-56F91DEBCD2A}"/>
              </a:ext>
            </a:extLst>
          </p:cNvPr>
          <p:cNvSpPr/>
          <p:nvPr/>
        </p:nvSpPr>
        <p:spPr>
          <a:xfrm>
            <a:off x="11586529" y="161778"/>
            <a:ext cx="445477" cy="393896"/>
          </a:xfrm>
          <a:prstGeom prst="actionButtonHom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78D0989-E3E5-41DB-A78D-61E19949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438" y="346526"/>
            <a:ext cx="9613861" cy="1080938"/>
          </a:xfrm>
        </p:spPr>
        <p:txBody>
          <a:bodyPr/>
          <a:lstStyle/>
          <a:p>
            <a:pPr algn="ctr"/>
            <a:r>
              <a:rPr lang="sr-Latn-ME" dirty="0" smtClean="0">
                <a:solidFill>
                  <a:schemeClr val="bg1"/>
                </a:solidFill>
                <a:latin typeface="Impact" panose="020B0806030902050204" pitchFamily="34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STORIJAT RAZVOJA RA</a:t>
            </a:r>
            <a:r>
              <a:rPr lang="sr-Latn-ME" dirty="0" smtClean="0">
                <a:solidFill>
                  <a:schemeClr val="bg1"/>
                </a:solidFill>
                <a:latin typeface="Impact" panose="020B0806030902050204" pitchFamily="34" charset="0"/>
              </a:rPr>
              <a:t>ČUNARA 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History of Windows: Windows 1.0 to Windows 10 in a GIF Story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464"/>
            <a:ext cx="8255726" cy="53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D817C-CD26-4DD7-BC9E-CC6276BF6042}"/>
              </a:ext>
            </a:extLst>
          </p:cNvPr>
          <p:cNvGrpSpPr/>
          <p:nvPr/>
        </p:nvGrpSpPr>
        <p:grpSpPr>
          <a:xfrm rot="10800000">
            <a:off x="0" y="-14068"/>
            <a:ext cx="1465945" cy="1627715"/>
            <a:chOff x="0" y="4383314"/>
            <a:chExt cx="1465945" cy="162771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DDEBA50-80B9-41CC-8FB2-AAB9E7D619DD}"/>
                </a:ext>
              </a:extLst>
            </p:cNvPr>
            <p:cNvGrpSpPr/>
            <p:nvPr/>
          </p:nvGrpSpPr>
          <p:grpSpPr>
            <a:xfrm>
              <a:off x="0" y="4383314"/>
              <a:ext cx="1465945" cy="1627715"/>
              <a:chOff x="0" y="4383314"/>
              <a:chExt cx="1465945" cy="162771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8E9DA4C4-6DEA-4357-B31D-063CDF5F3773}"/>
                  </a:ext>
                </a:extLst>
              </p:cNvPr>
              <p:cNvSpPr/>
              <p:nvPr/>
            </p:nvSpPr>
            <p:spPr>
              <a:xfrm flipV="1">
                <a:off x="1010642" y="4415572"/>
                <a:ext cx="455303" cy="1595457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Top Corners Rounded 7">
                <a:extLst>
                  <a:ext uri="{FF2B5EF4-FFF2-40B4-BE49-F238E27FC236}">
                    <a16:creationId xmlns:a16="http://schemas.microsoft.com/office/drawing/2014/main" id="{97A6F95B-B31C-47B8-A0F7-1D402942169F}"/>
                  </a:ext>
                </a:extLst>
              </p:cNvPr>
              <p:cNvSpPr/>
              <p:nvPr/>
            </p:nvSpPr>
            <p:spPr>
              <a:xfrm>
                <a:off x="0" y="4383314"/>
                <a:ext cx="1083212" cy="1595456"/>
              </a:xfrm>
              <a:prstGeom prst="round2SameRect">
                <a:avLst>
                  <a:gd name="adj1" fmla="val 1493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56FDA9-8DD7-43EF-A52B-0DEA056DCE15}"/>
                </a:ext>
              </a:extLst>
            </p:cNvPr>
            <p:cNvSpPr txBox="1"/>
            <p:nvPr/>
          </p:nvSpPr>
          <p:spPr>
            <a:xfrm rot="10800000">
              <a:off x="0" y="4494907"/>
              <a:ext cx="111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r>
                <a:rPr lang="sr-Latn-ME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6563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6">
            <a:extLst>
              <a:ext uri="{FF2B5EF4-FFF2-40B4-BE49-F238E27FC236}">
                <a16:creationId xmlns:a16="http://schemas.microsoft.com/office/drawing/2014/main" id="{57C0FD50-5E69-463E-A01B-65E9D864A386}"/>
              </a:ext>
            </a:extLst>
          </p:cNvPr>
          <p:cNvSpPr/>
          <p:nvPr/>
        </p:nvSpPr>
        <p:spPr>
          <a:xfrm>
            <a:off x="11023599" y="2383740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BFB1D-37FD-419F-B98C-860BF5217905}"/>
              </a:ext>
            </a:extLst>
          </p:cNvPr>
          <p:cNvSpPr txBox="1"/>
          <p:nvPr/>
        </p:nvSpPr>
        <p:spPr>
          <a:xfrm rot="16200000">
            <a:off x="10765070" y="3133312"/>
            <a:ext cx="1992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DOMAĆI ZADATAK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9174" y="721919"/>
            <a:ext cx="944451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DOMAĆI ZADATAK ZA UČENIKE ODJELJENJA: R1A, R1B, S1B, S1C, S1D, S1E, S1F i E1A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 I – I grupa učenika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063106" y="268268"/>
            <a:ext cx="873160" cy="907301"/>
            <a:chOff x="3063120" y="1755914"/>
            <a:chExt cx="1275682" cy="127568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9" name="TextBox 8"/>
          <p:cNvSpPr txBox="1"/>
          <p:nvPr/>
        </p:nvSpPr>
        <p:spPr>
          <a:xfrm>
            <a:off x="1026952" y="2120849"/>
            <a:ext cx="1015340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Odgovorite na sljedeća pitanja:</a:t>
            </a:r>
            <a:endParaRPr kumimoji="0" lang="sr-Latn-ME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Šta je informatika, a šta su podaci i informacije?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Opisati svojim riječima elektronski period razvoja računara (koristiti podatke sa interneta i navesti izvore podataka)?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Opisati računare pete i šeste generacije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(koristiti podatke sa interneta i navesti izvore podataka</a:t>
            </a: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Šta ste do sada, u osnovnoj školi, učili iz predmeta Informatika.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NAPOMENA</a:t>
            </a: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Domaći zadatak možete slati kao word dokument, powerpoint prezentacija ili ispisati olovkom u svojim sveskama odgovore, slikati ih i poslati na e-mail predmetnoh nastavnika.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Rok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slanje radova: </a:t>
            </a: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sr-Latn-ME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sr-Latn-ME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(PET) RADNIH </a:t>
            </a:r>
            <a:r>
              <a:rPr kumimoji="0" lang="sr-Latn-ME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DANA.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Radove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treba poslati na e-mail </a:t>
            </a: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predmetnog nastavnika, i to: </a:t>
            </a:r>
            <a:r>
              <a:rPr kumimoji="0" lang="sr-Latn-M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spasojepapic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@gmail.com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339717" y="1567127"/>
            <a:ext cx="319160" cy="300446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3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1050</Words>
  <Application>Microsoft Office PowerPoint</Application>
  <PresentationFormat>Widescreen</PresentationFormat>
  <Paragraphs>150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Impact</vt:lpstr>
      <vt:lpstr>Open Sans</vt:lpstr>
      <vt:lpstr>Tw Cen MT</vt:lpstr>
      <vt:lpstr>Wingdings</vt:lpstr>
      <vt:lpstr>Office Theme</vt:lpstr>
      <vt:lpstr>Office</vt:lpstr>
      <vt:lpstr>PowerPoint Presentation</vt:lpstr>
      <vt:lpstr>ŠTA JE INFORMATIKA ?</vt:lpstr>
      <vt:lpstr>PREDMET IZUČAVANJA INFORMATIKE </vt:lpstr>
      <vt:lpstr>                         PODACI </vt:lpstr>
      <vt:lpstr>INFORMACIJA </vt:lpstr>
      <vt:lpstr>ISTORIJAT RAZVOJA RAČUNARA </vt:lpstr>
      <vt:lpstr>ISTORIJAT RAZVOJA RAČUNARA </vt:lpstr>
      <vt:lpstr>ISTORIJAT RAZVOJA RAČUNARA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Rehman</dc:creator>
  <cp:lastModifiedBy>User</cp:lastModifiedBy>
  <cp:revision>25</cp:revision>
  <dcterms:created xsi:type="dcterms:W3CDTF">2020-06-20T18:05:43Z</dcterms:created>
  <dcterms:modified xsi:type="dcterms:W3CDTF">2020-08-27T15:06:52Z</dcterms:modified>
</cp:coreProperties>
</file>