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1713-BA01-4906-9FF5-33ECBC13269E}" type="datetimeFigureOut">
              <a:rPr lang="sr-Latn-ME" smtClean="0"/>
              <a:t>18.3.2020.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1C15-8BBF-4B24-8676-8DCB1BF2A15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90036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1713-BA01-4906-9FF5-33ECBC13269E}" type="datetimeFigureOut">
              <a:rPr lang="sr-Latn-ME" smtClean="0"/>
              <a:t>18.3.2020.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1C15-8BBF-4B24-8676-8DCB1BF2A15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8212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1713-BA01-4906-9FF5-33ECBC13269E}" type="datetimeFigureOut">
              <a:rPr lang="sr-Latn-ME" smtClean="0"/>
              <a:t>18.3.2020.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1C15-8BBF-4B24-8676-8DCB1BF2A15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3306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1713-BA01-4906-9FF5-33ECBC13269E}" type="datetimeFigureOut">
              <a:rPr lang="sr-Latn-ME" smtClean="0"/>
              <a:t>18.3.2020.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1C15-8BBF-4B24-8676-8DCB1BF2A15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984452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1713-BA01-4906-9FF5-33ECBC13269E}" type="datetimeFigureOut">
              <a:rPr lang="sr-Latn-ME" smtClean="0"/>
              <a:t>18.3.2020.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1C15-8BBF-4B24-8676-8DCB1BF2A15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28134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1713-BA01-4906-9FF5-33ECBC13269E}" type="datetimeFigureOut">
              <a:rPr lang="sr-Latn-ME" smtClean="0"/>
              <a:t>18.3.2020.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1C15-8BBF-4B24-8676-8DCB1BF2A15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200547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1713-BA01-4906-9FF5-33ECBC13269E}" type="datetimeFigureOut">
              <a:rPr lang="sr-Latn-ME" smtClean="0"/>
              <a:t>18.3.2020.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1C15-8BBF-4B24-8676-8DCB1BF2A15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45169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1713-BA01-4906-9FF5-33ECBC13269E}" type="datetimeFigureOut">
              <a:rPr lang="sr-Latn-ME" smtClean="0"/>
              <a:t>18.3.2020.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1C15-8BBF-4B24-8676-8DCB1BF2A15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84975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1713-BA01-4906-9FF5-33ECBC13269E}" type="datetimeFigureOut">
              <a:rPr lang="sr-Latn-ME" smtClean="0"/>
              <a:t>18.3.2020.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1C15-8BBF-4B24-8676-8DCB1BF2A15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32455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1713-BA01-4906-9FF5-33ECBC13269E}" type="datetimeFigureOut">
              <a:rPr lang="sr-Latn-ME" smtClean="0"/>
              <a:t>18.3.2020.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1C15-8BBF-4B24-8676-8DCB1BF2A15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18944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1713-BA01-4906-9FF5-33ECBC13269E}" type="datetimeFigureOut">
              <a:rPr lang="sr-Latn-ME" smtClean="0"/>
              <a:t>18.3.2020.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1C15-8BBF-4B24-8676-8DCB1BF2A15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6272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49000">
              <a:schemeClr val="accent1">
                <a:lumMod val="60000"/>
                <a:lumOff val="40000"/>
              </a:schemeClr>
            </a:gs>
            <a:gs pos="76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31713-BA01-4906-9FF5-33ECBC13269E}" type="datetimeFigureOut">
              <a:rPr lang="sr-Latn-ME" smtClean="0"/>
              <a:t>18.3.2020.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01C15-8BBF-4B24-8676-8DCB1BF2A15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08377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ME" sz="8000" dirty="0" smtClean="0">
                <a:latin typeface="Tempus Sans ITC" panose="04020404030D07020202" pitchFamily="82" charset="0"/>
              </a:rPr>
              <a:t>Neodređeni integral</a:t>
            </a:r>
            <a:endParaRPr lang="sr-Latn-ME" sz="8000" dirty="0">
              <a:latin typeface="Tempus Sans ITC" panose="04020404030D0702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4800" dirty="0" smtClean="0">
                <a:latin typeface="Tempus Sans ITC" panose="04020404030D07020202" pitchFamily="82" charset="0"/>
              </a:rPr>
              <a:t>Metod smjene</a:t>
            </a:r>
            <a:endParaRPr lang="sr-Latn-ME" sz="4800" dirty="0"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5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627797"/>
                <a:ext cx="10515600" cy="5549166"/>
              </a:xfrm>
            </p:spPr>
            <p:txBody>
              <a:bodyPr anchor="ctr"/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Pri izračunavanja integrala koji se ne nalaze  u osnovnoj tablici integrala, može biti koristan metod smjene promjenljivih. </a:t>
                </a:r>
              </a:p>
              <a:p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r>
                  <a:rPr lang="sr-Latn-ME" dirty="0" smtClean="0">
                    <a:latin typeface="Tempus Sans ITC" panose="04020404030D07020202" pitchFamily="82" charset="0"/>
                  </a:rPr>
                  <a:t>U osnovi ovog metoda leži formula za diferenciranje složene funkcije.</a:t>
                </a:r>
              </a:p>
              <a:p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r>
                  <a:rPr lang="sr-Latn-ME" dirty="0" smtClean="0">
                    <a:latin typeface="Tempus Sans ITC" panose="04020404030D07020202" pitchFamily="82" charset="0"/>
                  </a:rPr>
                  <a:t>Primjer složenih funkcija:</a:t>
                </a:r>
              </a:p>
              <a:p>
                <a:pPr marL="0" indent="0">
                  <a:buNone/>
                </a:pPr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endParaRPr lang="sr-Latn-ME" dirty="0" smtClean="0">
                  <a:latin typeface="Tempus Sans ITC" panose="04020404030D07020202" pitchFamily="82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27797"/>
                <a:ext cx="10515600" cy="5549166"/>
              </a:xfrm>
              <a:blipFill rotWithShape="0"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781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384645" y="1119116"/>
            <a:ext cx="1160060" cy="2088108"/>
            <a:chOff x="3384645" y="1119116"/>
            <a:chExt cx="1160060" cy="2088108"/>
          </a:xfrm>
        </p:grpSpPr>
        <p:sp>
          <p:nvSpPr>
            <p:cNvPr id="2" name="Oval 1"/>
            <p:cNvSpPr/>
            <p:nvPr/>
          </p:nvSpPr>
          <p:spPr>
            <a:xfrm>
              <a:off x="3384645" y="2661314"/>
              <a:ext cx="1160060" cy="5459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ME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V="1">
              <a:off x="3964675" y="1119116"/>
              <a:ext cx="116006" cy="1542198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4817660" y="1119116"/>
            <a:ext cx="4258101" cy="2889239"/>
            <a:chOff x="4817660" y="1119116"/>
            <a:chExt cx="4258101" cy="2889239"/>
          </a:xfrm>
        </p:grpSpPr>
        <p:sp>
          <p:nvSpPr>
            <p:cNvPr id="4" name="Oval 3"/>
            <p:cNvSpPr/>
            <p:nvPr/>
          </p:nvSpPr>
          <p:spPr>
            <a:xfrm>
              <a:off x="7792872" y="2934269"/>
              <a:ext cx="1282889" cy="1074086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ME"/>
            </a:p>
          </p:txBody>
        </p:sp>
        <p:cxnSp>
          <p:nvCxnSpPr>
            <p:cNvPr id="8" name="Straight Arrow Connector 7"/>
            <p:cNvCxnSpPr>
              <a:stCxn id="4" idx="0"/>
            </p:cNvCxnSpPr>
            <p:nvPr/>
          </p:nvCxnSpPr>
          <p:spPr>
            <a:xfrm flipH="1" flipV="1">
              <a:off x="4817660" y="1119116"/>
              <a:ext cx="3616657" cy="1815153"/>
            </a:xfrm>
            <a:prstGeom prst="straightConnector1">
              <a:avLst/>
            </a:prstGeom>
            <a:solidFill>
              <a:schemeClr val="accent6"/>
            </a:solidFill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Oval 11"/>
          <p:cNvSpPr/>
          <p:nvPr/>
        </p:nvSpPr>
        <p:spPr>
          <a:xfrm>
            <a:off x="4345678" y="657368"/>
            <a:ext cx="485630" cy="50269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11" name="Oval 10"/>
          <p:cNvSpPr/>
          <p:nvPr/>
        </p:nvSpPr>
        <p:spPr>
          <a:xfrm>
            <a:off x="3929418" y="614149"/>
            <a:ext cx="493595" cy="54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627797"/>
                <a:ext cx="10515600" cy="554916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ME" b="1" dirty="0" smtClean="0">
                    <a:latin typeface="Tempus Sans ITC" panose="04020404030D07020202" pitchFamily="82" charset="0"/>
                  </a:rPr>
                  <a:t>Primjer1</a:t>
                </a:r>
                <a:r>
                  <a:rPr lang="sr-Latn-ME" dirty="0" smtClean="0">
                    <a:latin typeface="Tempus Sans ITC" panose="04020404030D07020202" pitchFamily="82" charset="0"/>
                  </a:rPr>
                  <a:t>: Naći: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sr-Latn-ME" b="1" dirty="0" smtClean="0">
                    <a:latin typeface="Tempus Sans ITC" panose="04020404030D07020202" pitchFamily="82" charset="0"/>
                  </a:rPr>
                  <a:t>Rešenje: 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Ovog integrala nema u osnovnoj tablici integrala,ali ima integral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𝑐𝑜𝑠𝑥𝑑𝑥</m:t>
                        </m:r>
                      </m:e>
                    </m:nary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Uvodimo smjenu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Kada ovo diferenciramo dobijamo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, tj.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num>
                      <m:den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 Vraćamo se nazad u naš početni integral.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𝑐𝑜𝑠𝑡</m:t>
                          </m:r>
                          <m:f>
                            <m:f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num>
                            <m:den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nary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𝑐𝑜𝑠𝑡𝑑𝑡</m:t>
                          </m:r>
                        </m:e>
                      </m:nary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27797"/>
                <a:ext cx="10515600" cy="5549166"/>
              </a:xfrm>
              <a:blipFill rotWithShape="0">
                <a:blip r:embed="rId2"/>
                <a:stretch>
                  <a:fillRect l="-1217" t="-1868" r="-1043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401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384644" y="1119116"/>
            <a:ext cx="1746913" cy="2088108"/>
            <a:chOff x="3384645" y="1119116"/>
            <a:chExt cx="1160060" cy="2088108"/>
          </a:xfrm>
        </p:grpSpPr>
        <p:sp>
          <p:nvSpPr>
            <p:cNvPr id="2" name="Oval 1"/>
            <p:cNvSpPr/>
            <p:nvPr/>
          </p:nvSpPr>
          <p:spPr>
            <a:xfrm>
              <a:off x="3384645" y="2661314"/>
              <a:ext cx="1160060" cy="5459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ME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V="1">
              <a:off x="3964675" y="1119116"/>
              <a:ext cx="116006" cy="1542198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Oval 10"/>
          <p:cNvSpPr/>
          <p:nvPr/>
        </p:nvSpPr>
        <p:spPr>
          <a:xfrm>
            <a:off x="3929418" y="614149"/>
            <a:ext cx="1038367" cy="54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12" name="Oval 11"/>
          <p:cNvSpPr/>
          <p:nvPr/>
        </p:nvSpPr>
        <p:spPr>
          <a:xfrm>
            <a:off x="5297607" y="635758"/>
            <a:ext cx="485630" cy="50269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grpSp>
        <p:nvGrpSpPr>
          <p:cNvPr id="10" name="Group 9"/>
          <p:cNvGrpSpPr/>
          <p:nvPr/>
        </p:nvGrpSpPr>
        <p:grpSpPr>
          <a:xfrm>
            <a:off x="5773005" y="1160059"/>
            <a:ext cx="3343699" cy="2779364"/>
            <a:chOff x="5773005" y="1160059"/>
            <a:chExt cx="3343699" cy="2779364"/>
          </a:xfrm>
        </p:grpSpPr>
        <p:sp>
          <p:nvSpPr>
            <p:cNvPr id="4" name="Oval 3"/>
            <p:cNvSpPr/>
            <p:nvPr/>
          </p:nvSpPr>
          <p:spPr>
            <a:xfrm>
              <a:off x="7833815" y="2865337"/>
              <a:ext cx="1282889" cy="1074086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ME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" flipH="1" flipV="1">
              <a:off x="5773005" y="1160059"/>
              <a:ext cx="2702255" cy="1493293"/>
            </a:xfrm>
            <a:prstGeom prst="straightConnector1">
              <a:avLst/>
            </a:prstGeom>
            <a:solidFill>
              <a:schemeClr val="accent6"/>
            </a:solidFill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627797"/>
                <a:ext cx="10515600" cy="5549166"/>
              </a:xfrm>
            </p:spPr>
            <p:txBody>
              <a:bodyPr/>
              <a:lstStyle/>
              <a:p>
                <a:r>
                  <a:rPr lang="sr-Latn-ME" b="1" dirty="0" smtClean="0">
                    <a:latin typeface="Tempus Sans ITC" panose="04020404030D07020202" pitchFamily="82" charset="0"/>
                  </a:rPr>
                  <a:t>Primjer 2: </a:t>
                </a:r>
                <a:r>
                  <a:rPr lang="sr-Latn-ME" dirty="0" smtClean="0">
                    <a:latin typeface="Tempus Sans ITC" panose="04020404030D07020202" pitchFamily="82" charset="0"/>
                  </a:rPr>
                  <a:t>Naći: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−3) </m:t>
                            </m:r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sr-Latn-ME" b="1" dirty="0" smtClean="0">
                    <a:latin typeface="Tempus Sans ITC" panose="04020404030D07020202" pitchFamily="82" charset="0"/>
                  </a:rPr>
                  <a:t>Rešenje: 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Ovog integrala nema u osnovnoj tablici integrala,ali ima integral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Uvodimo smjenu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Kada ovo diferenciramo dobijamo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, tj.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num>
                      <m:den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 Vraćamo se nazad u naš početni integral.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sr-Latn-M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f>
                            <m:f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num>
                            <m:den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nary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27797"/>
                <a:ext cx="10515600" cy="5549166"/>
              </a:xfrm>
              <a:blipFill rotWithShape="0">
                <a:blip r:embed="rId2"/>
                <a:stretch>
                  <a:fillRect l="-1217" t="-1868" r="-1043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271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5227363" y="2176593"/>
            <a:ext cx="3298537" cy="609524"/>
          </a:xfrm>
          <a:custGeom>
            <a:avLst/>
            <a:gdLst>
              <a:gd name="connsiteX0" fmla="*/ 2933998 w 3298537"/>
              <a:gd name="connsiteY0" fmla="*/ 47992 h 609524"/>
              <a:gd name="connsiteX1" fmla="*/ 272685 w 3298537"/>
              <a:gd name="connsiteY1" fmla="*/ 75288 h 609524"/>
              <a:gd name="connsiteX2" fmla="*/ 395515 w 3298537"/>
              <a:gd name="connsiteY2" fmla="*/ 566607 h 609524"/>
              <a:gd name="connsiteX3" fmla="*/ 3002237 w 3298537"/>
              <a:gd name="connsiteY3" fmla="*/ 525664 h 609524"/>
              <a:gd name="connsiteX4" fmla="*/ 2933998 w 3298537"/>
              <a:gd name="connsiteY4" fmla="*/ 47992 h 609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98537" h="609524">
                <a:moveTo>
                  <a:pt x="2933998" y="47992"/>
                </a:moveTo>
                <a:cubicBezTo>
                  <a:pt x="2479073" y="-27071"/>
                  <a:pt x="695766" y="-11148"/>
                  <a:pt x="272685" y="75288"/>
                </a:cubicBezTo>
                <a:cubicBezTo>
                  <a:pt x="-150396" y="161724"/>
                  <a:pt x="-59410" y="491544"/>
                  <a:pt x="395515" y="566607"/>
                </a:cubicBezTo>
                <a:cubicBezTo>
                  <a:pt x="850440" y="641670"/>
                  <a:pt x="2579156" y="612100"/>
                  <a:pt x="3002237" y="525664"/>
                </a:cubicBezTo>
                <a:cubicBezTo>
                  <a:pt x="3425318" y="439228"/>
                  <a:pt x="3388923" y="123055"/>
                  <a:pt x="2933998" y="4799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4" name="Freeform 3"/>
          <p:cNvSpPr/>
          <p:nvPr/>
        </p:nvSpPr>
        <p:spPr>
          <a:xfrm>
            <a:off x="3293384" y="368433"/>
            <a:ext cx="1991208" cy="668797"/>
          </a:xfrm>
          <a:custGeom>
            <a:avLst/>
            <a:gdLst>
              <a:gd name="connsiteX0" fmla="*/ 568932 w 1991208"/>
              <a:gd name="connsiteY0" fmla="*/ 57 h 723465"/>
              <a:gd name="connsiteX1" fmla="*/ 1892765 w 1991208"/>
              <a:gd name="connsiteY1" fmla="*/ 382194 h 723465"/>
              <a:gd name="connsiteX2" fmla="*/ 1688049 w 1991208"/>
              <a:gd name="connsiteY2" fmla="*/ 723388 h 723465"/>
              <a:gd name="connsiteX3" fmla="*/ 50317 w 1991208"/>
              <a:gd name="connsiteY3" fmla="*/ 409489 h 723465"/>
              <a:gd name="connsiteX4" fmla="*/ 568932 w 1991208"/>
              <a:gd name="connsiteY4" fmla="*/ 57 h 72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208" h="723465">
                <a:moveTo>
                  <a:pt x="568932" y="57"/>
                </a:moveTo>
                <a:cubicBezTo>
                  <a:pt x="876007" y="-4492"/>
                  <a:pt x="1706246" y="261639"/>
                  <a:pt x="1892765" y="382194"/>
                </a:cubicBezTo>
                <a:cubicBezTo>
                  <a:pt x="2079284" y="502749"/>
                  <a:pt x="1995124" y="718839"/>
                  <a:pt x="1688049" y="723388"/>
                </a:cubicBezTo>
                <a:cubicBezTo>
                  <a:pt x="1380974" y="727937"/>
                  <a:pt x="243660" y="530044"/>
                  <a:pt x="50317" y="409489"/>
                </a:cubicBezTo>
                <a:cubicBezTo>
                  <a:pt x="-143026" y="288934"/>
                  <a:pt x="261857" y="4606"/>
                  <a:pt x="568932" y="57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59558"/>
                <a:ext cx="10515600" cy="561740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ME" b="1" dirty="0" smtClean="0">
                    <a:latin typeface="Tempus Sans ITC" panose="04020404030D07020202" pitchFamily="82" charset="0"/>
                  </a:rPr>
                  <a:t>Primjer 3. </a:t>
                </a:r>
                <a:r>
                  <a:rPr lang="sr-Latn-ME" dirty="0" smtClean="0">
                    <a:latin typeface="Tempus Sans ITC" panose="04020404030D07020202" pitchFamily="82" charset="0"/>
                  </a:rPr>
                  <a:t>Naći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</m:den>
                        </m:f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U osnovnoj tablici integrala postoji integral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 To nas navodi da uvedemo sledeću smjenu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sr-Latn-ME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Nakon diferenciranja dobijamo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Vidimo da nam se dt poklapa sa dijelom integrala u brojiocu, pa ćemo to i da zamijenimo.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Dobijamo sledeći integral: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nary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što jeste tablični integral, i dalje ga rešavamo jednosatvno.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sr-Latn-ME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num>
                            <m:den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nary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sr-Latn-M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59558"/>
                <a:ext cx="10515600" cy="5617405"/>
              </a:xfrm>
              <a:blipFill rotWithShape="0">
                <a:blip r:embed="rId2"/>
                <a:stretch>
                  <a:fillRect l="-1217" t="-65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5227363" y="941696"/>
            <a:ext cx="1732995" cy="1234897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548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Na osnovu prethodnih primjera vidimo suštinu primjene metode smjene. 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Smjenu promjenljivih u integralu treba uvesti, ako je to moguće, tako da se dobije tablični integral ili integral koji umijemo naći. 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Osnovni problem je u tome kako odabrati odgovarajuću smjenu.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  <m:d>
                                <m:dPr>
                                  <m:ctrlPr>
                                    <a:rPr lang="sr-Latn-M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d>
                            <m:d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  <m:d>
                                <m:dPr>
                                  <m:ctrlPr>
                                    <a:rPr lang="sr-Latn-M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r>
                  <a:rPr lang="sr-Latn-ME" dirty="0">
                    <a:latin typeface="Tempus Sans ITC" panose="04020404030D07020202" pitchFamily="82" charset="0"/>
                  </a:rPr>
                  <a:t>g</a:t>
                </a:r>
                <a:r>
                  <a:rPr lang="sr-Latn-ME" dirty="0" smtClean="0">
                    <a:latin typeface="Tempus Sans ITC" panose="04020404030D07020202" pitchFamily="82" charset="0"/>
                  </a:rPr>
                  <a:t>dje je</a:t>
                </a:r>
                <a14:m>
                  <m:oMath xmlns:m="http://schemas.openxmlformats.org/officeDocument/2006/math">
                    <m:r>
                      <a:rPr lang="sr-Latn-M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</a:t>
                </a:r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630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>
                <a:latin typeface="Tempus Sans ITC" panose="04020404030D07020202" pitchFamily="82" charset="0"/>
              </a:rPr>
              <a:t>Za vježbu:</a:t>
            </a:r>
            <a:endParaRPr lang="sr-Latn-ME" dirty="0">
              <a:latin typeface="Tempus Sans ITC" panose="04020404030D07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Naći sledeće integrale metodom smjene:</a:t>
                </a: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p>
                        </m:s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ad>
                          <m:radPr>
                            <m:degHide m:val="on"/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rad>
                      </m:e>
                    </m:nary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2118" t="-280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Naći sledeće integrale metodom smjene:</a:t>
                </a: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sSup>
                              <m:sSup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𝑙𝑛𝑥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d>
                          <m:d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  <m:sSup>
                              <m:sSupPr>
                                <m:ctrlP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d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</m:e>
                              <m:sup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den>
                        </m:f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𝑥𝑐𝑜𝑠</m:t>
                        </m:r>
                        <m:sSup>
                          <m:sSup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2118" t="-280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761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119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Tempus Sans ITC</vt:lpstr>
      <vt:lpstr>Office Theme</vt:lpstr>
      <vt:lpstr>Neodređeni 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Za vježbu: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Neodređeni integral</dc:title>
  <dc:creator>Jelena Šćekić</dc:creator>
  <cp:lastModifiedBy>Jelena Šćekić</cp:lastModifiedBy>
  <cp:revision>14</cp:revision>
  <dcterms:created xsi:type="dcterms:W3CDTF">2020-03-18T09:22:23Z</dcterms:created>
  <dcterms:modified xsi:type="dcterms:W3CDTF">2020-03-18T10:43:59Z</dcterms:modified>
</cp:coreProperties>
</file>