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5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C8F0-47EA-4B43-BAFA-3A927F416041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E76-9B66-4A62-B267-F54C5D622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663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C8F0-47EA-4B43-BAFA-3A927F416041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E76-9B66-4A62-B267-F54C5D622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09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C8F0-47EA-4B43-BAFA-3A927F416041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E76-9B66-4A62-B267-F54C5D622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53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C8F0-47EA-4B43-BAFA-3A927F416041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E76-9B66-4A62-B267-F54C5D622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610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C8F0-47EA-4B43-BAFA-3A927F416041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E76-9B66-4A62-B267-F54C5D622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14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C8F0-47EA-4B43-BAFA-3A927F416041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E76-9B66-4A62-B267-F54C5D622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15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C8F0-47EA-4B43-BAFA-3A927F416041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E76-9B66-4A62-B267-F54C5D622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87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C8F0-47EA-4B43-BAFA-3A927F416041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E76-9B66-4A62-B267-F54C5D622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9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C8F0-47EA-4B43-BAFA-3A927F416041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E76-9B66-4A62-B267-F54C5D622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4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C8F0-47EA-4B43-BAFA-3A927F416041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E76-9B66-4A62-B267-F54C5D622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278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C8F0-47EA-4B43-BAFA-3A927F416041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EE76-9B66-4A62-B267-F54C5D622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7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AC8F0-47EA-4B43-BAFA-3A927F416041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3EE76-9B66-4A62-B267-F54C5D622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6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TELECOMMUNICATIONS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and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INTERNET SECURITY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endParaRPr lang="sr-Latn-RS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Ana Deli</a:t>
            </a:r>
            <a:r>
              <a:rPr lang="sr-Latn-RS" sz="2000" dirty="0">
                <a:solidFill>
                  <a:schemeClr val="tx1"/>
                </a:solidFill>
              </a:rPr>
              <a:t>ć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dirty="0" err="1" smtClean="0">
                <a:solidFill>
                  <a:schemeClr val="tx1"/>
                </a:solidFill>
              </a:rPr>
              <a:t>Sanja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Radusinovi</a:t>
            </a:r>
            <a:r>
              <a:rPr lang="sr-Latn-RS" sz="2000" dirty="0" smtClean="0">
                <a:solidFill>
                  <a:schemeClr val="tx1"/>
                </a:solidFill>
              </a:rPr>
              <a:t>ć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Ana </a:t>
            </a:r>
            <a:r>
              <a:rPr lang="en-US" sz="2000" dirty="0" err="1" smtClean="0">
                <a:solidFill>
                  <a:schemeClr val="tx1"/>
                </a:solidFill>
              </a:rPr>
              <a:t>Markovi</a:t>
            </a:r>
            <a:r>
              <a:rPr lang="sr-Latn-RS" sz="2000" dirty="0" smtClean="0">
                <a:solidFill>
                  <a:schemeClr val="tx1"/>
                </a:solidFill>
              </a:rPr>
              <a:t>ć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87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7000"/>
            <a:lum/>
          </a:blip>
          <a:srcRect/>
          <a:stretch>
            <a:fillRect t="-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Telecommunication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289451"/>
          </a:xfrm>
        </p:spPr>
        <p:txBody>
          <a:bodyPr>
            <a:normAutofit/>
          </a:bodyPr>
          <a:lstStyle/>
          <a:p>
            <a:pPr lvl="0" algn="just"/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 communication is telecommunication or  communications that are performed with the mediation of at least one computer or other electronic devices</a:t>
            </a:r>
            <a:r>
              <a:rPr lang="en-US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buNone/>
            </a:pPr>
            <a:endParaRPr lang="en-US" sz="1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Real-time communication 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communication between two or more computer users where all users are online during the communication. </a:t>
            </a:r>
          </a:p>
          <a:p>
            <a:pPr lvl="0" algn="just"/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familiar with various types of electronic communications such as: web chat, Instant Messenger, Video Conference, Voice over IP etc</a:t>
            </a:r>
            <a:r>
              <a:rPr lang="en-US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buNone/>
            </a:pPr>
            <a:endParaRPr lang="en-US" sz="1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IRC (internet relay chat) 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system that allows internet users to meet in 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channels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(chat rooms) in order to have live conversations on the topic. To participate a person needs to install a chat client(a type of software) on the computer to connect to the 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chat server 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(the computer where the meeting takes place).When you log into an IRC server (web chat site), you have to choose a 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username (nickname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Channels are run by 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 operators (</a:t>
            </a:r>
            <a:r>
              <a:rPr lang="en-US" sz="1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chanops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/ops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who control the content and the people who join and may ban users or ask them to leave the room.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20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t="-15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lvl="0" algn="just">
              <a:buFont typeface="Wingdings" panose="05000000000000000000" pitchFamily="2" charset="2"/>
              <a:buChar char="v"/>
            </a:pPr>
            <a:r>
              <a:rPr lang="en-US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Instant Messaging (IM</a:t>
            </a:r>
            <a:r>
              <a:rPr lang="en-US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programs allow Internet users to communicate in one-to-one conversations; they are a chat room for just two people. You can maintain a list of people called </a:t>
            </a:r>
            <a:r>
              <a:rPr lang="en-US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buddy list(contact list</a:t>
            </a:r>
            <a:r>
              <a:rPr lang="en-US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with programs such as ICQ (I seek you) and MSN Messenger. The program opens up a small window where the people engaged in the conversation type their messages.</a:t>
            </a:r>
          </a:p>
          <a:p>
            <a:pPr marL="0" lvl="0" indent="0" algn="just">
              <a:buNone/>
            </a:pPr>
            <a:endParaRPr lang="en-US" sz="1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en-US" sz="18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VIDEO AND VOICE CALLS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en-US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Video 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conferencing (video call)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systems allow a live connection between two or more participants in separate locations using the Internet to exchange audio and video data. The users need a computer with broadband access, a webcam, a microphone and speakers. Some of the popular programs are CU-</a:t>
            </a:r>
            <a:r>
              <a:rPr lang="en-US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SeeME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Windows </a:t>
            </a:r>
            <a:r>
              <a:rPr lang="en-US" sz="1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Netmeeting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Net can also be used for 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telephone conversations 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(either computer -to-computer or computer-to-phone), which require special software (e.g. Net2Phone) or an 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applet 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 Java application that runs from the browser when you access a webpage), microphone, sound card and speakers.</a:t>
            </a:r>
          </a:p>
        </p:txBody>
      </p:sp>
    </p:spTree>
    <p:extLst>
      <p:ext uri="{BB962C8B-B14F-4D97-AF65-F5344CB8AC3E}">
        <p14:creationId xmlns:p14="http://schemas.microsoft.com/office/powerpoint/2010/main" val="12572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t="-14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marL="0" lvl="0" indent="0" algn="just">
              <a:buNone/>
            </a:pP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type of communication use 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VoIP (Voice over Internet Protocol)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which turns analogue audio signals, like the ones one the telephone, into digital data that can be sent via the Internet.</a:t>
            </a:r>
          </a:p>
          <a:p>
            <a:pPr marL="0" lvl="0" indent="0" algn="just">
              <a:buNone/>
            </a:pPr>
            <a:endParaRPr lang="en-US" sz="1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en-US" sz="18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VIRTUAL WORLDS</a:t>
            </a:r>
          </a:p>
          <a:p>
            <a:pPr marL="0" lvl="0" indent="0" algn="just">
              <a:buNone/>
            </a:pPr>
            <a:r>
              <a:rPr lang="en-US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 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users can also communicate in three-dimensional environments. People choose 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Avatars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 3D characters in order to interact with people. A popular language used to create interactive simulations within the Net is </a:t>
            </a:r>
            <a:r>
              <a:rPr lang="en-US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VRML</a:t>
            </a:r>
            <a:r>
              <a:rPr lang="en-US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(Virtual Reality Modelling Language).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05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Internet provides a wide variety of opportunities for communication and development but, unfortunately, it also has its dark side.</a:t>
            </a:r>
          </a:p>
          <a:p>
            <a:r>
              <a:rPr lang="en-U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Crackers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(black-hat crackers) are computer criminals who use technology to perform a variety of crimes: virus propagation, fraud, intellectual property theft, etc.</a:t>
            </a:r>
          </a:p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Internet-based crimes include </a:t>
            </a:r>
            <a:r>
              <a:rPr lang="en-U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scam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(email fraud to obtain money or valuables) and </a:t>
            </a:r>
            <a:r>
              <a:rPr lang="en-U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phishing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(bank fraud to get banking information).</a:t>
            </a:r>
          </a:p>
          <a:p>
            <a:r>
              <a:rPr lang="en-U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Piracy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the illegal copying and distribution of copyrighted software, information, music and video files.</a:t>
            </a:r>
          </a:p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the most common type of crime involves </a:t>
            </a:r>
            <a:r>
              <a:rPr lang="en-U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malware.</a:t>
            </a:r>
            <a:endParaRPr lang="en-US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97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Malware:viruses</a:t>
            </a:r>
            <a:r>
              <a:rPr lang="en-US" sz="3200" dirty="0" smtClean="0"/>
              <a:t>, worms, </a:t>
            </a:r>
            <a:r>
              <a:rPr lang="en-US" sz="3200" dirty="0" err="1" smtClean="0"/>
              <a:t>trojans</a:t>
            </a:r>
            <a:r>
              <a:rPr lang="en-US" sz="3200" dirty="0" smtClean="0"/>
              <a:t> and spyware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Malware(malicious software)is a software created to damage or alter the computer data or its operations. The main types are:</a:t>
            </a:r>
          </a:p>
          <a:p>
            <a:pPr>
              <a:buAutoNum type="arabicPeriod"/>
            </a:pPr>
            <a:r>
              <a:rPr lang="en-US" sz="1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VIRUSES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programs that spread by attaching themselves to executable files or documents. When the infected program is run, the virus propagates to other files or programs on the compute.</a:t>
            </a:r>
          </a:p>
          <a:p>
            <a:pPr>
              <a:buAutoNum type="arabicPeriod"/>
            </a:pPr>
            <a:r>
              <a:rPr lang="en-US" sz="1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WORMS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self-copying programs that have the capacity to move from one computer to another without human help, by exploiting security flaws in computer networks.</a:t>
            </a:r>
          </a:p>
          <a:p>
            <a:pPr>
              <a:buAutoNum type="arabicPeriod"/>
            </a:pPr>
            <a:r>
              <a:rPr lang="en-US" sz="1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TROJAN HORSES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 malicious programs disguised as innocent-looking files or embedded within legitimate software.</a:t>
            </a:r>
          </a:p>
          <a:p>
            <a:pPr>
              <a:buAutoNum type="arabicPeriod"/>
            </a:pPr>
            <a:r>
              <a:rPr lang="en-US" sz="1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SPYWARE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a software designed to collect information from computers for commercial or criminal purposes. It usually comes hidden in fake freeware or shareware applications downloadable from the internet.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38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3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Preventative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Don’t open email attachments from unknown people, always take note of the file extension</a:t>
            </a:r>
          </a:p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Run and update antivirus programs, e.g. virus scanners</a:t>
            </a:r>
          </a:p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Install a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irewall, a program designed to prevent spyware from gaining access to the internal network</a:t>
            </a:r>
          </a:p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backup copies of your files regularly</a:t>
            </a:r>
          </a:p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Don’t accept files from high-risk sources.</a:t>
            </a:r>
          </a:p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Use a digital certificate, an electronic way of proving your identity, when you are doing business on the Internet</a:t>
            </a:r>
          </a:p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Don’t believe everything you read on the Net. Have a suspicious attitude towards its contents</a:t>
            </a: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49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dirty="0" smtClean="0"/>
              <a:t>Homework-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784976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 Fill in the gaps in these security tips with the words from the box.</a:t>
            </a: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739590"/>
              </p:ext>
            </p:extLst>
          </p:nvPr>
        </p:nvGraphicFramePr>
        <p:xfrm>
          <a:off x="539552" y="1700808"/>
          <a:ext cx="7776864" cy="43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</a:tblGrid>
              <a:tr h="432048">
                <a:tc>
                  <a:txBody>
                    <a:bodyPr/>
                    <a:lstStyle/>
                    <a:p>
                      <a:r>
                        <a:rPr lang="en-US" dirty="0" smtClean="0"/>
                        <a:t>Digital certificate     malware    virus     scanner    spyware    </a:t>
                      </a:r>
                      <a:r>
                        <a:rPr lang="en-US" dirty="0" err="1" smtClean="0"/>
                        <a:t>fireware</a:t>
                      </a:r>
                      <a:r>
                        <a:rPr lang="en-US" dirty="0" smtClean="0"/>
                        <a:t>   antivirus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loud Callout 4"/>
          <p:cNvSpPr/>
          <p:nvPr/>
        </p:nvSpPr>
        <p:spPr>
          <a:xfrm>
            <a:off x="251520" y="2348880"/>
            <a:ext cx="3600400" cy="1584176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Malicious software, _____can be avoided by following some basic rules.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3969383" y="2314065"/>
            <a:ext cx="4176464" cy="1728192"/>
          </a:xfrm>
          <a:prstGeom prst="cloudCallout">
            <a:avLst>
              <a:gd name="adj1" fmla="val -20833"/>
              <a:gd name="adj2" fmla="val 6112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Internet users who like </a:t>
            </a:r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ybershopping should get a ________, an electronic identity card.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loud Callout 6"/>
          <p:cNvSpPr/>
          <p:nvPr/>
        </p:nvSpPr>
        <p:spPr>
          <a:xfrm>
            <a:off x="107504" y="4293096"/>
            <a:ext cx="4248472" cy="201622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 prevent crackers from breaking into your internal network, install a _______.It will protect you from___________.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4329018" y="4149081"/>
            <a:ext cx="4346590" cy="2160240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If you have been hit by  a ____,don’t panic. Download clean-up utility and remember to use an ______program, e.g. a virus _____.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82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5184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Complete the sentences with the appropriate words from the box.</a:t>
            </a:r>
          </a:p>
          <a:p>
            <a:pPr marL="0" indent="0"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AutoNum type="arabicPeriod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Always show respect for the people in a ____________. Never send any unpleasant or threatening messages.</a:t>
            </a:r>
          </a:p>
          <a:p>
            <a:pPr algn="just">
              <a:buAutoNum type="arabicPeriod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instant ___________programs have what is called a ____________list. Each user’s screen shows a box with the _______of the people he/she chats with.</a:t>
            </a:r>
          </a:p>
          <a:p>
            <a:pPr algn="just">
              <a:buAutoNum type="arabicPeriod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company hopes to have virtual open-plan offices, where researches from around the world can collaborate. Individuals would be represented by ________, personalized electronic figures with perhaps a name badge or a picture of the owner’s face.</a:t>
            </a:r>
          </a:p>
          <a:p>
            <a:pPr algn="just">
              <a:buAutoNum type="arabicPeriod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Fear of flying is producing a surge of interest in __________, in which business people meet face-to-face even though they are hundreds or thousands of miles apart.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498986"/>
              </p:ext>
            </p:extLst>
          </p:nvPr>
        </p:nvGraphicFramePr>
        <p:xfrm>
          <a:off x="755576" y="1556792"/>
          <a:ext cx="708044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0448"/>
              </a:tblGrid>
              <a:tr h="303808">
                <a:tc>
                  <a:txBody>
                    <a:bodyPr/>
                    <a:lstStyle/>
                    <a:p>
                      <a:r>
                        <a:rPr lang="en-US" dirty="0" smtClean="0"/>
                        <a:t>Buddy / video conferencing/  nicknames /  chat room /   messaging</a:t>
                      </a:r>
                      <a:r>
                        <a:rPr lang="en-US" baseline="0" dirty="0" smtClean="0"/>
                        <a:t> /  avatars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962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126</TotalTime>
  <Words>1032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Aharoni</vt:lpstr>
      <vt:lpstr>Arial</vt:lpstr>
      <vt:lpstr>Calibri</vt:lpstr>
      <vt:lpstr>Times New Roman</vt:lpstr>
      <vt:lpstr>Wingdings</vt:lpstr>
      <vt:lpstr>Office Theme</vt:lpstr>
      <vt:lpstr>TELECOMMUNICATIONS and INTERNET SECURITY</vt:lpstr>
      <vt:lpstr>Telecommunication</vt:lpstr>
      <vt:lpstr>PowerPoint Presentation</vt:lpstr>
      <vt:lpstr>PowerPoint Presentation</vt:lpstr>
      <vt:lpstr>Internet security</vt:lpstr>
      <vt:lpstr>Malware:viruses, worms, trojans and spyware</vt:lpstr>
      <vt:lpstr>Preventative tips</vt:lpstr>
      <vt:lpstr>Homework- Vocabulary</vt:lpstr>
      <vt:lpstr>Homework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TELECOMMUNICATIONS and INTERNET SECURITY</dc:title>
  <dc:creator>victor penafiel</dc:creator>
  <cp:lastModifiedBy>Zeko</cp:lastModifiedBy>
  <cp:revision>18</cp:revision>
  <dcterms:created xsi:type="dcterms:W3CDTF">2020-09-20T14:19:55Z</dcterms:created>
  <dcterms:modified xsi:type="dcterms:W3CDTF">2020-09-29T07:54:03Z</dcterms:modified>
</cp:coreProperties>
</file>