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5" r:id="rId13"/>
    <p:sldId id="276" r:id="rId14"/>
    <p:sldId id="277" r:id="rId15"/>
    <p:sldId id="278" r:id="rId16"/>
    <p:sldId id="279" r:id="rId17"/>
    <p:sldId id="280" r:id="rId18"/>
    <p:sldId id="282" r:id="rId19"/>
    <p:sldId id="281" r:id="rId20"/>
    <p:sldId id="284" r:id="rId21"/>
    <p:sldId id="287" r:id="rId22"/>
    <p:sldId id="286" r:id="rId23"/>
    <p:sldId id="288" r:id="rId24"/>
    <p:sldId id="289" r:id="rId25"/>
    <p:sldId id="290" r:id="rId26"/>
    <p:sldId id="291" r:id="rId27"/>
    <p:sldId id="292" r:id="rId28"/>
    <p:sldId id="293" r:id="rId29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FF3300"/>
    <a:srgbClr val="663300"/>
    <a:srgbClr val="996600"/>
    <a:srgbClr val="CC6600"/>
    <a:srgbClr val="FF6600"/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5B066-2AE7-4751-A518-01928496EA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619A5-F3D2-4F25-B1E3-49C6704C740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0C50D3-94CD-41D1-AAA3-36F701DA83C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9735C-D825-4DCD-ADAD-1F1BFCBCB77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6F2F09-4435-465A-B932-BC89C088101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B70B9D-37CD-4956-B12B-1D7BD587C3E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41FB47-7F42-4226-916C-8AFEE761486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0AD9D-C624-47B0-AF59-3A06C4FCBE5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4FB41-9B34-4B57-A1CB-B72B660C53B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15B44-4FF2-42C3-AB6A-A496024AE4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D33DB3-583C-4555-B4E9-7D5421D145E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E093AD6-5F59-4E39-913C-1F358E55C420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708400" y="1916113"/>
            <a:ext cx="4968875" cy="1296987"/>
          </a:xfrm>
        </p:spPr>
        <p:txBody>
          <a:bodyPr/>
          <a:lstStyle/>
          <a:p>
            <a:pPr eaLnBrk="1" hangingPunct="1"/>
            <a:r>
              <a:rPr lang="es-UY" sz="5400" b="1" smtClean="0">
                <a:solidFill>
                  <a:schemeClr val="tx1"/>
                </a:solidFill>
              </a:rPr>
              <a:t>Past Perfect</a:t>
            </a:r>
            <a:endParaRPr lang="es-ES" sz="5400" b="1" smtClean="0">
              <a:solidFill>
                <a:schemeClr val="tx1"/>
              </a:solidFill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5929322" y="6488113"/>
            <a:ext cx="3214678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sr-Latn-ME" dirty="0"/>
              <a:t>c</a:t>
            </a:r>
            <a:r>
              <a:rPr lang="sr-Latn-ME" dirty="0" smtClean="0"/>
              <a:t>redits: www.islcollective.com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492375"/>
            <a:ext cx="7921625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9. When the police arrived, the riots…………. [stop].</a:t>
            </a:r>
            <a:endParaRPr lang="ru-RU" sz="3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79613" y="4724400"/>
            <a:ext cx="3960812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stopped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492375"/>
            <a:ext cx="7921625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10. After we……………. [reach] an agreement, we shook hands.</a:t>
            </a:r>
            <a:endParaRPr lang="ru-RU" sz="3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150" y="4797425"/>
            <a:ext cx="3960813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reached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468313" y="1916113"/>
            <a:ext cx="80645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/>
              <a:t>1. By the time Charles arrived at the office, the boss had already  left for the meeting.</a:t>
            </a:r>
            <a:r>
              <a:rPr lang="ru-RU" sz="3600"/>
              <a:t> 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47813" y="4149725"/>
            <a:ext cx="6553200" cy="646113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10800000" scaled="1"/>
          </a:gra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/>
              <a:t>Charles arrived at the office.</a:t>
            </a:r>
            <a:endParaRPr lang="ru-RU" sz="36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979613" y="5229225"/>
            <a:ext cx="6553200" cy="646113"/>
          </a:xfrm>
          <a:prstGeom prst="rect">
            <a:avLst/>
          </a:prstGeom>
          <a:gradFill rotWithShape="1">
            <a:gsLst>
              <a:gs pos="0">
                <a:srgbClr val="FF8080"/>
              </a:gs>
              <a:gs pos="50000">
                <a:srgbClr val="FFB3B3"/>
              </a:gs>
              <a:gs pos="100000">
                <a:srgbClr val="FFDADA"/>
              </a:gs>
            </a:gsLst>
            <a:lin ang="0" scaled="1"/>
          </a:gra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/>
              <a:t>The boss left for the meeting.</a:t>
            </a:r>
            <a:endParaRPr lang="ru-RU" sz="3600"/>
          </a:p>
        </p:txBody>
      </p:sp>
      <p:pic>
        <p:nvPicPr>
          <p:cNvPr id="13" name="Рисунок 12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3708400" y="34290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084888" y="29972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116013" y="3068638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7" grpId="1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468313" y="2193925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2. Britney had washed all the dishes when her husband came.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619250" y="4221163"/>
            <a:ext cx="6553200" cy="646112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10800000" scaled="1"/>
          </a:gra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400"/>
              <a:t>Britney washed all the dishes</a:t>
            </a:r>
            <a:r>
              <a:rPr lang="en-US" sz="3600"/>
              <a:t>.</a:t>
            </a:r>
            <a:endParaRPr lang="ru-RU" sz="36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124075" y="5300663"/>
            <a:ext cx="6335713" cy="646112"/>
          </a:xfrm>
          <a:prstGeom prst="rect">
            <a:avLst/>
          </a:prstGeo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0" scaled="1"/>
          </a:gra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/>
              <a:t>Her husband came.</a:t>
            </a:r>
            <a:endParaRPr lang="ru-RU" sz="3600"/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480175" y="45085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3779838" y="4868863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042988" y="4581525"/>
            <a:ext cx="2665412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539750" y="1989138"/>
            <a:ext cx="8064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3. After he had had the accident, he reported it to the insurance </a:t>
            </a:r>
            <a:r>
              <a:rPr lang="en-US" sz="3600" b="1"/>
              <a:t>                                          </a:t>
            </a:r>
            <a:r>
              <a:rPr lang="en-US" sz="3600"/>
              <a:t>    company.</a:t>
            </a:r>
            <a:endParaRPr lang="ru-RU" sz="3600"/>
          </a:p>
          <a:p>
            <a:pPr eaLnBrk="1" hangingPunct="1"/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908175" y="5229225"/>
            <a:ext cx="6335713" cy="554038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lin ang="10800000" scaled="1"/>
          </a:grad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000"/>
              <a:t>He had an accident.</a:t>
            </a:r>
            <a:endParaRPr lang="ru-RU" sz="30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03350" y="4292600"/>
            <a:ext cx="7200900" cy="554038"/>
          </a:xfrm>
          <a:prstGeom prst="rect">
            <a:avLst/>
          </a:prstGeom>
          <a:gradFill rotWithShape="1">
            <a:gsLst>
              <a:gs pos="0">
                <a:srgbClr val="83D3FF"/>
              </a:gs>
              <a:gs pos="50000">
                <a:srgbClr val="B5E2FF"/>
              </a:gs>
              <a:gs pos="100000">
                <a:srgbClr val="DBF0FF"/>
              </a:gs>
            </a:gsLst>
            <a:lin ang="0" scaled="1"/>
          </a:grad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000"/>
              <a:t>He reported it to the insurance company.</a:t>
            </a:r>
            <a:endParaRPr lang="ru-RU" sz="3000"/>
          </a:p>
        </p:txBody>
      </p:sp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5435600" y="3357563"/>
            <a:ext cx="2665413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611188" y="2265363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4. Tom had saved a lot of money so he bought a motorbike.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619250" y="4221163"/>
            <a:ext cx="6553200" cy="646112"/>
          </a:xfrm>
          <a:prstGeom prst="rect">
            <a:avLst/>
          </a:prstGeom>
          <a:solidFill>
            <a:srgbClr val="9900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>
                <a:solidFill>
                  <a:schemeClr val="bg1"/>
                </a:solidFill>
              </a:rPr>
              <a:t>Tom saved a lot of money.</a:t>
            </a:r>
            <a:endParaRPr lang="ru-RU" sz="360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124075" y="5157788"/>
            <a:ext cx="6408738" cy="646112"/>
          </a:xfrm>
          <a:prstGeom prst="rect">
            <a:avLst/>
          </a:prstGeom>
          <a:solidFill>
            <a:srgbClr val="9900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>
                <a:solidFill>
                  <a:schemeClr val="bg1"/>
                </a:solidFill>
              </a:rPr>
              <a:t>He bought a motorbike.</a:t>
            </a:r>
            <a:endParaRPr lang="ru-RU" sz="3600">
              <a:solidFill>
                <a:schemeClr val="bg1"/>
              </a:solidFill>
            </a:endParaRPr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547813" y="4724400"/>
            <a:ext cx="2663825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3779838" y="5300663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300788" y="4724400"/>
            <a:ext cx="2663825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FF0000"/>
                </a:solidFill>
              </a:rPr>
              <a:t>II. Look at the sentences and decide which happened first</a:t>
            </a:r>
            <a:endParaRPr lang="ru-RU" sz="3600" smtClean="0">
              <a:solidFill>
                <a:srgbClr val="FF0000"/>
              </a:solidFill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611188" y="2265363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5. After Margaret had read the book, she took it back to the library.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051050" y="5157788"/>
            <a:ext cx="6121400" cy="646112"/>
          </a:xfrm>
          <a:prstGeom prst="rect">
            <a:avLst/>
          </a:prstGeom>
          <a:solidFill>
            <a:srgbClr val="FFFF99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Margaret read the book</a:t>
            </a:r>
            <a:r>
              <a:rPr lang="en-US" sz="3600"/>
              <a:t>.</a:t>
            </a:r>
            <a:endParaRPr lang="ru-RU" sz="36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03350" y="4221163"/>
            <a:ext cx="7056438" cy="584200"/>
          </a:xfrm>
          <a:prstGeom prst="rect">
            <a:avLst/>
          </a:prstGeom>
          <a:solidFill>
            <a:srgbClr val="FFFF99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She took the book back to the library.</a:t>
            </a:r>
            <a:endParaRPr lang="ru-RU" sz="3200"/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659563" y="692150"/>
            <a:ext cx="2665412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619250" y="3141663"/>
            <a:ext cx="2665413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4787900" y="3500438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611188" y="2265363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6. Before my parents visited London, they had visited Paris.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051050" y="5157788"/>
            <a:ext cx="6121400" cy="646112"/>
          </a:xfrm>
          <a:prstGeom prst="rect">
            <a:avLst/>
          </a:prstGeom>
          <a:solidFill>
            <a:srgbClr val="FF00FF"/>
          </a:solidFill>
          <a:ln w="38100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>
                <a:solidFill>
                  <a:schemeClr val="bg1"/>
                </a:solidFill>
              </a:rPr>
              <a:t>My parents visited Paris.</a:t>
            </a:r>
            <a:endParaRPr lang="ru-RU" sz="360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03350" y="4221163"/>
            <a:ext cx="7056438" cy="646112"/>
          </a:xfrm>
          <a:prstGeom prst="rect">
            <a:avLst/>
          </a:prstGeom>
          <a:solidFill>
            <a:srgbClr val="FF00FF"/>
          </a:solidFill>
          <a:ln w="38100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>
                <a:solidFill>
                  <a:schemeClr val="bg1"/>
                </a:solidFill>
              </a:rPr>
              <a:t>My parents visited London</a:t>
            </a:r>
            <a:r>
              <a:rPr lang="en-US" sz="3600"/>
              <a:t>.</a:t>
            </a:r>
            <a:endParaRPr lang="ru-RU" sz="3600"/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227763" y="3357563"/>
            <a:ext cx="2665412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3708400" y="3357563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403350" y="3357563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611188" y="2265363"/>
            <a:ext cx="8064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8. I read the book after I’d seen </a:t>
            </a:r>
          </a:p>
          <a:p>
            <a:pPr algn="ctr" eaLnBrk="1" hangingPunct="1"/>
            <a:r>
              <a:rPr lang="en-US" sz="3600"/>
              <a:t>the film.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42988" y="3789363"/>
            <a:ext cx="7489825" cy="584200"/>
          </a:xfrm>
          <a:prstGeom prst="rect">
            <a:avLst/>
          </a:prstGeom>
          <a:solidFill>
            <a:srgbClr val="00FF0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I saw the film and then I read the book.</a:t>
            </a:r>
            <a:endParaRPr lang="ru-RU" sz="32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03350" y="4797425"/>
            <a:ext cx="7345363" cy="584200"/>
          </a:xfrm>
          <a:prstGeom prst="rect">
            <a:avLst/>
          </a:prstGeom>
          <a:solidFill>
            <a:srgbClr val="00FF0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I read the book and then I saw the film.</a:t>
            </a:r>
            <a:endParaRPr lang="ru-RU" sz="3200"/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2268538" y="4797425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5580063" y="42926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480175" y="765175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Look at the sentences and decide which happened first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539750" y="2565400"/>
            <a:ext cx="8064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r>
              <a:rPr lang="en-US" sz="3600"/>
              <a:t>7. We’d had dinner when Ann arrived.</a:t>
            </a:r>
            <a:endParaRPr lang="ru-RU" sz="360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403350" y="3933825"/>
            <a:ext cx="7200900" cy="5842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We had dinner and then Ann arrived.</a:t>
            </a:r>
            <a:endParaRPr lang="ru-RU" sz="32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692275" y="5013325"/>
            <a:ext cx="6983413" cy="5842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/>
              <a:t>Ann arrived and then we had dinner.</a:t>
            </a:r>
            <a:endParaRPr lang="ru-RU" sz="3200"/>
          </a:p>
        </p:txBody>
      </p:sp>
      <p:pic>
        <p:nvPicPr>
          <p:cNvPr id="6" name="Рисунок 5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2195513" y="50800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5508625" y="508000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well-done-congratulations-card-679-p[ekm]500x500[ekm]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480175" y="908050"/>
            <a:ext cx="2663825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7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81" grpId="0"/>
      <p:bldP spid="7" grpId="0" animBg="1"/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b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539750" y="2349500"/>
            <a:ext cx="7993063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742950" indent="-742950" algn="ctr" eaLnBrk="1" hangingPunct="1">
              <a:buFontTx/>
              <a:buAutoNum type="arabicPeriod"/>
              <a:defRPr/>
            </a:pPr>
            <a:r>
              <a:rPr lang="en-US" sz="3600" dirty="0">
                <a:solidFill>
                  <a:schemeClr val="tx1"/>
                </a:solidFill>
                <a:ea typeface="Calibri" pitchFamily="34" charset="0"/>
              </a:rPr>
              <a:t>When I got to the station, the train</a:t>
            </a:r>
          </a:p>
          <a:p>
            <a:pPr marL="742950" indent="-742950" eaLnBrk="1" hangingPunct="1">
              <a:defRPr/>
            </a:pPr>
            <a:r>
              <a:rPr lang="en-US" sz="3600" dirty="0">
                <a:ea typeface="Calibri" pitchFamily="34" charset="0"/>
              </a:rPr>
              <a:t>    ………………..  </a:t>
            </a:r>
            <a:r>
              <a:rPr lang="en-US" sz="3600" dirty="0">
                <a:solidFill>
                  <a:schemeClr val="tx1"/>
                </a:solidFill>
                <a:ea typeface="Calibri" pitchFamily="34" charset="0"/>
              </a:rPr>
              <a:t>[already / leave].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150" y="4149725"/>
            <a:ext cx="4321175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already left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</a:t>
            </a:r>
            <a:r>
              <a:rPr lang="sr-Latn-M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 in the gaps using past simple and past perfect</a:t>
            </a:r>
            <a:endParaRPr lang="ru-RU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611188" y="2543175"/>
            <a:ext cx="8064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3600" b="1"/>
              <a:t> </a:t>
            </a:r>
            <a:endParaRPr lang="ru-RU" sz="36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95288" y="928671"/>
            <a:ext cx="83534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1.We </a:t>
            </a:r>
            <a:r>
              <a:rPr lang="sr-Latn-ME" sz="2800" b="1" dirty="0" smtClean="0">
                <a:solidFill>
                  <a:srgbClr val="FF0000"/>
                </a:solidFill>
              </a:rPr>
              <a:t>___________ (just, hear)</a:t>
            </a:r>
            <a:r>
              <a:rPr lang="en-US" sz="2800" dirty="0" smtClean="0">
                <a:solidFill>
                  <a:srgbClr val="FF0000"/>
                </a:solidFill>
              </a:rPr>
              <a:t>the </a:t>
            </a:r>
            <a:r>
              <a:rPr lang="en-US" sz="2800" dirty="0">
                <a:solidFill>
                  <a:srgbClr val="FF0000"/>
                </a:solidFill>
              </a:rPr>
              <a:t>news when you </a:t>
            </a:r>
            <a:r>
              <a:rPr lang="sr-Latn-ME" sz="2800" dirty="0" smtClean="0">
                <a:solidFill>
                  <a:srgbClr val="FF0000"/>
                </a:solidFill>
              </a:rPr>
              <a:t>________(ring).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8313" y="1928803"/>
            <a:ext cx="83518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2.I </a:t>
            </a:r>
            <a:r>
              <a:rPr lang="sr-Latn-ME" sz="2800" b="1" dirty="0" smtClean="0">
                <a:solidFill>
                  <a:srgbClr val="FF0000"/>
                </a:solidFill>
              </a:rPr>
              <a:t>___________(</a:t>
            </a:r>
            <a:r>
              <a:rPr lang="en-US" sz="2800" dirty="0" smtClean="0">
                <a:solidFill>
                  <a:srgbClr val="FF0000"/>
                </a:solidFill>
              </a:rPr>
              <a:t>already </a:t>
            </a:r>
            <a:r>
              <a:rPr lang="sr-Latn-ME" sz="2800" b="1" dirty="0" smtClean="0">
                <a:solidFill>
                  <a:srgbClr val="FF0000"/>
                </a:solidFill>
              </a:rPr>
              <a:t>think)</a:t>
            </a:r>
            <a:r>
              <a:rPr lang="en-US" sz="2800" dirty="0" smtClean="0">
                <a:solidFill>
                  <a:srgbClr val="FF0000"/>
                </a:solidFill>
              </a:rPr>
              <a:t>of </a:t>
            </a:r>
            <a:r>
              <a:rPr lang="en-US" sz="2800" dirty="0">
                <a:solidFill>
                  <a:srgbClr val="FF0000"/>
                </a:solidFill>
              </a:rPr>
              <a:t>that before </a:t>
            </a:r>
            <a:r>
              <a:rPr lang="en-US" sz="2800" dirty="0" smtClean="0">
                <a:solidFill>
                  <a:srgbClr val="FF0000"/>
                </a:solidFill>
              </a:rPr>
              <a:t>you</a:t>
            </a:r>
            <a:r>
              <a:rPr lang="sr-Latn-ME" sz="2800" dirty="0" smtClean="0">
                <a:solidFill>
                  <a:srgbClr val="FF0000"/>
                </a:solidFill>
              </a:rPr>
              <a:t> ________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sr-Latn-ME" sz="2800" dirty="0" smtClean="0">
                <a:solidFill>
                  <a:srgbClr val="FF0000"/>
                </a:solidFill>
              </a:rPr>
              <a:t>(s</a:t>
            </a:r>
            <a:r>
              <a:rPr lang="en-US" sz="2800" dirty="0" err="1" smtClean="0">
                <a:solidFill>
                  <a:srgbClr val="FF0000"/>
                </a:solidFill>
              </a:rPr>
              <a:t>uggest</a:t>
            </a:r>
            <a:r>
              <a:rPr lang="sr-Latn-ME" sz="2800" dirty="0" smtClean="0">
                <a:solidFill>
                  <a:srgbClr val="FF0000"/>
                </a:solidFill>
              </a:rPr>
              <a:t>)</a:t>
            </a:r>
            <a:r>
              <a:rPr lang="en-US" sz="2800" dirty="0" smtClean="0">
                <a:solidFill>
                  <a:srgbClr val="FF0000"/>
                </a:solidFill>
              </a:rPr>
              <a:t>it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5288" y="3000372"/>
            <a:ext cx="8280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3.When I </a:t>
            </a:r>
            <a:r>
              <a:rPr lang="sr-Latn-ME" sz="2800" dirty="0" smtClean="0">
                <a:solidFill>
                  <a:srgbClr val="FF0000"/>
                </a:solidFill>
              </a:rPr>
              <a:t>_______(</a:t>
            </a:r>
            <a:r>
              <a:rPr lang="en-US" sz="2800" dirty="0" err="1" smtClean="0">
                <a:solidFill>
                  <a:srgbClr val="FF0000"/>
                </a:solidFill>
              </a:rPr>
              <a:t>tur</a:t>
            </a:r>
            <a:r>
              <a:rPr lang="sr-Latn-ME" sz="2800" dirty="0" smtClean="0">
                <a:solidFill>
                  <a:srgbClr val="FF0000"/>
                </a:solidFill>
              </a:rPr>
              <a:t>n </a:t>
            </a:r>
            <a:r>
              <a:rPr lang="en-US" sz="2800" dirty="0" smtClean="0">
                <a:solidFill>
                  <a:srgbClr val="FF0000"/>
                </a:solidFill>
              </a:rPr>
              <a:t>on</a:t>
            </a:r>
            <a:r>
              <a:rPr lang="sr-Latn-ME" sz="2800" dirty="0">
                <a:solidFill>
                  <a:srgbClr val="FF0000"/>
                </a:solidFill>
              </a:rPr>
              <a:t>)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the TV the </a:t>
            </a:r>
            <a:r>
              <a:rPr lang="en-US" sz="2800" dirty="0" err="1">
                <a:solidFill>
                  <a:srgbClr val="FF0000"/>
                </a:solidFill>
              </a:rPr>
              <a:t>programme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sr-Latn-ME" sz="2800" b="1" dirty="0" smtClean="0">
                <a:solidFill>
                  <a:srgbClr val="FF0000"/>
                </a:solidFill>
              </a:rPr>
              <a:t>___________(</a:t>
            </a:r>
            <a:r>
              <a:rPr lang="en-US" sz="2800" dirty="0" smtClean="0">
                <a:solidFill>
                  <a:srgbClr val="FF0000"/>
                </a:solidFill>
              </a:rPr>
              <a:t>already </a:t>
            </a:r>
            <a:r>
              <a:rPr lang="sr-Latn-ME" sz="2800" b="1" dirty="0" smtClean="0">
                <a:solidFill>
                  <a:srgbClr val="FF0000"/>
                </a:solidFill>
              </a:rPr>
              <a:t>start)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331913" y="4149725"/>
            <a:ext cx="73437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4.She</a:t>
            </a:r>
            <a:r>
              <a:rPr lang="sr-Latn-ME" sz="2800" dirty="0" smtClean="0">
                <a:solidFill>
                  <a:srgbClr val="FF0000"/>
                </a:solidFill>
              </a:rPr>
              <a:t> ______ (to be) </a:t>
            </a:r>
            <a:r>
              <a:rPr lang="en-US" sz="2800" dirty="0" smtClean="0">
                <a:solidFill>
                  <a:srgbClr val="FF0000"/>
                </a:solidFill>
              </a:rPr>
              <a:t>hungry </a:t>
            </a:r>
            <a:r>
              <a:rPr lang="en-US" sz="2800" dirty="0">
                <a:solidFill>
                  <a:srgbClr val="FF0000"/>
                </a:solidFill>
              </a:rPr>
              <a:t>because she </a:t>
            </a:r>
            <a:r>
              <a:rPr lang="sr-Latn-ME" sz="2800" b="1" dirty="0" smtClean="0">
                <a:solidFill>
                  <a:srgbClr val="FF0000"/>
                </a:solidFill>
              </a:rPr>
              <a:t>________ (not eat) </a:t>
            </a:r>
            <a:r>
              <a:rPr lang="en-US" sz="2800" dirty="0" smtClean="0">
                <a:solidFill>
                  <a:srgbClr val="FF0000"/>
                </a:solidFill>
              </a:rPr>
              <a:t>anything </a:t>
            </a:r>
            <a:r>
              <a:rPr lang="en-US" sz="2800" dirty="0">
                <a:solidFill>
                  <a:srgbClr val="FF0000"/>
                </a:solidFill>
              </a:rPr>
              <a:t>all day.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19250" y="5157788"/>
            <a:ext cx="6985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5. By the time I </a:t>
            </a:r>
            <a:r>
              <a:rPr lang="sr-Latn-ME" sz="2800" dirty="0" smtClean="0">
                <a:solidFill>
                  <a:srgbClr val="FF0000"/>
                </a:solidFill>
              </a:rPr>
              <a:t>_______ (leave) </a:t>
            </a:r>
            <a:r>
              <a:rPr lang="en-US" sz="2800" dirty="0" smtClean="0">
                <a:solidFill>
                  <a:srgbClr val="FF0000"/>
                </a:solidFill>
              </a:rPr>
              <a:t>school </a:t>
            </a:r>
            <a:r>
              <a:rPr lang="en-US" sz="2800" dirty="0">
                <a:solidFill>
                  <a:srgbClr val="FF0000"/>
                </a:solidFill>
              </a:rPr>
              <a:t>I </a:t>
            </a:r>
            <a:r>
              <a:rPr lang="sr-Latn-ME" sz="2800" b="1" dirty="0" smtClean="0">
                <a:solidFill>
                  <a:srgbClr val="FF0000"/>
                </a:solidFill>
              </a:rPr>
              <a:t>_________ (decide)  </a:t>
            </a:r>
            <a:r>
              <a:rPr lang="en-US" sz="2800" dirty="0" smtClean="0">
                <a:solidFill>
                  <a:srgbClr val="FF0000"/>
                </a:solidFill>
              </a:rPr>
              <a:t>to </a:t>
            </a:r>
            <a:r>
              <a:rPr lang="en-US" sz="2800" dirty="0">
                <a:solidFill>
                  <a:srgbClr val="FF0000"/>
                </a:solidFill>
              </a:rPr>
              <a:t>become a musician.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4" grpId="0"/>
      <p:bldP spid="1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Strange Days in a strange country.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331913" y="2492375"/>
            <a:ext cx="590391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buFontTx/>
              <a:buChar char="•"/>
              <a:tabLst>
                <a:tab pos="228600" algn="l"/>
              </a:tabLst>
              <a:defRPr/>
            </a:pPr>
            <a:r>
              <a:rPr lang="en-US" sz="4400" dirty="0">
                <a:latin typeface="+mj-lt"/>
                <a:ea typeface="Times New Roman" pitchFamily="18" charset="0"/>
                <a:cs typeface="Arial" panose="020B0604020202020204" pitchFamily="34" charset="0"/>
              </a:rPr>
              <a:t>Anna was crying and her mum looked angry. What had happened?</a:t>
            </a:r>
            <a:endParaRPr lang="en-US" sz="44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Рисунок 3" descr="cry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E0D1F2"/>
              </a:clrFrom>
              <a:clrTo>
                <a:srgbClr val="E0D1F2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6948488" y="1628775"/>
            <a:ext cx="185578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089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Strange Days in a strange country.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684213" y="1844675"/>
            <a:ext cx="590391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4400"/>
              <a:t>Masha was running down Sumskoy pr. at midnight. What had happened?</a:t>
            </a:r>
            <a:endParaRPr lang="ru-RU" sz="4400"/>
          </a:p>
        </p:txBody>
      </p:sp>
      <p:pic>
        <p:nvPicPr>
          <p:cNvPr id="4" name="Рисунок 3" descr="jogging-vs-running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6156325" y="1916113"/>
            <a:ext cx="2519363" cy="273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089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Strange Days in a strange country.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763713" y="1671638"/>
            <a:ext cx="5903912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4400"/>
              <a:t>Stas was wearing a big coat and had a chicken in his pocket. What had just happened?</a:t>
            </a:r>
            <a:endParaRPr lang="ru-RU" sz="4400"/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6659563" y="4221163"/>
            <a:ext cx="18669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089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Strange Days in a strange country.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619250" y="2276475"/>
            <a:ext cx="59055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4400"/>
              <a:t>Sasha was crying with laughter. What had just happened?</a:t>
            </a:r>
            <a:endParaRPr lang="ru-RU" sz="4400"/>
          </a:p>
        </p:txBody>
      </p:sp>
      <p:pic>
        <p:nvPicPr>
          <p:cNvPr id="4" name="Рисунок 3" descr="laugh8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2455"/>
          <a:stretch>
            <a:fillRect/>
          </a:stretch>
        </p:blipFill>
        <p:spPr bwMode="auto">
          <a:xfrm>
            <a:off x="7235825" y="4221163"/>
            <a:ext cx="1498600" cy="225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089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Strange Days in a strange country.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763713" y="2009775"/>
            <a:ext cx="5903912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4400"/>
              <a:t>Alex went to his room, but it was a different colour. What had happened?</a:t>
            </a:r>
            <a:endParaRPr lang="ru-RU" sz="4400"/>
          </a:p>
        </p:txBody>
      </p:sp>
      <p:pic>
        <p:nvPicPr>
          <p:cNvPr id="4" name="Рисунок 3" descr="colour01x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025" y="4508500"/>
            <a:ext cx="18002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089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Strange Days in a strange country.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763713" y="2349500"/>
            <a:ext cx="5903912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4400"/>
              <a:t>Kate’s bedroom was full of sheep. What had happened?</a:t>
            </a:r>
            <a:endParaRPr lang="ru-RU" sz="4400"/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5585D7"/>
              </a:clrFrom>
              <a:clrTo>
                <a:srgbClr val="5585D7">
                  <a:alpha val="0"/>
                </a:srgbClr>
              </a:clrTo>
            </a:clrChange>
            <a:lum contrast="30000"/>
          </a:blip>
          <a:srcRect t="14232" b="21725"/>
          <a:stretch>
            <a:fillRect/>
          </a:stretch>
        </p:blipFill>
        <p:spPr bwMode="auto">
          <a:xfrm>
            <a:off x="6300788" y="4724400"/>
            <a:ext cx="25273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089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Strange Days in a strange country.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763713" y="2009775"/>
            <a:ext cx="5903912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4400"/>
              <a:t>Vika was wearing one shoe and holding a dead rat. What had happened?</a:t>
            </a:r>
            <a:endParaRPr lang="ru-RU" sz="4400">
              <a:solidFill>
                <a:srgbClr val="FFFF00"/>
              </a:solidFill>
            </a:endParaRPr>
          </a:p>
        </p:txBody>
      </p:sp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659563" y="45085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0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089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1" descr="See-you-later-cloc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549275"/>
            <a:ext cx="5715000" cy="57531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539750" y="2349500"/>
            <a:ext cx="7993063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742950" indent="-742950" algn="ctr" eaLnBrk="1" hangingPunct="1">
              <a:defRPr/>
            </a:pPr>
            <a:r>
              <a:rPr lang="en-US" sz="3600" dirty="0"/>
              <a:t>2. Before I lost my wallet I</a:t>
            </a:r>
          </a:p>
          <a:p>
            <a:pPr marL="742950" indent="-742950" algn="ctr" eaLnBrk="1" hangingPunct="1">
              <a:defRPr/>
            </a:pPr>
            <a:r>
              <a:rPr lang="en-US" sz="3600" dirty="0"/>
              <a:t>………….. [lose] my umbrella.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4508500"/>
            <a:ext cx="3959225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lost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565400"/>
            <a:ext cx="7993062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tx1"/>
                </a:solidFill>
                <a:ea typeface="Calibri" pitchFamily="34" charset="0"/>
              </a:rPr>
              <a:t>3. By the time the doctor arrived, the patient ………………..[die].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4868863"/>
            <a:ext cx="3959225" cy="792162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died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565400"/>
            <a:ext cx="7993062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4. When Anna phoned, I ………[leave] to work.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4292600"/>
            <a:ext cx="3959225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left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565400"/>
            <a:ext cx="7993062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5. Before Sarah crossed the road, she……………. [look] both ways.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79613" y="4581525"/>
            <a:ext cx="3960812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looked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539750" y="2420938"/>
            <a:ext cx="7993063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6. Before I had a driving license, I………….. [have] a driving test.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4437063"/>
            <a:ext cx="3959225" cy="792162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had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276475"/>
            <a:ext cx="7993062" cy="1754188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7. Before he……………. [fill] in the application form, he looked for job offers in the newspaper.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51050" y="4724400"/>
            <a:ext cx="3960813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filled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Fill in the gaps with the </a:t>
            </a:r>
            <a: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Perfect of the verbs given</a:t>
            </a:r>
            <a:endParaRPr lang="ru-RU" sz="3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611188" y="2349500"/>
            <a:ext cx="7993062" cy="1200150"/>
          </a:xfrm>
          <a:prstGeom prst="rect">
            <a:avLst/>
          </a:prstGeom>
          <a:solidFill>
            <a:srgbClr val="FFCC66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sz="3600" dirty="0"/>
              <a:t>8. When I looked up, the burglar ……………. [go].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150" y="4365625"/>
            <a:ext cx="3960813" cy="792163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8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had gone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345" grpId="0" animBg="1"/>
      <p:bldP spid="6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827</Words>
  <Application>Microsoft Office PowerPoint</Application>
  <PresentationFormat>On-screen Show (4:3)</PresentationFormat>
  <Paragraphs>88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Diseño predeterminado</vt:lpstr>
      <vt:lpstr>Past Perfect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I. Fill in the gaps with the  Past Perfect of the verbs given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II. Look at the sentences and decide which happened first</vt:lpstr>
      <vt:lpstr>III. Fill in the gaps using past simple and past perfect</vt:lpstr>
      <vt:lpstr>Strange Days in a strange country. </vt:lpstr>
      <vt:lpstr>Strange Days in a strange country. </vt:lpstr>
      <vt:lpstr>Strange Days in a strange country. </vt:lpstr>
      <vt:lpstr>Strange Days in a strange country. </vt:lpstr>
      <vt:lpstr>Strange Days in a strange country. </vt:lpstr>
      <vt:lpstr>Strange Days in a strange country. </vt:lpstr>
      <vt:lpstr>Strange Days in a strange country. </vt:lpstr>
      <vt:lpstr>Slide 28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EOP</cp:lastModifiedBy>
  <cp:revision>78</cp:revision>
  <dcterms:created xsi:type="dcterms:W3CDTF">2009-10-07T17:55:06Z</dcterms:created>
  <dcterms:modified xsi:type="dcterms:W3CDTF">2020-11-28T21:32:50Z</dcterms:modified>
</cp:coreProperties>
</file>