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0" r:id="rId3"/>
    <p:sldId id="291" r:id="rId4"/>
    <p:sldId id="292" r:id="rId5"/>
    <p:sldId id="301" r:id="rId6"/>
    <p:sldId id="303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36" r:id="rId16"/>
    <p:sldId id="318" r:id="rId17"/>
    <p:sldId id="319" r:id="rId18"/>
    <p:sldId id="324" r:id="rId19"/>
    <p:sldId id="320" r:id="rId20"/>
    <p:sldId id="321" r:id="rId21"/>
    <p:sldId id="322" r:id="rId22"/>
    <p:sldId id="325" r:id="rId23"/>
    <p:sldId id="328" r:id="rId24"/>
    <p:sldId id="327" r:id="rId25"/>
    <p:sldId id="329" r:id="rId26"/>
    <p:sldId id="337" r:id="rId27"/>
    <p:sldId id="330" r:id="rId28"/>
    <p:sldId id="332" r:id="rId29"/>
    <p:sldId id="333" r:id="rId30"/>
    <p:sldId id="334" r:id="rId31"/>
    <p:sldId id="338" r:id="rId32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A857A"/>
    <a:srgbClr val="990099"/>
    <a:srgbClr val="A20078"/>
    <a:srgbClr val="0033CC"/>
    <a:srgbClr val="0000FF"/>
    <a:srgbClr val="62A2DC"/>
    <a:srgbClr val="1C4D7A"/>
    <a:srgbClr val="1E5384"/>
    <a:srgbClr val="6266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 varScale="1">
        <p:scale>
          <a:sx n="92" d="100"/>
          <a:sy n="92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C49F80E1-A873-41BE-89A8-CBD27FEE61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35" y="1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514" y="4724203"/>
            <a:ext cx="545211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35" y="9446678"/>
            <a:ext cx="295322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A2858C25-F84D-4124-8FF9-E518B4D7630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4376737"/>
            <a:ext cx="5867400" cy="586979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13373"/>
            <a:ext cx="9167813" cy="276344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971550"/>
            <a:ext cx="6324600" cy="10287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057400"/>
            <a:ext cx="6400800" cy="28575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4" y="4617244"/>
            <a:ext cx="1314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 dirty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4857751"/>
            <a:ext cx="14478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4857751"/>
            <a:ext cx="1600200" cy="183356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4857751"/>
            <a:ext cx="1524000" cy="183356"/>
          </a:xfrm>
        </p:spPr>
        <p:txBody>
          <a:bodyPr/>
          <a:lstStyle>
            <a:lvl1pPr algn="ctr">
              <a:defRPr/>
            </a:lvl1pPr>
          </a:lstStyle>
          <a:p>
            <a:fld id="{95A517CB-E137-4296-A817-E46343DE25B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000250"/>
            <a:ext cx="7315200" cy="57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820341"/>
            <a:ext cx="100965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1F445-C589-49F9-8AB3-632F4DC4C9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253"/>
            <a:ext cx="2057400" cy="4623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253"/>
            <a:ext cx="6019800" cy="4623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F342-7A70-4F94-84FB-BD90FF8E1F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2BEE4CC4-5593-4659-8B95-C97956E295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254"/>
            <a:ext cx="78486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85850"/>
            <a:ext cx="8229600" cy="36576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7751"/>
            <a:ext cx="2895600" cy="183356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7751"/>
            <a:ext cx="2133600" cy="183356"/>
          </a:xfrm>
        </p:spPr>
        <p:txBody>
          <a:bodyPr/>
          <a:lstStyle>
            <a:lvl1pPr>
              <a:defRPr/>
            </a:lvl1pPr>
          </a:lstStyle>
          <a:p>
            <a:fld id="{D9ECFF17-5240-431E-B5C0-1968DBD08C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861A-4276-4412-9DE4-DA63A78A7E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A621-D2C0-4DCB-ADF0-89294794B5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5EE-E7A8-4B52-998E-7C6A3DAB7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9C60-3D6A-4181-8F13-53A4608F3B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D25F-47BA-4FC9-818F-3FCC698C8E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6535B-ACD8-4B80-9096-BC5151F5B5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0F2C-0235-4067-BA9E-07C5C2C52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DB2D-04D7-4DDC-BB5A-0468A15F41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08585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4857751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4857751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11582B3A-F956-4662-AB56-42F02D87B3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399" y="796529"/>
            <a:ext cx="7313613" cy="5476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0254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" name="Picture 102" descr="C:\Users\Win 7\Desktop\Untitled - Copy.png"/>
          <p:cNvPicPr>
            <a:picLocks noChangeAspect="1" noChangeArrowheads="1"/>
          </p:cNvPicPr>
          <p:nvPr/>
        </p:nvPicPr>
        <p:blipFill>
          <a:blip r:embed="rId2"/>
          <a:srcRect l="50921" t="34797" r="21901" b="37283"/>
          <a:stretch>
            <a:fillRect/>
          </a:stretch>
        </p:blipFill>
        <p:spPr bwMode="auto">
          <a:xfrm>
            <a:off x="4357686" y="4654219"/>
            <a:ext cx="1143008" cy="274985"/>
          </a:xfrm>
          <a:prstGeom prst="rect">
            <a:avLst/>
          </a:prstGeom>
          <a:noFill/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white">
          <a:xfrm>
            <a:off x="857224" y="135730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  <a:defRPr/>
            </a:pP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osnov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sr-Latn-ME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4600" kern="0" noProof="1" smtClean="0">
                <a:solidFill>
                  <a:srgbClr val="62A2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računarstva</a:t>
            </a:r>
            <a:endParaRPr kumimoji="0" lang="sr-Latn-ME" sz="4600" b="1" i="0" u="none" strike="noStrike" kern="0" cap="none" spc="0" normalizeH="0" baseline="0" noProof="1" smtClean="0">
              <a:ln>
                <a:noFill/>
              </a:ln>
              <a:solidFill>
                <a:srgbClr val="62A2DC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gray">
          <a:xfrm>
            <a:off x="7000892" y="4572014"/>
            <a:ext cx="19288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sr-Latn-M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C4D7A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abriola" pitchFamily="82" charset="0"/>
              </a:rPr>
              <a:t>Violeta  Rašković</a:t>
            </a:r>
            <a:endParaRPr lang="en-US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C4D7A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abriola" pitchFamily="82" charset="0"/>
            </a:endParaRPr>
          </a:p>
          <a:p>
            <a:endParaRPr lang="en-US" sz="2400" dirty="0">
              <a:solidFill>
                <a:srgbClr val="1C4D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+ 0*2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endParaRPr lang="sr-Latn-ME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32 + 16 + 0 + 4 + 2 + 0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(54)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28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5 4 3 2 1 0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endParaRPr lang="sr-Latn-ME" sz="1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101001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+ 1*2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sr-Latn-ME" sz="3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36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32 + 0+ 8 + 0 + 0 + 1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(41)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5 4 3 2 1 0</a:t>
            </a:r>
            <a:endParaRPr lang="sr-Latn-ME" sz="2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28662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071538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233462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428728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71604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714480" y="1285866"/>
            <a:ext cx="0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00100" y="3500444"/>
            <a:ext cx="785818" cy="457200"/>
            <a:chOff x="928662" y="1285866"/>
            <a:chExt cx="785818" cy="457200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2334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42872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571604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714480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395006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dekadnog broja u binarni broj: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71538" y="998417"/>
            <a:ext cx="3705252" cy="4031873"/>
            <a:chOff x="214282" y="998417"/>
            <a:chExt cx="3705252" cy="403187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1071539" y="2071684"/>
              <a:ext cx="714380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1071539" y="2500312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1071539" y="3000378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1071539" y="3429006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1071539" y="3857634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1786316" y="2928544"/>
              <a:ext cx="200026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16200000">
              <a:off x="2340439" y="2731611"/>
              <a:ext cx="1352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čitanje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4282" y="998417"/>
              <a:ext cx="3705252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(27)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?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sz="16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27 : 2 = 13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 : 2 =   6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6 : 2 =   3   (0)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3 : 2 =   1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1 : 2 =   0   (1)	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(27)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(11011)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10152" y="785800"/>
            <a:ext cx="3705252" cy="4416594"/>
            <a:chOff x="5010152" y="785800"/>
            <a:chExt cx="3705252" cy="4416594"/>
          </a:xfrm>
        </p:grpSpPr>
        <p:sp>
          <p:nvSpPr>
            <p:cNvPr id="29" name="Rectangle 28"/>
            <p:cNvSpPr/>
            <p:nvPr/>
          </p:nvSpPr>
          <p:spPr>
            <a:xfrm>
              <a:off x="5010152" y="785800"/>
              <a:ext cx="3705252" cy="44165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(35)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?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sz="8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35 : 2 = 17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 : 2 =   8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8 : 2 =   4   (0)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4 : 2 =   2   (0)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 : 2 =   1   (0) 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1 : 2 =   0   (1)	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(35)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(100011)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4"/>
            <p:cNvGrpSpPr/>
            <p:nvPr/>
          </p:nvGrpSpPr>
          <p:grpSpPr>
            <a:xfrm>
              <a:off x="5857884" y="1571619"/>
              <a:ext cx="1724830" cy="2571767"/>
              <a:chOff x="5857884" y="1571619"/>
              <a:chExt cx="1724830" cy="2571767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rot="10800000" flipV="1">
                <a:off x="5867409" y="1714493"/>
                <a:ext cx="714380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14"/>
              <p:cNvCxnSpPr/>
              <p:nvPr/>
            </p:nvCxnSpPr>
            <p:spPr bwMode="auto">
              <a:xfrm rot="10800000" flipV="1">
                <a:off x="5867409" y="2143121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rot="10800000" flipV="1">
                <a:off x="5867409" y="2643187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rot="10800000" flipV="1">
                <a:off x="5867409" y="3071815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rot="10800000" flipV="1">
                <a:off x="5867409" y="3500443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6327390" y="2816624"/>
                <a:ext cx="2500330" cy="1031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 bwMode="auto">
              <a:xfrm rot="10800000" flipV="1">
                <a:off x="5857884" y="3929072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38" name="Rectangle 37"/>
          <p:cNvSpPr/>
          <p:nvPr/>
        </p:nvSpPr>
        <p:spPr>
          <a:xfrm>
            <a:off x="285720" y="1028632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1934" y="857238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86874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2.25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pretvoriti u binarni broj.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 korak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 treba zapisati u oblik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2.25 = 2 + 0.25</a:t>
            </a:r>
            <a:endParaRPr lang="en-U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II korak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Cijeli dio broja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u binarni broj.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  2 : 2 =   1   (0)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		  1 : 2 =   0   (1)	(2)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(10)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			  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III korak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Decimalni dio broja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(0.25)</a:t>
            </a:r>
            <a:r>
              <a:rPr lang="en-U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u binarni broj.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3357554" y="2928939"/>
            <a:ext cx="785818" cy="214314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rot="10800000" flipV="1">
            <a:off x="3357554" y="3357567"/>
            <a:ext cx="785818" cy="214314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4662405" y="3090783"/>
            <a:ext cx="81932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50013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Sada decimalni dio broja množimo sa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0.25 * 2 =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 =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.0    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(0.25)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(0.01)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.25)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S" sz="36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0.01)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Provjera: 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(10.01)</a:t>
            </a:r>
            <a:r>
              <a:rPr lang="nn-NO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10 + 0.01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= 1*2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+ 0*2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+ 0 = 2</a:t>
            </a:r>
          </a:p>
          <a:p>
            <a:pPr lvl="2" algn="just">
              <a:spcBef>
                <a:spcPts val="600"/>
              </a:spcBef>
              <a:spcAft>
                <a:spcPts val="0"/>
              </a:spcAft>
            </a:pP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0.01 =  0*2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+ 1*2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0*0.5 + 1*0.25 = 0 + 0.25 = 0.25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(10.01)</a:t>
            </a:r>
            <a:r>
              <a:rPr lang="nn-NO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10 + 0.01= 2 + 0.25 = (2.25)</a:t>
            </a:r>
            <a:r>
              <a:rPr lang="nn-NO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nn-NO" baseline="-25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2500298" y="1285866"/>
            <a:ext cx="1143008" cy="214314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 rot="16200000" flipH="1">
            <a:off x="4302206" y="1373262"/>
            <a:ext cx="538794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 bwMode="auto">
          <a:xfrm>
            <a:off x="3929058" y="1928808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1472" y="4572014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43306" y="1785932"/>
            <a:ext cx="285752" cy="1588"/>
          </a:xfrm>
          <a:prstGeom prst="straightConnector1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71868" y="1000114"/>
            <a:ext cx="714380" cy="1588"/>
          </a:xfrm>
          <a:prstGeom prst="straightConnector1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4647871" y="1159974"/>
            <a:ext cx="106713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čitanje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41088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687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pretvoriti u binarni broj.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* 2 =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 =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       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 =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        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2 =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.0     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sr-Latn-ME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</a:t>
            </a:r>
            <a:endParaRPr lang="nn-NO" baseline="-25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00034" y="3714758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8926" y="1427154"/>
            <a:ext cx="3424591" cy="1716100"/>
            <a:chOff x="2928926" y="1000114"/>
            <a:chExt cx="3424591" cy="17161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10800000" flipV="1">
              <a:off x="2928926" y="1285866"/>
              <a:ext cx="1071570" cy="142876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464843" y="1821651"/>
              <a:ext cx="150019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929058" y="2714626"/>
              <a:ext cx="28575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929058" y="1000114"/>
              <a:ext cx="928694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5286380" y="1571618"/>
              <a:ext cx="10671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sr-Latn-ME" sz="2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čitanje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36027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Zadaci za vježbu: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596" y="1139176"/>
            <a:ext cx="3571900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binarni broj u dekadni broj: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0.010111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110111.011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10101111.001101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628" y="1563427"/>
            <a:ext cx="3643338" cy="35800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dekadni broj u binarni broj: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6212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0.1875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37.3125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3145.625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7158" y="1000114"/>
            <a:ext cx="3786214" cy="3714776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57752" y="1491988"/>
            <a:ext cx="3857652" cy="3571715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217249"/>
            <a:ext cx="8715436" cy="32778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Osnova oktalnog brojnog sistema je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 </a:t>
            </a:r>
          </a:p>
          <a:p>
            <a:pPr algn="l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Cifre oktalnog brojnog sistema su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 </a:t>
            </a:r>
          </a:p>
          <a:p>
            <a:pPr algn="l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pretvaranje oktalnog broja u dekadni broj koristimo: </a:t>
            </a:r>
          </a:p>
          <a:p>
            <a:pPr lvl="1" algn="l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        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4096</a:t>
            </a:r>
          </a:p>
          <a:p>
            <a:pPr lvl="1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8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512</a:t>
            </a:r>
          </a:p>
          <a:p>
            <a:pPr lvl="1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8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64</a:t>
            </a:r>
          </a:p>
          <a:p>
            <a:pPr lvl="1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8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8</a:t>
            </a:r>
          </a:p>
          <a:p>
            <a:pPr lvl="1"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8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1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1438" y="257177"/>
            <a:ext cx="8929718" cy="67149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Latn-CS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O</a:t>
            </a:r>
            <a:r>
              <a:rPr lang="pl-PL" sz="32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ktalni  i heksadecimalni brojni sistem</a:t>
            </a:r>
            <a:endParaRPr lang="sr-Latn-CS" sz="3200" kern="0" dirty="0" smtClean="0">
              <a:solidFill>
                <a:srgbClr val="62A2DC"/>
              </a:solidFill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86874" cy="45981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Pretvoriti oktalni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(721)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721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+ 2*8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7*64 + 2*8 + 1*1 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      = 448 + 16 + 1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(465)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28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M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2 1 0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Pretvoriti oktalni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(104)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+ 4*8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1*64 + 0*8 + 4*1 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      = 64 + 0 + 4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(68)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2 1 0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Pretvoriti oktalni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(3116)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3116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sz="4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+ 6*8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= 3*512 + 1*64 + 1*8 + 6*1 = 1536+64+8+6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(1614)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3 2 1 0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928662" y="1257294"/>
            <a:ext cx="304800" cy="242886"/>
            <a:chOff x="928662" y="1285866"/>
            <a:chExt cx="304800" cy="457200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2334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981052" y="2757492"/>
            <a:ext cx="304800" cy="242886"/>
            <a:chOff x="928662" y="1285866"/>
            <a:chExt cx="304800" cy="457200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334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981052" y="4286262"/>
            <a:ext cx="457200" cy="285752"/>
            <a:chOff x="981052" y="4286262"/>
            <a:chExt cx="457200" cy="242886"/>
          </a:xfrm>
        </p:grpSpPr>
        <p:grpSp>
          <p:nvGrpSpPr>
            <p:cNvPr id="13" name="Group 20"/>
            <p:cNvGrpSpPr/>
            <p:nvPr/>
          </p:nvGrpSpPr>
          <p:grpSpPr>
            <a:xfrm>
              <a:off x="981052" y="4286262"/>
              <a:ext cx="304800" cy="242886"/>
              <a:chOff x="928662" y="1285866"/>
              <a:chExt cx="304800" cy="457200"/>
            </a:xfrm>
          </p:grpSpPr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928662" y="1285866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071538" y="1285866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1233462" y="1285866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438252" y="4286262"/>
              <a:ext cx="0" cy="24288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395006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dekadnog broja u oktalni broj: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57224" y="998417"/>
            <a:ext cx="3705252" cy="3077766"/>
            <a:chOff x="-32" y="998417"/>
            <a:chExt cx="3705252" cy="3077766"/>
          </a:xfrm>
        </p:grpSpPr>
        <p:sp>
          <p:nvSpPr>
            <p:cNvPr id="27" name="Rectangle 26"/>
            <p:cNvSpPr/>
            <p:nvPr/>
          </p:nvSpPr>
          <p:spPr>
            <a:xfrm>
              <a:off x="-32" y="998417"/>
              <a:ext cx="3705252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(327)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?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sz="16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327 : 8 = 40   (7)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40 : 8 =   5   (0)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5 : 8 =   0   (5)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(327)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(507)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1071539" y="2071684"/>
              <a:ext cx="714380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0800000" flipV="1">
              <a:off x="1071539" y="2500312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0800000" flipV="1">
              <a:off x="1071539" y="3000378"/>
              <a:ext cx="785818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2107787" y="2607073"/>
              <a:ext cx="1357321" cy="7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16200000">
              <a:off x="2340439" y="2374421"/>
              <a:ext cx="13528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čitanje</a:t>
              </a: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5010152" y="1000114"/>
            <a:ext cx="3705252" cy="3077766"/>
            <a:chOff x="5010152" y="1000114"/>
            <a:chExt cx="3705252" cy="3077766"/>
          </a:xfrm>
        </p:grpSpPr>
        <p:sp>
          <p:nvSpPr>
            <p:cNvPr id="29" name="Rectangle 28"/>
            <p:cNvSpPr/>
            <p:nvPr/>
          </p:nvSpPr>
          <p:spPr>
            <a:xfrm>
              <a:off x="5010152" y="1000114"/>
              <a:ext cx="3705252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(476)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?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sz="16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476 : 8 = 59   (4)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59 : 8 =   7   (3)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7 : 8 =   0   (7)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(476)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(734)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6000760" y="1928809"/>
              <a:ext cx="1785950" cy="1285881"/>
              <a:chOff x="6000760" y="1928809"/>
              <a:chExt cx="1785950" cy="1285881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rot="10800000" flipV="1">
                <a:off x="6000760" y="2071682"/>
                <a:ext cx="714380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14"/>
              <p:cNvCxnSpPr/>
              <p:nvPr/>
            </p:nvCxnSpPr>
            <p:spPr bwMode="auto">
              <a:xfrm rot="10800000" flipV="1">
                <a:off x="6000760" y="2500310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rot="10800000" flipV="1">
                <a:off x="6000760" y="3000376"/>
                <a:ext cx="785818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7214810" y="2499917"/>
                <a:ext cx="1143007" cy="7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Rectangle 37"/>
          <p:cNvSpPr/>
          <p:nvPr/>
        </p:nvSpPr>
        <p:spPr>
          <a:xfrm>
            <a:off x="285720" y="1028632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1934" y="100011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282" y="4235577"/>
            <a:ext cx="8715436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</a:t>
            </a:r>
            <a:r>
              <a:rPr lang="es-ES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ecimalni dio broja</a:t>
            </a:r>
            <a:r>
              <a:rPr lang="sr-Latn-ME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 pretvara u oktalni tako što se </a:t>
            </a:r>
            <a:r>
              <a:rPr lang="es-ES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množi sa </a:t>
            </a:r>
            <a:r>
              <a:rPr lang="sr-Latn-ME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sz="22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sr-Latn-ME" sz="22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15436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alnog brojnog sistema je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Cifre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alnog brojnog sistema su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8, 9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A, B, C, D, E i F.</a:t>
            </a:r>
          </a:p>
          <a:p>
            <a:pPr algn="just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pretvaranje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alnog broja u dekadni broj koristimo: 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4096</a:t>
            </a:r>
          </a:p>
          <a:p>
            <a:pPr lvl="1" algn="just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256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1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/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, B=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, C=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D=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E=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F=</a:t>
            </a: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32693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zapisivanje brojeva koriste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skup znakova i pravila koji se koriste za predstavljanje brojeva.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način označavanja ili izražavanja brojeva, niski ili niza znakova.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Znaci koji se koriste za predstavljanje brojeva nazivaju se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cifre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185739"/>
            <a:ext cx="8143932" cy="671499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sr-Latn-CS" sz="3600" kern="0" dirty="0" smtClean="0">
                <a:solidFill>
                  <a:srgbClr val="62A2DC"/>
                </a:solidFill>
                <a:latin typeface="Constantia" pitchFamily="18" charset="0"/>
                <a:ea typeface="+mj-ea"/>
                <a:cs typeface="+mj-cs"/>
              </a:rPr>
              <a:t>Brojni sistemi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62394"/>
            <a:ext cx="8786874" cy="46012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(A5)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A5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A*16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+ 5*16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= 10*16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+ 5*16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160 + 5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(165)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sz="28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M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1 0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(CAFE)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CAFE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C*16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A*16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F*16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E*16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= 12*16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+ 15*16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+ 14*16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endParaRPr lang="sr-Latn-ME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3  2  1  0	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12*4096 +10*256 + 15*16 + 14*1 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= 49152 + 2560 + 240 +14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(51966)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000100" y="1614484"/>
            <a:ext cx="123828" cy="457200"/>
            <a:chOff x="928662" y="1285866"/>
            <a:chExt cx="142876" cy="457200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1000100" y="3757624"/>
            <a:ext cx="204790" cy="457200"/>
            <a:chOff x="928662" y="1285866"/>
            <a:chExt cx="142876" cy="457200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1438252" y="3757624"/>
            <a:ext cx="204790" cy="457200"/>
            <a:chOff x="928662" y="1285866"/>
            <a:chExt cx="142876" cy="457200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-18"/>
            <a:ext cx="8786874" cy="47736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(FACA)</a:t>
            </a:r>
            <a:r>
              <a:rPr lang="pl-PL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FACA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F*16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A*16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A*16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= 15*16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+ 12*16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+ 10*16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endParaRPr lang="sr-Latn-ME" sz="36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3  2  1  0	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15*4096 +10*256 + 12*16 + 10*1 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= 61440 + 2560 + 192 +10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(64202)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(123)</a:t>
            </a:r>
            <a:r>
              <a:rPr lang="pl-PL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dekadni broj: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spc="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+ 2*16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+ 3*16</a:t>
            </a:r>
            <a:r>
              <a:rPr lang="sr-Latn-ME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1*256 + 2*16 + 3*1 = 256 + 32 + 3 = </a:t>
            </a:r>
            <a:r>
              <a:rPr lang="sr-Latn-M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(291)</a:t>
            </a:r>
            <a:r>
              <a:rPr lang="sr-Latn-ME" sz="28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sr-Latn-ME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r-Latn-M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2  1  0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8664" y="3971938"/>
            <a:ext cx="428627" cy="385762"/>
            <a:chOff x="1000101" y="3757624"/>
            <a:chExt cx="525781" cy="457200"/>
          </a:xfrm>
        </p:grpSpPr>
        <p:grpSp>
          <p:nvGrpSpPr>
            <p:cNvPr id="5" name="Group 20"/>
            <p:cNvGrpSpPr/>
            <p:nvPr/>
          </p:nvGrpSpPr>
          <p:grpSpPr>
            <a:xfrm>
              <a:off x="1000101" y="3757624"/>
              <a:ext cx="262891" cy="457200"/>
              <a:chOff x="1331090" y="1285866"/>
              <a:chExt cx="262891" cy="457200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1331090" y="1285866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1593981" y="1285866"/>
                <a:ext cx="0" cy="45720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525882" y="3757624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1000100" y="1357304"/>
            <a:ext cx="204790" cy="457200"/>
            <a:chOff x="928662" y="1285866"/>
            <a:chExt cx="142876" cy="457200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1438252" y="1357304"/>
            <a:ext cx="204790" cy="457200"/>
            <a:chOff x="928662" y="1285866"/>
            <a:chExt cx="142876" cy="457200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928662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071538" y="1285866"/>
              <a:ext cx="0" cy="4572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395006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dekadnog broja u heksadecimalni broj: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720" y="1028632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1934" y="100011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5720" y="1422810"/>
            <a:ext cx="3819251" cy="3077766"/>
            <a:chOff x="285720" y="1422810"/>
            <a:chExt cx="3819251" cy="3077766"/>
          </a:xfrm>
        </p:grpSpPr>
        <p:grpSp>
          <p:nvGrpSpPr>
            <p:cNvPr id="2" name="Group 18"/>
            <p:cNvGrpSpPr/>
            <p:nvPr/>
          </p:nvGrpSpPr>
          <p:grpSpPr>
            <a:xfrm>
              <a:off x="285720" y="1422810"/>
              <a:ext cx="3819251" cy="3077766"/>
              <a:chOff x="-571536" y="1422810"/>
              <a:chExt cx="3819251" cy="307776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571536" y="1422810"/>
                <a:ext cx="3705252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(1675)</a:t>
                </a:r>
                <a:r>
                  <a:rPr lang="sr-Latn-ME" sz="2800" baseline="-25000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endParaRPr lang="sr-Latn-ME" sz="16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endParaRP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1675 : 16 = 104   (11)</a:t>
                </a: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104 : 16 =     6    (8)</a:t>
                </a: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6 : 16 =     0    (6)</a:t>
                </a: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0   </a:t>
                </a:r>
              </a:p>
              <a:p>
                <a:pPr indent="457200"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(1675)</a:t>
                </a:r>
                <a:r>
                  <a:rPr lang="sr-Latn-ME" sz="2800" baseline="-25000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(68B)</a:t>
                </a:r>
                <a:r>
                  <a:rPr lang="sr-Latn-ME" sz="2800" baseline="-25000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16</a:t>
                </a:r>
                <a:endPara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rot="10800000" flipV="1">
                <a:off x="571473" y="2500311"/>
                <a:ext cx="928695" cy="214314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2107787" y="3035700"/>
                <a:ext cx="1357321" cy="7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 rot="16200000">
                <a:off x="2340438" y="2807481"/>
                <a:ext cx="13528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čitanje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 bwMode="auto">
            <a:xfrm rot="10800000" flipV="1">
              <a:off x="1428729" y="2928940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10800000" flipV="1">
              <a:off x="1428728" y="3429006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4795838" y="1357304"/>
            <a:ext cx="3705252" cy="3524042"/>
            <a:chOff x="4795838" y="1357304"/>
            <a:chExt cx="3705252" cy="3524042"/>
          </a:xfrm>
        </p:grpSpPr>
        <p:sp>
          <p:nvSpPr>
            <p:cNvPr id="43" name="Rectangle 42"/>
            <p:cNvSpPr/>
            <p:nvPr/>
          </p:nvSpPr>
          <p:spPr>
            <a:xfrm>
              <a:off x="4795838" y="1357304"/>
              <a:ext cx="3705252" cy="35240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(6718)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?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endParaRPr lang="sr-Latn-ME" sz="16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6718 : 16 = 419   (14)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419 : 16 =   26    (3)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26 : 16 =     1   (10)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1 : 16 =     0 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0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(6718)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(1A3E)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rot="10800000" flipV="1">
              <a:off x="5938847" y="2452453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7475161" y="2987842"/>
              <a:ext cx="1357321" cy="7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10800000" flipV="1">
              <a:off x="5938847" y="2881082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10800000" flipV="1">
              <a:off x="5938846" y="3381148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0800000" flipV="1">
              <a:off x="5938846" y="3809776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72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dekadnog broja u heksadecimalni broj: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	(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6718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8125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?</a:t>
            </a:r>
            <a:endParaRPr lang="en-U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 korak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 treba zapisati u oblik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6718.8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437</a:t>
            </a: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=  6718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0.8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437</a:t>
            </a:r>
            <a:r>
              <a:rPr lang="en-U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endParaRPr lang="en-U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II korak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Cijeli dio broja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6178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u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heksadecimalni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(6718)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(1A3E)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785800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</a:t>
            </a:r>
            <a:endParaRPr lang="en-US" sz="2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81590" y="2682435"/>
            <a:ext cx="3705252" cy="2246769"/>
            <a:chOff x="4938714" y="2531794"/>
            <a:chExt cx="3705252" cy="2246769"/>
          </a:xfrm>
        </p:grpSpPr>
        <p:sp>
          <p:nvSpPr>
            <p:cNvPr id="10" name="Rectangle 9"/>
            <p:cNvSpPr/>
            <p:nvPr/>
          </p:nvSpPr>
          <p:spPr>
            <a:xfrm>
              <a:off x="4938714" y="2531794"/>
              <a:ext cx="37052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6718 : 16 = 419   (14)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419 : 16 =   26    (3)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26 : 16 =     1   (10)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1 : 16 =     0    (1)</a:t>
              </a:r>
            </a:p>
            <a:p>
              <a:pPr indent="4572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0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0800000" flipV="1">
              <a:off x="6081723" y="2881081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618037" y="3416470"/>
              <a:ext cx="1357321" cy="7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10800000" flipV="1">
              <a:off x="6081723" y="3309710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6081722" y="3809776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6081722" y="4238404"/>
              <a:ext cx="928695" cy="214314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III korak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Decimalni dio broja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8437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		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heksadecimalni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ecimalni dio broja množimo sa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8437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*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.0    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ME" sz="1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8437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D8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      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6718.84375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S" sz="36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1A3E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D8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Provjera: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	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1A3E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D8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1A3E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D8</a:t>
            </a: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1A3E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4096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+48+14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6718</a:t>
            </a:r>
          </a:p>
          <a:p>
            <a:pPr algn="just">
              <a:spcBef>
                <a:spcPts val="9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D8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nn-NO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.8125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031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= 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8437</a:t>
            </a:r>
            <a:r>
              <a:rPr lang="nn-NO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643306" y="3000378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00298" y="1785932"/>
            <a:ext cx="3000396" cy="787406"/>
            <a:chOff x="1857356" y="1000114"/>
            <a:chExt cx="3000396" cy="787406"/>
          </a:xfrm>
        </p:grpSpPr>
        <p:cxnSp>
          <p:nvCxnSpPr>
            <p:cNvPr id="4" name="Straight Arrow Connector 3"/>
            <p:cNvCxnSpPr/>
            <p:nvPr/>
          </p:nvCxnSpPr>
          <p:spPr bwMode="auto">
            <a:xfrm rot="10800000" flipV="1">
              <a:off x="1857356" y="1357303"/>
              <a:ext cx="1928826" cy="142875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>
            <a:xfrm rot="16200000" flipH="1">
              <a:off x="4587958" y="1373262"/>
              <a:ext cx="53879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714744" y="1785932"/>
              <a:ext cx="28575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643306" y="1000114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Rectangle 9"/>
          <p:cNvSpPr/>
          <p:nvPr/>
        </p:nvSpPr>
        <p:spPr>
          <a:xfrm>
            <a:off x="5643570" y="2000246"/>
            <a:ext cx="106713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Latn-ME" sz="2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čitanje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41088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23437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pretvoriti u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heksadecimaln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 broj.</a:t>
            </a:r>
            <a:endParaRPr lang="sr-Latn-ME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23437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*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s-ES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ME" noProof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es-ES" noProof="1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23437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s-ES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(0.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</a:t>
            </a:r>
            <a:r>
              <a:rPr lang="es-E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	</a:t>
            </a:r>
            <a:endParaRPr lang="nn-NO" baseline="-25000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noProof="1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00034" y="3714758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28926" y="2316104"/>
            <a:ext cx="3424591" cy="970026"/>
            <a:chOff x="2928926" y="1001702"/>
            <a:chExt cx="3424591" cy="97002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10800000" flipV="1">
              <a:off x="2928926" y="1287454"/>
              <a:ext cx="1285884" cy="1412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786314" y="1500974"/>
              <a:ext cx="858050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143372" y="1787520"/>
              <a:ext cx="28575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071934" y="1001702"/>
              <a:ext cx="785818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5286380" y="1571618"/>
              <a:ext cx="10671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sr-Latn-ME" sz="2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čitanje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14285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Zadaci za vježbu: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3438" y="857238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u dekadni broj: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(AF8)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(ABCD)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(3FE)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(345A)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0.35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0.A4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.B4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(AB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CD)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5.23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472" y="1071553"/>
            <a:ext cx="3643338" cy="35086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dekadni broj u heksadecimalni broj: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367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8154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31212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0.1875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68.25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479.75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3438" y="642924"/>
            <a:ext cx="4143404" cy="4357718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8596" y="1000114"/>
            <a:ext cx="3857652" cy="3571715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395006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heksadecimalnog broja u binarni broj:</a:t>
            </a:r>
          </a:p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Svaka cifra heksadecimalnog broja se prevodi u binarni zapis. Kako je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= 2</a:t>
            </a:r>
            <a:r>
              <a:rPr lang="sr-Latn-ME" sz="2800" baseline="30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potrebne su po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binarne cifre. </a:t>
            </a:r>
          </a:p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 Prevesti  ABBA  u binarni zapis.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8662" y="2500312"/>
            <a:ext cx="1444123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4678" y="2714626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sr-Latn-ME" noProof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sr-Latn-ME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sr-Latn-ME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sr-Latn-ME" noProof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sr-Latn-ME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sr-Latn-ME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sr-Latn-ME" baseline="-25000" noProof="1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2428860" y="2857502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282" y="3538845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 (C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     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3306" y="4181787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sr-Latn-ME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sr-Latn-ME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sr-Latn-ME" baseline="-25000" noProof="1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8662" y="4021263"/>
            <a:ext cx="1444123" cy="9079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 =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1100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</a:t>
            </a:r>
            <a:r>
              <a:rPr lang="sr-Latn-ME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32" name="Right Arrow 31"/>
          <p:cNvSpPr/>
          <p:nvPr/>
        </p:nvSpPr>
        <p:spPr bwMode="auto">
          <a:xfrm>
            <a:off x="2428860" y="4357700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9" grpId="0"/>
      <p:bldP spid="31" grpId="0"/>
      <p:bldP spid="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4282" y="395006"/>
            <a:ext cx="8715436" cy="1887887"/>
            <a:chOff x="214282" y="395006"/>
            <a:chExt cx="8715436" cy="1887887"/>
          </a:xfrm>
        </p:grpSpPr>
        <p:sp>
          <p:nvSpPr>
            <p:cNvPr id="17" name="Rectangle 16"/>
            <p:cNvSpPr/>
            <p:nvPr/>
          </p:nvSpPr>
          <p:spPr>
            <a:xfrm>
              <a:off x="214282" y="395006"/>
              <a:ext cx="87154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120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 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 (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563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(     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14678" y="1357304"/>
              <a:ext cx="48577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(</a:t>
              </a:r>
              <a:r>
                <a:rPr lang="sr-Latn-ME" noProof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sr-Latn-ME" noProof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6</a:t>
              </a:r>
              <a:r>
                <a:rPr lang="sr-Latn-ME" noProof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(</a:t>
              </a:r>
              <a:r>
                <a:rPr lang="sr-Latn-ME" noProof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sr-Latn-ME" noProof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0110</a:t>
              </a:r>
              <a:r>
                <a:rPr lang="sr-Latn-ME" noProof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0011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baseline="-25000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2357422" y="1461779"/>
              <a:ext cx="500066" cy="214314"/>
            </a:xfrm>
            <a:prstGeom prst="rightArrow">
              <a:avLst/>
            </a:prstGeom>
            <a:noFill/>
            <a:ln w="19050" cap="flat" cmpd="sng" algn="ctr">
              <a:solidFill>
                <a:srgbClr val="62A2D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4348" y="928676"/>
              <a:ext cx="1444123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110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4282" y="2523603"/>
            <a:ext cx="8715436" cy="2334163"/>
            <a:chOff x="214282" y="395006"/>
            <a:chExt cx="8715436" cy="2334163"/>
          </a:xfrm>
        </p:grpSpPr>
        <p:sp>
          <p:nvSpPr>
            <p:cNvPr id="13" name="Rectangle 12"/>
            <p:cNvSpPr/>
            <p:nvPr/>
          </p:nvSpPr>
          <p:spPr>
            <a:xfrm>
              <a:off x="214282" y="395006"/>
              <a:ext cx="87154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457200" algn="just">
                <a:spcBef>
                  <a:spcPts val="600"/>
                </a:spcBef>
                <a:spcAft>
                  <a:spcPts val="120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 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 (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D.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25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(     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4678" y="1610019"/>
              <a:ext cx="48577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(</a:t>
              </a:r>
              <a:r>
                <a:rPr lang="sr-Latn-ME" noProof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sr-Latn-ME" noProof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D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.</a:t>
              </a:r>
              <a:r>
                <a:rPr lang="sr-Latn-ME" noProof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(</a:t>
              </a:r>
              <a:r>
                <a:rPr lang="sr-Latn-ME" noProof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sr-Latn-ME" noProof="1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1101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.</a:t>
              </a:r>
              <a:r>
                <a:rPr lang="sr-Latn-ME" noProof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0010</a:t>
              </a:r>
              <a:r>
                <a:rPr lang="sr-Latn-ME" noProof="1" smtClean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0101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sr-Latn-ME" baseline="-25000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2357422" y="1714494"/>
              <a:ext cx="500066" cy="214314"/>
            </a:xfrm>
            <a:prstGeom prst="rightArrow">
              <a:avLst/>
            </a:prstGeom>
            <a:noFill/>
            <a:ln w="19050" cap="flat" cmpd="sng" algn="ctr">
              <a:solidFill>
                <a:srgbClr val="62A2D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4348" y="928676"/>
              <a:ext cx="1444123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D = 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1101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4282" y="395006"/>
            <a:ext cx="8715436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binarnog broja u heksadecimalni broj:</a:t>
            </a:r>
          </a:p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ifre binarnog broja grupišemo po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če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 počevši od nultog mjesta i svaki dobijeni broj posebno pretvorimo u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heksadecimalni</a:t>
            </a:r>
            <a:r>
              <a:rPr lang="en-US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zapis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360000"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 Prevesti 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11010101011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 heksadecimalni zapis.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9124" y="300037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11010101011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AB)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sr-Latn-ME" baseline="-25000" noProof="1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571868" y="3104853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71538" y="2786064"/>
            <a:ext cx="2786082" cy="907941"/>
            <a:chOff x="1071538" y="2786064"/>
            <a:chExt cx="2786082" cy="907941"/>
          </a:xfrm>
        </p:grpSpPr>
        <p:sp>
          <p:nvSpPr>
            <p:cNvPr id="15" name="Rectangle 14"/>
            <p:cNvSpPr/>
            <p:nvPr/>
          </p:nvSpPr>
          <p:spPr>
            <a:xfrm>
              <a:off x="1071538" y="2786064"/>
              <a:ext cx="2786082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110</a:t>
              </a:r>
              <a:r>
                <a:rPr lang="sr-Latn-ME" noProof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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1010</a:t>
              </a:r>
              <a:r>
                <a:rPr lang="sr-Latn-ME" noProof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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1011</a:t>
              </a:r>
            </a:p>
            <a:p>
              <a:pPr algn="just">
                <a:spcBef>
                  <a:spcPts val="600"/>
                </a:spcBef>
                <a:spcAft>
                  <a:spcPts val="120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6     10     11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1214415" y="2786064"/>
              <a:ext cx="1928826" cy="2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14282" y="3646425"/>
            <a:ext cx="4357718" cy="1354217"/>
            <a:chOff x="214282" y="3646425"/>
            <a:chExt cx="4357718" cy="1354217"/>
          </a:xfrm>
        </p:grpSpPr>
        <p:sp>
          <p:nvSpPr>
            <p:cNvPr id="16" name="Rectangle 15"/>
            <p:cNvSpPr/>
            <p:nvPr/>
          </p:nvSpPr>
          <p:spPr>
            <a:xfrm>
              <a:off x="214282" y="3646425"/>
              <a:ext cx="435771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indent="3600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Primjer 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:    (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0.010101)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?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  <a:p>
              <a:pPr indent="360000"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0.0101</a:t>
              </a:r>
              <a:r>
                <a:rPr lang="sr-Latn-ME" noProof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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0</a:t>
              </a:r>
              <a:endParaRPr lang="sr-Latn-ME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indent="360000" algn="just">
                <a:spcBef>
                  <a:spcPts val="600"/>
                </a:spcBef>
                <a:spcAft>
                  <a:spcPts val="120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 5        4</a:t>
              </a:r>
              <a:endPara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428728" y="4141798"/>
              <a:ext cx="1357322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8" name="Rectangle 27"/>
          <p:cNvSpPr/>
          <p:nvPr/>
        </p:nvSpPr>
        <p:spPr>
          <a:xfrm>
            <a:off x="4429124" y="4286262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0.010101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0.54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sr-Latn-ME" baseline="-25000" noProof="1" smtClean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3571868" y="4390737"/>
            <a:ext cx="500066" cy="214314"/>
          </a:xfrm>
          <a:prstGeom prst="rightArrow">
            <a:avLst/>
          </a:prstGeom>
          <a:noFill/>
          <a:ln w="19050" cap="flat" cmpd="sng" algn="ctr">
            <a:solidFill>
              <a:srgbClr val="62A2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6135"/>
            <a:ext cx="8715436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Prema strukturi brojni sistemi se dijele na: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Aditivne (nepozicione)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Aditivno – multipl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vne (pozicione)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Aditivni (nepozicioni) sistem je niz znakova u kojima je broj jednak zbiru znakova od kojih je sastavljen.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primjer kao kod starih Rimljana:</a:t>
            </a:r>
          </a:p>
          <a:p>
            <a:pPr lvl="1"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XXXVII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10 + 10 + 10 + 5 + 2 = 37</a:t>
            </a:r>
          </a:p>
          <a:p>
            <a:pPr lvl="1"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MCMXXXV </a:t>
            </a: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1000 + (1000 – 100) + 10 + 10 + 10 + 5 </a:t>
            </a:r>
          </a:p>
          <a:p>
            <a:pPr lvl="1"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= 1935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395006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	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10110.01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     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282" y="2523603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Primjer 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	(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110100110.111001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= (     )</a:t>
            </a:r>
            <a:r>
              <a:rPr lang="sr-Latn-ME" sz="2800" baseline="-25000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Latn-ME" noProof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14282" y="1000114"/>
            <a:ext cx="7858180" cy="907941"/>
            <a:chOff x="214282" y="1000114"/>
            <a:chExt cx="7858180" cy="907941"/>
          </a:xfrm>
        </p:grpSpPr>
        <p:sp>
          <p:nvSpPr>
            <p:cNvPr id="24" name="Rectangle 23"/>
            <p:cNvSpPr/>
            <p:nvPr/>
          </p:nvSpPr>
          <p:spPr>
            <a:xfrm>
              <a:off x="4429124" y="1285866"/>
              <a:ext cx="3643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(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10110.01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 = (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16.4</a:t>
              </a:r>
              <a:r>
                <a: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rPr>
                <a:t>)</a:t>
              </a:r>
              <a:r>
                <a:rPr lang="sr-Latn-ME" sz="2800" baseline="-25000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</a:t>
              </a:r>
              <a:endParaRPr lang="sr-Latn-ME" baseline="-25000" noProof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3571868" y="1390341"/>
              <a:ext cx="500066" cy="214314"/>
            </a:xfrm>
            <a:prstGeom prst="rightArrow">
              <a:avLst/>
            </a:prstGeom>
            <a:noFill/>
            <a:ln w="19050" cap="flat" cmpd="sng" algn="ctr">
              <a:solidFill>
                <a:srgbClr val="62A2D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4282" y="1000114"/>
              <a:ext cx="4357718" cy="907941"/>
              <a:chOff x="214282" y="1000114"/>
              <a:chExt cx="4357718" cy="90794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4282" y="1000114"/>
                <a:ext cx="4357718" cy="907941"/>
                <a:chOff x="214282" y="3646425"/>
                <a:chExt cx="4357718" cy="90794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4282" y="3646425"/>
                  <a:ext cx="4357718" cy="9079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indent="360000" algn="just"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sr-Latn-ME" noProof="1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	0</a:t>
                  </a:r>
                  <a:r>
                    <a:rPr lang="sr-Latn-ME" noProof="1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00</a:t>
                  </a:r>
                  <a:r>
                    <a:rPr lang="sr-Latn-ME" noProof="1" smtClean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sr-Latn-ME" noProof="1" smtClean="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</a:t>
                  </a:r>
                  <a:r>
                    <a:rPr lang="sr-Latn-ME" noProof="1" smtClean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0110.01</a:t>
                  </a:r>
                  <a:r>
                    <a:rPr lang="sr-Latn-ME" noProof="1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sr-Latn-ME" noProof="1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0</a:t>
                  </a:r>
                  <a:endParaRPr lang="sr-Latn-ME" noProof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  <a:p>
                  <a:pPr indent="360000" algn="just">
                    <a:spcBef>
                      <a:spcPts val="600"/>
                    </a:spcBef>
                    <a:spcAft>
                      <a:spcPts val="1200"/>
                    </a:spcAft>
                  </a:pPr>
                  <a:r>
                    <a:rPr lang="sr-Latn-ME" noProof="1" smtClean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	   1        6       4</a:t>
                  </a:r>
                  <a:endPara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643174" y="3646425"/>
                  <a:ext cx="571504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2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27" name="Straight Arrow Connector 26"/>
              <p:cNvCxnSpPr/>
              <p:nvPr/>
            </p:nvCxnSpPr>
            <p:spPr bwMode="auto">
              <a:xfrm rot="10800000">
                <a:off x="1142976" y="1000114"/>
                <a:ext cx="1357322" cy="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2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7" name="Group 46"/>
          <p:cNvGrpSpPr/>
          <p:nvPr/>
        </p:nvGrpSpPr>
        <p:grpSpPr>
          <a:xfrm>
            <a:off x="285720" y="3284542"/>
            <a:ext cx="8643998" cy="930282"/>
            <a:chOff x="500002" y="3284542"/>
            <a:chExt cx="8643998" cy="930282"/>
          </a:xfrm>
        </p:grpSpPr>
        <p:grpSp>
          <p:nvGrpSpPr>
            <p:cNvPr id="32" name="Group 31"/>
            <p:cNvGrpSpPr/>
            <p:nvPr/>
          </p:nvGrpSpPr>
          <p:grpSpPr>
            <a:xfrm>
              <a:off x="500002" y="3306883"/>
              <a:ext cx="8643998" cy="907941"/>
              <a:chOff x="571472" y="1000114"/>
              <a:chExt cx="8643998" cy="90794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643438" y="1285866"/>
                <a:ext cx="45720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(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110100110.111001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)</a:t>
                </a:r>
                <a:r>
                  <a:rPr lang="sr-Latn-ME" sz="2800" baseline="-25000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 = (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A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6.E4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itchFamily="18" charset="0"/>
                    <a:cs typeface="Times New Roman" pitchFamily="18" charset="0"/>
                  </a:rPr>
                  <a:t>)</a:t>
                </a:r>
                <a:r>
                  <a:rPr lang="sr-Latn-ME" sz="2800" baseline="-25000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16</a:t>
                </a:r>
                <a:endParaRPr lang="sr-Latn-ME" baseline="-25000" noProof="1" smtClean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ight Arrow 33"/>
              <p:cNvSpPr/>
              <p:nvPr/>
            </p:nvSpPr>
            <p:spPr bwMode="auto">
              <a:xfrm>
                <a:off x="4143372" y="1390341"/>
                <a:ext cx="500066" cy="214314"/>
              </a:xfrm>
              <a:prstGeom prst="rightArrow">
                <a:avLst/>
              </a:prstGeom>
              <a:noFill/>
              <a:ln w="19050" cap="flat" cmpd="sng" algn="ctr">
                <a:solidFill>
                  <a:srgbClr val="62A2D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1472" y="1000114"/>
                <a:ext cx="4357718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sr-Latn-ME" noProof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sr-Latn-ME" noProof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00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sr-Latn-ME" noProof="1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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1010</a:t>
                </a:r>
                <a:r>
                  <a:rPr lang="sr-Latn-ME" noProof="1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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0110.1110</a:t>
                </a:r>
                <a:r>
                  <a:rPr lang="sr-Latn-ME" noProof="1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</a:t>
                </a: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01</a:t>
                </a:r>
                <a:r>
                  <a:rPr lang="sr-Latn-ME" noProof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sr-Latn-ME" noProof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endParaRPr lang="sr-Latn-ME" noProof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sr-Latn-ME" noProof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1       10      6     14      4</a:t>
                </a:r>
                <a:endParaRPr lang="sr-Latn-ME" noProof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 bwMode="auto">
            <a:xfrm rot="10800000">
              <a:off x="642910" y="3286130"/>
              <a:ext cx="1857388" cy="2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2714612" y="3284542"/>
              <a:ext cx="1214446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142858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Zadaci za vježbu: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3438" y="1571618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heksadecimalni broj u binarni broj: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0.35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.B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.13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CB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.81A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472" y="1071553"/>
            <a:ext cx="3643338" cy="35702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Pretvoriti binarni broj u heksadecimalni broj: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11100100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1101011101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0.111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11.11011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1111100.1100011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ME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3438" y="1428742"/>
            <a:ext cx="4143404" cy="3571900"/>
          </a:xfrm>
          <a:prstGeom prst="roundRect">
            <a:avLst/>
          </a:prstGeom>
          <a:noFill/>
          <a:ln w="19050" cap="flat" cmpd="sng" algn="ctr">
            <a:solidFill>
              <a:srgbClr val="FF66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8596" y="1000114"/>
            <a:ext cx="3857652" cy="3571715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1420"/>
            <a:ext cx="8715436" cy="49859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Prilikom izračunavanja brojne vr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ednosti ovog zapisa, slovo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uv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 nosi vrijednost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slovo 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uv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 označava vrijednost </a:t>
            </a:r>
            <a:r>
              <a:rPr lang="vi-VN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slovo 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X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uv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 vrijednost 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a slovo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uvijek i svuda vrijednost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orist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se pravil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a:</a:t>
            </a:r>
          </a:p>
          <a:p>
            <a:pPr lvl="1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ukoliko je manja cifra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desn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 od veće, onda se ona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sabira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već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om,</a:t>
            </a:r>
          </a:p>
          <a:p>
            <a:pPr lvl="1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ukoliko je manja cifra lijevo od veće, onda se ona oduzima od veće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Ovakvi sistemi nisu omogućavali računske operacije kao što omogućavaju aditivno-multiplikativni (pozicioni) brojni sistemi.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20387"/>
            <a:ext cx="8715436" cy="41088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Kod pozicionih brojnih sistema pojedini brojevi predstavljaju veličinu pojedinih grupa datog niza s kojom se pomnože i sve grupe se na kraju saberu:</a:t>
            </a:r>
          </a:p>
          <a:p>
            <a:pPr indent="457200" algn="just">
              <a:spcBef>
                <a:spcPts val="600"/>
              </a:spcBef>
              <a:spcAft>
                <a:spcPts val="1200"/>
              </a:spcAft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"145" = 1 * 100 + 4 * 10 + 5 * 1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Danas postoji više 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vrsta pozicionih brojnih sistema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sistem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sistem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oktalni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</a:t>
            </a:r>
          </a:p>
          <a:p>
            <a:pPr lvl="2" indent="457200" algn="just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heksadecimalni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20387"/>
            <a:ext cx="8715436" cy="2985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</a:t>
            </a:r>
            <a:r>
              <a:rPr lang="vi-V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pozicioni brojni sistem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karakterišu: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cifre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brojnog sistema</a:t>
            </a:r>
          </a:p>
          <a:p>
            <a:pPr lvl="2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osnova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brojnog sistema</a:t>
            </a:r>
          </a:p>
          <a:p>
            <a:pPr lvl="2" indent="457200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težinska vrije</a:t>
            </a:r>
            <a:r>
              <a:rPr lang="sr-Latn-M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nost cifre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u brojnom zapisu (dobija se tako što se data cifra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pomnoži sa osnovom brojnog sistema koja se prethodno stepenuje sa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pozicijom cifre u brojnom zapisu). 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77500"/>
            <a:ext cx="5000660" cy="390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sistem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sistem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Oktalni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</a:t>
            </a: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10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Heksadecimalni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brojni sistem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0232" y="774220"/>
            <a:ext cx="7081886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cifre: </a:t>
            </a:r>
            <a:r>
              <a:rPr lang="vi-V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0, 1, 2, 3, 4, 5, 6, 7, 8, 9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osnova: </a:t>
            </a:r>
            <a:r>
              <a:rPr lang="vi-V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sr-Latn-ME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cifre: 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osnova: </a:t>
            </a:r>
            <a:r>
              <a:rPr lang="vi-VN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vi-VN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cifre: </a:t>
            </a:r>
            <a:r>
              <a:rPr lang="vi-V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osnova: </a:t>
            </a:r>
            <a:r>
              <a:rPr lang="vi-V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sr-Latn-M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vi-VN" sz="28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cifre: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7, 8, 9, A, B, C, D, E, F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            osnova: </a:t>
            </a:r>
            <a:r>
              <a:rPr lang="vi-VN" dirty="0" smtClean="0">
                <a:solidFill>
                  <a:srgbClr val="EA8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71420"/>
            <a:ext cx="8715436" cy="49090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Brojni sistem sa kojim svakodnevno radimo je </a:t>
            </a: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dekadni brojni sistem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Njegove cifre su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 1, 2, 3, 4, 5, 6, 7, 8 i 9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Osnova ili baza ovog brojnog sistema je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Baza brojnog sistema se obično zapisuje kao indeks nakon samog broja</a:t>
            </a: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vi-VN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primjer:</a:t>
            </a:r>
          </a:p>
          <a:p>
            <a:pPr marL="180000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zapis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(102)</a:t>
            </a:r>
            <a:r>
              <a:rPr lang="vi-VN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označava da je broj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zapisan u dekadnom brojnom sistemu</a:t>
            </a:r>
          </a:p>
          <a:p>
            <a:pPr marL="180000" indent="457200" algn="just">
              <a:spcBef>
                <a:spcPts val="600"/>
              </a:spcBef>
              <a:spcAft>
                <a:spcPts val="0"/>
              </a:spcAft>
              <a:buBlip>
                <a:blip r:embed="rId2"/>
              </a:buBlip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zapis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(101010001)</a:t>
            </a:r>
            <a:r>
              <a:rPr lang="vi-VN" sz="28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označava broj zapisan u binarnom brojnom sistemu. 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Binarni brojni sistem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ima osnovu, odnosno bazu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Njegove cifre su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 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95006"/>
            <a:ext cx="8715436" cy="44042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binarni broj se može pretvoriti u dekadni broj i obrnuto. </a:t>
            </a:r>
          </a:p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Pretvaranje binarnog broja u dekadni broj se svodi na sabiranje težinskih vrijednosti cifara tog broja. 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pretvaranje binarnog broja u dekadni broj koristimo: 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32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16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8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4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2</a:t>
            </a:r>
          </a:p>
          <a:p>
            <a:pPr indent="4572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lang="vi-VN" sz="32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vi-VN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=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528" y="4743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82148B6-A4D7-4A55-8A76-659C205A7C4F}" type="slidenum">
              <a:rPr lang="sr-Latn-ME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0TGp_climb_dark">
  <a:themeElements>
    <a:clrScheme name="Office Theme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590TGp_climb_dark</Template>
  <TotalTime>781</TotalTime>
  <Words>1510</Words>
  <Application>Microsoft Office PowerPoint</Application>
  <PresentationFormat>On-screen Show (16:9)</PresentationFormat>
  <Paragraphs>369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590TGp_climb_dark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računarstva</dc:title>
  <dc:creator>violeta</dc:creator>
  <cp:lastModifiedBy>Win 7</cp:lastModifiedBy>
  <cp:revision>170</cp:revision>
  <dcterms:created xsi:type="dcterms:W3CDTF">2016-09-17T00:47:55Z</dcterms:created>
  <dcterms:modified xsi:type="dcterms:W3CDTF">2019-09-24T17:32:38Z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