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3333CC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B5DD8-8B7E-4922-BFCC-88D045D23DB6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B556F-5752-4CE3-9FEF-D466792206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D3A9BE4-8A09-4FDF-A32E-FB17B8A50C6B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D3A9BE4-8A09-4FDF-A32E-FB17B8A50C6B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9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962400"/>
            <a:ext cx="6480048" cy="1066800"/>
          </a:xfrm>
          <a:ln>
            <a:noFill/>
            <a:prstDash val="solid"/>
          </a:ln>
        </p:spPr>
        <p:txBody>
          <a:bodyPr/>
          <a:lstStyle/>
          <a:p>
            <a:r>
              <a:rPr lang="en-US" i="1" cap="none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Arhitektura</a:t>
            </a:r>
            <a: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LAN </a:t>
            </a:r>
            <a:r>
              <a:rPr lang="en-US" i="1" cap="none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mre</a:t>
            </a:r>
            <a:r>
              <a:rPr lang="sr-Latn-ME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že</a:t>
            </a:r>
            <a:endParaRPr lang="en-US" i="1" cap="none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i="1" dirty="0" smtClean="0">
                <a:solidFill>
                  <a:srgbClr val="6699FF"/>
                </a:solidFill>
              </a:rPr>
              <a:t>T</a:t>
            </a:r>
            <a:r>
              <a:rPr lang="sr-Latn-ME" sz="2800" i="1" dirty="0" smtClean="0">
                <a:solidFill>
                  <a:srgbClr val="6699FF"/>
                </a:solidFill>
              </a:rPr>
              <a:t>opologija LAN mreže</a:t>
            </a:r>
            <a:endParaRPr lang="en-US" sz="2800" i="1" dirty="0">
              <a:solidFill>
                <a:srgbClr val="6699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Latn-BA" dirty="0" smtClean="0">
                <a:solidFill>
                  <a:srgbClr val="FFFF00"/>
                </a:solidFill>
              </a:rPr>
              <a:t>-</a:t>
            </a:r>
            <a:r>
              <a:rPr lang="sr-Latn-BA" i="1" dirty="0" smtClean="0">
                <a:solidFill>
                  <a:srgbClr val="FFFF00"/>
                </a:solidFill>
              </a:rPr>
              <a:t>prsten mreže</a:t>
            </a:r>
            <a:r>
              <a:rPr lang="sr-Latn-BA" dirty="0" smtClean="0">
                <a:solidFill>
                  <a:srgbClr val="FFFF00"/>
                </a:solidFill>
              </a:rPr>
              <a:t> (</a:t>
            </a:r>
            <a:r>
              <a:rPr lang="sr-Latn-BA" b="1" i="1" dirty="0" smtClean="0">
                <a:solidFill>
                  <a:srgbClr val="FFFF00"/>
                </a:solidFill>
              </a:rPr>
              <a:t>ring</a:t>
            </a:r>
            <a:r>
              <a:rPr lang="sr-Latn-BA" dirty="0" smtClean="0">
                <a:solidFill>
                  <a:srgbClr val="FFFF00"/>
                </a:solidFill>
              </a:rPr>
              <a:t>), </a:t>
            </a:r>
            <a:endParaRPr lang="sr-Latn-BA" dirty="0" smtClean="0">
              <a:solidFill>
                <a:srgbClr val="FFFF00"/>
              </a:solidFill>
            </a:endParaRPr>
          </a:p>
          <a:p>
            <a:r>
              <a:rPr lang="sr-Latn-BA" dirty="0" smtClean="0"/>
              <a:t> </a:t>
            </a:r>
            <a:r>
              <a:rPr lang="sr-Latn-BA" dirty="0" smtClean="0"/>
              <a:t>svaka stanica </a:t>
            </a:r>
            <a:r>
              <a:rPr lang="sr-Latn-BA" dirty="0" smtClean="0"/>
              <a:t>je povezana </a:t>
            </a:r>
            <a:r>
              <a:rPr lang="sr-Latn-BA" dirty="0" smtClean="0"/>
              <a:t>sa dvije susjedne i </a:t>
            </a:r>
            <a:endParaRPr lang="sr-Latn-BA" dirty="0" smtClean="0"/>
          </a:p>
          <a:p>
            <a:r>
              <a:rPr lang="sr-Latn-BA" dirty="0" smtClean="0"/>
              <a:t>poruka </a:t>
            </a:r>
            <a:r>
              <a:rPr lang="sr-Latn-BA" dirty="0" smtClean="0"/>
              <a:t>se prenosu kroz prsten od jedne do druge stanice;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267200" y="2633548"/>
            <a:ext cx="3657600" cy="2459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i="1" dirty="0" smtClean="0">
                <a:solidFill>
                  <a:srgbClr val="6699FF"/>
                </a:solidFill>
              </a:rPr>
              <a:t>T</a:t>
            </a:r>
            <a:r>
              <a:rPr lang="sr-Latn-ME" sz="2800" i="1" dirty="0" smtClean="0">
                <a:solidFill>
                  <a:srgbClr val="6699FF"/>
                </a:solidFill>
              </a:rPr>
              <a:t>opologija LAN mreže</a:t>
            </a:r>
            <a:endParaRPr lang="en-US" sz="2800" i="1" dirty="0">
              <a:solidFill>
                <a:srgbClr val="6699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BA" dirty="0" smtClean="0">
                <a:solidFill>
                  <a:srgbClr val="FFFF00"/>
                </a:solidFill>
              </a:rPr>
              <a:t>-</a:t>
            </a:r>
            <a:r>
              <a:rPr lang="sr-Latn-BA" i="1" dirty="0" smtClean="0">
                <a:solidFill>
                  <a:srgbClr val="FFFF00"/>
                </a:solidFill>
              </a:rPr>
              <a:t>zvijezda mreže</a:t>
            </a:r>
            <a:r>
              <a:rPr lang="sr-Latn-BA" dirty="0" smtClean="0">
                <a:solidFill>
                  <a:srgbClr val="FFFF00"/>
                </a:solidFill>
              </a:rPr>
              <a:t> (</a:t>
            </a:r>
            <a:r>
              <a:rPr lang="sr-Latn-BA" b="1" i="1" dirty="0" smtClean="0">
                <a:solidFill>
                  <a:srgbClr val="FFFF00"/>
                </a:solidFill>
              </a:rPr>
              <a:t>star</a:t>
            </a:r>
            <a:r>
              <a:rPr lang="sr-Latn-BA" dirty="0" smtClean="0">
                <a:solidFill>
                  <a:srgbClr val="FFFF00"/>
                </a:solidFill>
              </a:rPr>
              <a:t>), </a:t>
            </a:r>
            <a:endParaRPr lang="sr-Latn-BA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sr-Latn-BA" dirty="0" smtClean="0"/>
              <a:t>	sa </a:t>
            </a:r>
            <a:r>
              <a:rPr lang="sr-Latn-BA" dirty="0" smtClean="0"/>
              <a:t>aktivnim komutatorom(LAN </a:t>
            </a:r>
            <a:r>
              <a:rPr lang="sr-Latn-BA" i="1" dirty="0" smtClean="0"/>
              <a:t>switch </a:t>
            </a:r>
            <a:r>
              <a:rPr lang="sr-Latn-BA" dirty="0" smtClean="0"/>
              <a:t>ili</a:t>
            </a:r>
            <a:r>
              <a:rPr lang="sr-Latn-BA" i="1" dirty="0" smtClean="0"/>
              <a:t> hub</a:t>
            </a:r>
            <a:r>
              <a:rPr lang="sr-Latn-BA" dirty="0" smtClean="0"/>
              <a:t> </a:t>
            </a:r>
            <a:r>
              <a:rPr lang="sr-Latn-BA" dirty="0" smtClean="0"/>
              <a:t>) </a:t>
            </a:r>
            <a:r>
              <a:rPr lang="sr-Latn-BA" dirty="0" smtClean="0"/>
              <a:t>u središtu, </a:t>
            </a:r>
            <a:endParaRPr lang="sr-Latn-BA" dirty="0" smtClean="0"/>
          </a:p>
          <a:p>
            <a:pPr>
              <a:buNone/>
            </a:pPr>
            <a:r>
              <a:rPr lang="sr-Latn-BA" dirty="0" smtClean="0"/>
              <a:t>	</a:t>
            </a:r>
            <a:r>
              <a:rPr lang="sr-Latn-BA" dirty="0" smtClean="0"/>
              <a:t>koji </a:t>
            </a:r>
            <a:r>
              <a:rPr lang="sr-Latn-BA" dirty="0" smtClean="0"/>
              <a:t>je direktno povezan sa svakom stanicom </a:t>
            </a:r>
            <a:endParaRPr lang="sr-Latn-BA" dirty="0" smtClean="0"/>
          </a:p>
          <a:p>
            <a:pPr>
              <a:buNone/>
            </a:pPr>
            <a:r>
              <a:rPr lang="sr-Latn-BA" dirty="0" smtClean="0"/>
              <a:t>	</a:t>
            </a:r>
            <a:r>
              <a:rPr lang="sr-Latn-BA" dirty="0" smtClean="0"/>
              <a:t>(</a:t>
            </a:r>
            <a:r>
              <a:rPr lang="sr-Latn-BA" dirty="0" smtClean="0"/>
              <a:t>i pri tome može emitovati poruku svim povezanim stanicama)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295775" y="2815431"/>
            <a:ext cx="360045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i="1" dirty="0" smtClean="0">
                <a:solidFill>
                  <a:srgbClr val="6699FF"/>
                </a:solidFill>
              </a:rPr>
              <a:t>T</a:t>
            </a:r>
            <a:r>
              <a:rPr lang="sr-Latn-ME" sz="2800" i="1" dirty="0" smtClean="0">
                <a:solidFill>
                  <a:srgbClr val="6699FF"/>
                </a:solidFill>
              </a:rPr>
              <a:t>opologija LAN mreže</a:t>
            </a:r>
            <a:endParaRPr lang="en-US" sz="2800" i="1" dirty="0">
              <a:solidFill>
                <a:srgbClr val="6699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sr-Latn-BA" b="1" i="1" dirty="0" smtClean="0">
                <a:solidFill>
                  <a:srgbClr val="FFFF00"/>
                </a:solidFill>
              </a:rPr>
              <a:t>Mreža sa zajedničkom magistralom </a:t>
            </a:r>
            <a:endParaRPr lang="sr-Latn-BA" b="1" i="1" dirty="0" smtClean="0">
              <a:solidFill>
                <a:srgbClr val="FFFF00"/>
              </a:solidFill>
            </a:endParaRPr>
          </a:p>
          <a:p>
            <a:pPr lvl="0">
              <a:buNone/>
            </a:pPr>
            <a:r>
              <a:rPr lang="sr-Latn-BA" b="1" i="1" dirty="0" smtClean="0">
                <a:solidFill>
                  <a:srgbClr val="FFFF00"/>
                </a:solidFill>
              </a:rPr>
              <a:t>	</a:t>
            </a:r>
            <a:r>
              <a:rPr lang="sr-Latn-BA" b="1" i="1" dirty="0" smtClean="0"/>
              <a:t>(</a:t>
            </a:r>
            <a:r>
              <a:rPr lang="sr-Latn-BA" b="1" i="1" dirty="0" smtClean="0"/>
              <a:t>sve</a:t>
            </a:r>
            <a:r>
              <a:rPr lang="sr-Latn-BA" dirty="0" smtClean="0"/>
              <a:t> stanice su pomocu posebnih hardverskih interfejsa (</a:t>
            </a:r>
            <a:r>
              <a:rPr lang="en-US" b="1" i="1" dirty="0" smtClean="0"/>
              <a:t>tap</a:t>
            </a:r>
            <a:r>
              <a:rPr lang="sr-Latn-BA" dirty="0" smtClean="0"/>
              <a:t>) povezane direktno na linearni prenosni put (</a:t>
            </a:r>
            <a:r>
              <a:rPr lang="sr-Latn-BA" b="1" i="1" dirty="0" smtClean="0"/>
              <a:t>bus</a:t>
            </a:r>
            <a:r>
              <a:rPr lang="sr-Latn-BA" dirty="0" smtClean="0"/>
              <a:t>). </a:t>
            </a:r>
            <a:endParaRPr lang="sr-Latn-BA" dirty="0" smtClean="0"/>
          </a:p>
          <a:p>
            <a:pPr lvl="0">
              <a:buNone/>
            </a:pPr>
            <a:r>
              <a:rPr lang="sr-Latn-BA" dirty="0" smtClean="0"/>
              <a:t>	</a:t>
            </a:r>
            <a:r>
              <a:rPr lang="sr-Latn-BA" dirty="0" smtClean="0"/>
              <a:t>Poruke </a:t>
            </a:r>
            <a:r>
              <a:rPr lang="sr-Latn-BA" dirty="0" smtClean="0"/>
              <a:t>koje se emituju od strane bilo koje stanice prostiru se prenosnim putem u oba pravca (i mogu biti primijenjeni u svim ostalim stanicama). </a:t>
            </a:r>
            <a:endParaRPr lang="sr-Latn-BA" dirty="0" smtClean="0"/>
          </a:p>
          <a:p>
            <a:pPr lvl="0">
              <a:buNone/>
            </a:pPr>
            <a:r>
              <a:rPr lang="sr-Latn-BA" dirty="0" smtClean="0"/>
              <a:t>	</a:t>
            </a:r>
            <a:r>
              <a:rPr lang="sr-Latn-BA" dirty="0" smtClean="0"/>
              <a:t>Na </a:t>
            </a:r>
            <a:r>
              <a:rPr lang="sr-Latn-BA" dirty="0" smtClean="0"/>
              <a:t>svakom kraju magistrale je završni uređaj koji absorbuje dolazne signale, uklanjajuću ih na taj način iz kanala. </a:t>
            </a:r>
          </a:p>
          <a:p>
            <a:pPr>
              <a:buFont typeface="Wingdings" pitchFamily="2" charset="2"/>
              <a:buChar char="q"/>
            </a:pPr>
            <a:r>
              <a:rPr lang="sr-Latn-BA" b="1" dirty="0" smtClean="0">
                <a:solidFill>
                  <a:srgbClr val="FFFF00"/>
                </a:solidFill>
              </a:rPr>
              <a:t>Stablo (</a:t>
            </a:r>
            <a:r>
              <a:rPr lang="sr-Latn-BA" b="1" i="1" dirty="0" smtClean="0">
                <a:solidFill>
                  <a:srgbClr val="FFFF00"/>
                </a:solidFill>
              </a:rPr>
              <a:t>TREE</a:t>
            </a:r>
            <a:r>
              <a:rPr lang="sr-Latn-BA" b="1" dirty="0" smtClean="0">
                <a:solidFill>
                  <a:srgbClr val="FFFF00"/>
                </a:solidFill>
              </a:rPr>
              <a:t>)</a:t>
            </a:r>
            <a:r>
              <a:rPr lang="sr-Latn-BA" b="1" dirty="0" smtClean="0"/>
              <a:t> </a:t>
            </a:r>
            <a:endParaRPr lang="sr-Latn-BA" dirty="0" smtClean="0"/>
          </a:p>
          <a:p>
            <a:pPr>
              <a:buNone/>
            </a:pPr>
            <a:r>
              <a:rPr lang="sr-Latn-BA" dirty="0" smtClean="0"/>
              <a:t>	 </a:t>
            </a:r>
            <a:r>
              <a:rPr lang="sr-Latn-BA" dirty="0" smtClean="0"/>
              <a:t>je u stvari generalizovana topologija sa zajedničkom magistralom. </a:t>
            </a:r>
            <a:endParaRPr lang="en-US" dirty="0" smtClean="0"/>
          </a:p>
          <a:p>
            <a:pPr lvl="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i="1" dirty="0" smtClean="0">
                <a:solidFill>
                  <a:srgbClr val="6699FF"/>
                </a:solidFill>
              </a:rPr>
              <a:t>T</a:t>
            </a:r>
            <a:r>
              <a:rPr lang="sr-Latn-ME" sz="2800" i="1" dirty="0" smtClean="0">
                <a:solidFill>
                  <a:srgbClr val="6699FF"/>
                </a:solidFill>
              </a:rPr>
              <a:t>opologija LAN mreže</a:t>
            </a:r>
            <a:endParaRPr lang="en-US" sz="2800" i="1" dirty="0">
              <a:solidFill>
                <a:srgbClr val="6699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BA" dirty="0" smtClean="0"/>
              <a:t>Dva problema karakterišu opisane LAN topologije. </a:t>
            </a:r>
            <a:endParaRPr lang="en-US" dirty="0" smtClean="0"/>
          </a:p>
          <a:p>
            <a:pPr lvl="0">
              <a:buNone/>
            </a:pPr>
            <a:r>
              <a:rPr lang="sr-Latn-BA" i="1" dirty="0" smtClean="0">
                <a:solidFill>
                  <a:srgbClr val="6699FF"/>
                </a:solidFill>
              </a:rPr>
              <a:t>1.</a:t>
            </a:r>
            <a:r>
              <a:rPr lang="sr-Latn-BA" dirty="0" smtClean="0"/>
              <a:t> </a:t>
            </a:r>
            <a:r>
              <a:rPr lang="sr-Latn-BA" dirty="0" smtClean="0"/>
              <a:t>(</a:t>
            </a:r>
            <a:r>
              <a:rPr lang="sr-Latn-BA" b="1" i="1" dirty="0" smtClean="0"/>
              <a:t>problem adresiranja</a:t>
            </a:r>
            <a:r>
              <a:rPr lang="sr-Latn-BA" dirty="0" smtClean="0"/>
              <a:t>) - svaka poruka emitovana od jedne stanice može biti primljena u svim ostalim stanicama u mreži, što uslovljava potrebu naznačavanja kome je određena poruka namijenjena. </a:t>
            </a:r>
            <a:endParaRPr lang="en-US" dirty="0" smtClean="0"/>
          </a:p>
          <a:p>
            <a:pPr lvl="0">
              <a:buNone/>
            </a:pPr>
            <a:r>
              <a:rPr lang="sr-Latn-BA" i="1" dirty="0" smtClean="0">
                <a:solidFill>
                  <a:srgbClr val="6699FF"/>
                </a:solidFill>
              </a:rPr>
              <a:t>2.</a:t>
            </a:r>
            <a:r>
              <a:rPr lang="sr-Latn-BA" dirty="0" smtClean="0"/>
              <a:t>  neophodnost </a:t>
            </a:r>
            <a:r>
              <a:rPr lang="sr-Latn-BA" dirty="0" smtClean="0"/>
              <a:t>regulisanja prenosa, kada više stanica želi da započne sa prenosom u isto vrijeme, čime dolazi do preklapanja signala u prenosnom putu.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i="1" dirty="0" smtClean="0">
                <a:solidFill>
                  <a:srgbClr val="6699FF"/>
                </a:solidFill>
              </a:rPr>
              <a:t>T</a:t>
            </a:r>
            <a:r>
              <a:rPr lang="sr-Latn-ME" sz="2800" i="1" dirty="0" smtClean="0">
                <a:solidFill>
                  <a:srgbClr val="6699FF"/>
                </a:solidFill>
              </a:rPr>
              <a:t>opologija LAN mreže</a:t>
            </a:r>
            <a:endParaRPr lang="en-US" sz="2800" i="1" dirty="0">
              <a:solidFill>
                <a:srgbClr val="6699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r-Latn-BA" dirty="0" smtClean="0"/>
              <a:t>Oba navedena problema se rješavaju tako što stanice emituju poruke (</a:t>
            </a:r>
            <a:r>
              <a:rPr lang="sr-Latn-BA" dirty="0" smtClean="0"/>
              <a:t>podatke) </a:t>
            </a:r>
            <a:r>
              <a:rPr lang="sr-Latn-BA" dirty="0" smtClean="0"/>
              <a:t>u blokovima, koji se nazivaju </a:t>
            </a:r>
            <a:r>
              <a:rPr lang="sr-Latn-BA" b="1" i="1" dirty="0" smtClean="0">
                <a:solidFill>
                  <a:srgbClr val="FFFF00"/>
                </a:solidFill>
              </a:rPr>
              <a:t>okvirima</a:t>
            </a:r>
            <a:r>
              <a:rPr lang="sr-Latn-BA" dirty="0" smtClean="0"/>
              <a:t> (engl.</a:t>
            </a:r>
            <a:r>
              <a:rPr lang="sr-Latn-BA" b="1" i="1" dirty="0" smtClean="0"/>
              <a:t>frame</a:t>
            </a:r>
            <a:r>
              <a:rPr lang="sr-Latn-BA" dirty="0" smtClean="0"/>
              <a:t>-frejm).</a:t>
            </a:r>
            <a:endParaRPr lang="en-US" dirty="0" smtClean="0"/>
          </a:p>
          <a:p>
            <a:endParaRPr lang="sr-Latn-BA" dirty="0" smtClean="0"/>
          </a:p>
          <a:p>
            <a:r>
              <a:rPr lang="sr-Latn-BA" dirty="0" smtClean="0"/>
              <a:t>Svaki okvir sadrži dio podataka koje stanice žele da prenesu, kao i zaglavlja gdje se smještaju kontrolne informacije</a:t>
            </a:r>
            <a:r>
              <a:rPr lang="sr-Latn-BA" dirty="0" smtClean="0"/>
              <a:t>.</a:t>
            </a:r>
          </a:p>
          <a:p>
            <a:r>
              <a:rPr lang="sr-Latn-BA" dirty="0" smtClean="0"/>
              <a:t> </a:t>
            </a:r>
            <a:r>
              <a:rPr lang="sr-Latn-BA" dirty="0" smtClean="0"/>
              <a:t>Svakoj stanici u mreži se dodjeljuje jedinstvena adresa, za identifikaciju, tako da zaglavlje okvira sadrži adresu stanice kojoj su podaci namjenjeni.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i="1" dirty="0" smtClean="0">
                <a:solidFill>
                  <a:srgbClr val="6699FF"/>
                </a:solidFill>
              </a:rPr>
              <a:t>T</a:t>
            </a:r>
            <a:r>
              <a:rPr lang="sr-Latn-ME" sz="2800" i="1" dirty="0" smtClean="0">
                <a:solidFill>
                  <a:srgbClr val="6699FF"/>
                </a:solidFill>
              </a:rPr>
              <a:t>opologija LAN mreže</a:t>
            </a:r>
            <a:endParaRPr lang="en-US" sz="2800" i="1" dirty="0">
              <a:solidFill>
                <a:srgbClr val="6699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sr-Latn-BA" dirty="0" smtClean="0"/>
              <a:t>Kod </a:t>
            </a:r>
            <a:r>
              <a:rPr lang="sr-Latn-BA" b="1" i="1" dirty="0" smtClean="0">
                <a:solidFill>
                  <a:srgbClr val="FFFF00"/>
                </a:solidFill>
              </a:rPr>
              <a:t>prsten topologije (RING)</a:t>
            </a:r>
            <a:r>
              <a:rPr lang="sr-Latn-BA" dirty="0" smtClean="0"/>
              <a:t>, </a:t>
            </a:r>
            <a:endParaRPr lang="sr-Latn-BA" dirty="0" smtClean="0"/>
          </a:p>
          <a:p>
            <a:pPr lvl="0">
              <a:buNone/>
            </a:pPr>
            <a:r>
              <a:rPr lang="sr-Latn-BA" dirty="0" smtClean="0"/>
              <a:t>	</a:t>
            </a:r>
            <a:r>
              <a:rPr lang="sr-Latn-BA" dirty="0" smtClean="0"/>
              <a:t>LAN </a:t>
            </a:r>
            <a:r>
              <a:rPr lang="sr-Latn-BA" dirty="0" smtClean="0"/>
              <a:t>mreža se sastoji od niza ripitera povezanih direktno linkovima u zatvorenu petlju. </a:t>
            </a:r>
            <a:endParaRPr lang="sr-Latn-BA" dirty="0" smtClean="0"/>
          </a:p>
          <a:p>
            <a:pPr lvl="0">
              <a:buNone/>
            </a:pPr>
            <a:endParaRPr lang="en-US" dirty="0" smtClean="0"/>
          </a:p>
          <a:p>
            <a:pPr>
              <a:buNone/>
            </a:pPr>
            <a:r>
              <a:rPr lang="sr-Latn-BA" dirty="0" smtClean="0"/>
              <a:t>	Svaka </a:t>
            </a:r>
            <a:r>
              <a:rPr lang="sr-Latn-BA" dirty="0" smtClean="0"/>
              <a:t>radna stanica je vezana na mrežu preko ripitera (repeater) i može emitovati podatke u mrežu samo preko njega. </a:t>
            </a:r>
            <a:endParaRPr lang="sr-Latn-BA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sr-Latn-BA" dirty="0" smtClean="0"/>
              <a:t>	Ripiter </a:t>
            </a:r>
            <a:r>
              <a:rPr lang="sr-Latn-BA" dirty="0" smtClean="0"/>
              <a:t>je relativno jednostavan uređaj, koji predstavlja obnavljačku stanicu, odnosno </a:t>
            </a:r>
            <a:r>
              <a:rPr lang="sr-Latn-BA" i="1" dirty="0" smtClean="0"/>
              <a:t>primopredajnu </a:t>
            </a:r>
            <a:r>
              <a:rPr lang="sr-Latn-BA" dirty="0" smtClean="0"/>
              <a:t>stanicu.</a:t>
            </a:r>
            <a:endParaRPr lang="en-US" dirty="0" smtClean="0"/>
          </a:p>
          <a:p>
            <a:pPr>
              <a:buNone/>
            </a:pPr>
            <a:r>
              <a:rPr lang="sr-Latn-BA" dirty="0" smtClean="0"/>
              <a:t>	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dirty="0" smtClean="0"/>
              <a:t> </a:t>
            </a:r>
            <a:r>
              <a:rPr lang="sr-Latn-ME" sz="2800" i="1" dirty="0" smtClean="0">
                <a:solidFill>
                  <a:srgbClr val="6699FF"/>
                </a:solidFill>
              </a:rPr>
              <a:t>Topologija LAN mreže</a:t>
            </a:r>
            <a:endParaRPr lang="en-US" i="1" dirty="0">
              <a:solidFill>
                <a:srgbClr val="6699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BA" dirty="0" smtClean="0"/>
              <a:t>Linkovi uglavnom funkcionišu u jednom smjeru, tako da i podaci cirkulišu duž prstena u jednom smjeru. </a:t>
            </a:r>
          </a:p>
          <a:p>
            <a:r>
              <a:rPr lang="sr-Latn-BA" dirty="0" smtClean="0"/>
              <a:t>I ovdje se podaci prenose u </a:t>
            </a:r>
            <a:r>
              <a:rPr lang="sr-Latn-BA" b="1" i="1" dirty="0" smtClean="0">
                <a:solidFill>
                  <a:srgbClr val="FFFF00"/>
                </a:solidFill>
              </a:rPr>
              <a:t>okviru</a:t>
            </a:r>
            <a:r>
              <a:rPr lang="sr-Latn-BA" dirty="0" smtClean="0"/>
              <a:t>.</a:t>
            </a:r>
          </a:p>
          <a:p>
            <a:r>
              <a:rPr lang="sr-Latn-BA" dirty="0" smtClean="0"/>
              <a:t> U toku cirkulisanja okvira prstenom prolazi se pored stanca, ali samo ona odredišna na bazi prepoznavanja svoje adrese kopira okvir zadržavajući ga u svom baferu (prihvatnoj memoriji).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267200" y="2596356"/>
            <a:ext cx="365760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i="1" dirty="0" smtClean="0">
                <a:solidFill>
                  <a:srgbClr val="6699FF"/>
                </a:solidFill>
              </a:rPr>
              <a:t>T</a:t>
            </a:r>
            <a:r>
              <a:rPr lang="sr-Latn-ME" sz="2800" i="1" dirty="0" smtClean="0">
                <a:solidFill>
                  <a:srgbClr val="6699FF"/>
                </a:solidFill>
              </a:rPr>
              <a:t>opologija LAN mreže</a:t>
            </a:r>
            <a:endParaRPr lang="en-US" sz="2800" i="1" dirty="0">
              <a:solidFill>
                <a:srgbClr val="6699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BA" dirty="0" smtClean="0"/>
              <a:t>Okvir nakon toga i dalje nastavlja sa prostiranjem kroz prsten sve dok ne dođe do početne stanice koja ga je emitovala gdje se odstranjuje. </a:t>
            </a:r>
            <a:endParaRPr lang="sr-Latn-BA" dirty="0" smtClean="0"/>
          </a:p>
          <a:p>
            <a:r>
              <a:rPr lang="sr-Latn-BA" dirty="0" smtClean="0"/>
              <a:t>S </a:t>
            </a:r>
            <a:r>
              <a:rPr lang="sr-Latn-BA" dirty="0" smtClean="0"/>
              <a:t>obzirom na činjenicu da više stanica dijeli isti prsten posebna kontrola pristupa zajedničkom medijumu je neophodna, kako bi se definisali trenuci u kojima svaka od stanica može da emituje okvir.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i="1" dirty="0" smtClean="0">
                <a:solidFill>
                  <a:srgbClr val="6699FF"/>
                </a:solidFill>
              </a:rPr>
              <a:t>T</a:t>
            </a:r>
            <a:r>
              <a:rPr lang="sr-Latn-ME" sz="2800" i="1" dirty="0" smtClean="0">
                <a:solidFill>
                  <a:srgbClr val="6699FF"/>
                </a:solidFill>
              </a:rPr>
              <a:t>opologija LAN meže</a:t>
            </a:r>
            <a:endParaRPr lang="en-US" sz="2800" i="1" dirty="0">
              <a:solidFill>
                <a:srgbClr val="6699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BA" dirty="0" smtClean="0"/>
              <a:t>Kod </a:t>
            </a:r>
            <a:r>
              <a:rPr lang="sr-Latn-BA" b="1" i="1" dirty="0" smtClean="0">
                <a:solidFill>
                  <a:srgbClr val="FFFF00"/>
                </a:solidFill>
              </a:rPr>
              <a:t>zvijezda topologije</a:t>
            </a:r>
            <a:r>
              <a:rPr lang="sr-Latn-BA" dirty="0" smtClean="0"/>
              <a:t> (</a:t>
            </a:r>
            <a:r>
              <a:rPr lang="sr-Latn-BA" b="1" i="1" dirty="0" smtClean="0"/>
              <a:t>STAR</a:t>
            </a:r>
            <a:r>
              <a:rPr lang="sr-Latn-BA" dirty="0" smtClean="0"/>
              <a:t>) svaka stanica je direktno povezana na zajednički centralni čvor(</a:t>
            </a:r>
            <a:r>
              <a:rPr lang="sr-Latn-BA" i="1" dirty="0" smtClean="0"/>
              <a:t>hub switch</a:t>
            </a:r>
            <a:r>
              <a:rPr lang="sr-Latn-BA" dirty="0" smtClean="0"/>
              <a:t>) </a:t>
            </a:r>
            <a:endParaRPr lang="en-US" dirty="0" smtClean="0"/>
          </a:p>
          <a:p>
            <a:r>
              <a:rPr lang="sr-Latn-BA" dirty="0" smtClean="0"/>
              <a:t> Generalno, postoje dva načina funkcionisanja centralonog čvora. </a:t>
            </a:r>
            <a:endParaRPr lang="en-US" dirty="0" smtClean="0"/>
          </a:p>
          <a:p>
            <a:pPr lvl="0"/>
            <a:r>
              <a:rPr lang="sr-Latn-BA" dirty="0" smtClean="0"/>
              <a:t>U </a:t>
            </a:r>
            <a:r>
              <a:rPr lang="sr-Latn-BA" i="1" dirty="0" smtClean="0"/>
              <a:t>jednoj</a:t>
            </a:r>
            <a:r>
              <a:rPr lang="sr-Latn-BA" dirty="0" smtClean="0"/>
              <a:t> varijanti centralni čvor funkcioniše na principu difuzije(</a:t>
            </a:r>
            <a:r>
              <a:rPr lang="sr-Latn-BA" i="1" dirty="0" smtClean="0"/>
              <a:t>bro</a:t>
            </a:r>
            <a:r>
              <a:rPr lang="sr-Latn-BA" dirty="0" smtClean="0"/>
              <a:t>adcast). </a:t>
            </a:r>
            <a:endParaRPr lang="sr-Latn-BA" dirty="0" smtClean="0"/>
          </a:p>
          <a:p>
            <a:pPr lvl="0">
              <a:buNone/>
            </a:pPr>
            <a:r>
              <a:rPr lang="sr-Latn-BA" b="1" i="1" dirty="0" smtClean="0"/>
              <a:t>	</a:t>
            </a:r>
            <a:r>
              <a:rPr lang="sr-Latn-BA" b="1" i="1" dirty="0" smtClean="0"/>
              <a:t>Okvir</a:t>
            </a:r>
            <a:r>
              <a:rPr lang="sr-Latn-BA" dirty="0" smtClean="0"/>
              <a:t> </a:t>
            </a:r>
            <a:r>
              <a:rPr lang="sr-Latn-BA" dirty="0" smtClean="0"/>
              <a:t>koji se emituje od strane jedne stanice ka čvoru se potom reemituje preko svih linkova koji idu od čvora. U ovom slučaju se radi o zvijezdi topologiji sa </a:t>
            </a:r>
            <a:r>
              <a:rPr lang="sr-Latn-BA" i="1" dirty="0" smtClean="0"/>
              <a:t>hub-</a:t>
            </a:r>
            <a:r>
              <a:rPr lang="sr-Latn-BA" dirty="0" smtClean="0"/>
              <a:t>om</a:t>
            </a:r>
            <a:r>
              <a:rPr lang="sr-Latn-BA" dirty="0" smtClean="0"/>
              <a:t>.</a:t>
            </a:r>
          </a:p>
          <a:p>
            <a:pPr lvl="0">
              <a:buNone/>
            </a:pPr>
            <a:r>
              <a:rPr lang="sr-Latn-BA" dirty="0" smtClean="0"/>
              <a:t>	</a:t>
            </a:r>
            <a:r>
              <a:rPr lang="sr-Latn-BA" dirty="0" smtClean="0"/>
              <a:t> </a:t>
            </a:r>
            <a:r>
              <a:rPr lang="sr-Latn-BA" dirty="0" smtClean="0"/>
              <a:t>U ovom slučaju iako je u pitanju fizička zvijezda konfiguracija, logično se uočava ponašenje svojstveno topologiji sa zajedničkom magistralom</a:t>
            </a:r>
            <a:r>
              <a:rPr lang="sr-Latn-BA" dirty="0" smtClean="0"/>
              <a:t>:</a:t>
            </a:r>
          </a:p>
          <a:p>
            <a:pPr lvl="0">
              <a:buNone/>
            </a:pPr>
            <a:r>
              <a:rPr lang="sr-Latn-BA" dirty="0" smtClean="0"/>
              <a:t>	</a:t>
            </a:r>
            <a:r>
              <a:rPr lang="sr-Latn-BA" dirty="0" smtClean="0"/>
              <a:t> </a:t>
            </a:r>
            <a:r>
              <a:rPr lang="sr-Latn-BA" i="1" dirty="0" smtClean="0">
                <a:solidFill>
                  <a:srgbClr val="6699FF"/>
                </a:solidFill>
              </a:rPr>
              <a:t>podaci koje emituje jedna stanica primaju se od strane svih ostalih i samo jedna stanica u odredjenom vremenu može uspješno prenositi poruku. </a:t>
            </a:r>
            <a:endParaRPr lang="en-US" i="1" dirty="0" smtClean="0">
              <a:solidFill>
                <a:srgbClr val="6699FF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i="1" dirty="0" smtClean="0">
                <a:solidFill>
                  <a:srgbClr val="6699FF"/>
                </a:solidFill>
              </a:rPr>
              <a:t>T</a:t>
            </a:r>
            <a:r>
              <a:rPr lang="sr-Latn-ME" sz="2800" i="1" dirty="0" smtClean="0">
                <a:solidFill>
                  <a:srgbClr val="6699FF"/>
                </a:solidFill>
              </a:rPr>
              <a:t>opologija LAN mreže</a:t>
            </a:r>
            <a:endParaRPr lang="en-US" sz="2800" i="1" dirty="0">
              <a:solidFill>
                <a:srgbClr val="6699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BA" i="1" dirty="0" smtClean="0"/>
              <a:t>Druga</a:t>
            </a:r>
            <a:r>
              <a:rPr lang="sr-Latn-BA" dirty="0" smtClean="0"/>
              <a:t> varijanta podrazumijeva da se </a:t>
            </a:r>
            <a:r>
              <a:rPr lang="sr-Latn-BA" i="1" dirty="0" smtClean="0"/>
              <a:t>centralni čvor</a:t>
            </a:r>
            <a:r>
              <a:rPr lang="sr-Latn-BA" dirty="0" smtClean="0"/>
              <a:t> ponaša </a:t>
            </a:r>
            <a:r>
              <a:rPr lang="sr-Latn-BA" i="1" dirty="0" smtClean="0"/>
              <a:t>kao uređaj za komutaciju okvira</a:t>
            </a:r>
            <a:r>
              <a:rPr lang="sr-Latn-BA" dirty="0" smtClean="0"/>
              <a:t>. </a:t>
            </a:r>
            <a:endParaRPr lang="sr-Latn-BA" dirty="0" smtClean="0"/>
          </a:p>
          <a:p>
            <a:pPr lvl="0">
              <a:buNone/>
            </a:pPr>
            <a:r>
              <a:rPr lang="sr-Latn-BA" dirty="0" smtClean="0"/>
              <a:t>	U </a:t>
            </a:r>
            <a:r>
              <a:rPr lang="sr-Latn-BA" dirty="0" smtClean="0"/>
              <a:t>ovom slučaju se radi o zvijezdi topologiji sa </a:t>
            </a:r>
            <a:r>
              <a:rPr lang="sr-Latn-BA" i="1" dirty="0" smtClean="0"/>
              <a:t>switch-om. </a:t>
            </a:r>
            <a:endParaRPr lang="sr-Latn-BA" i="1" dirty="0" smtClean="0"/>
          </a:p>
          <a:p>
            <a:pPr lvl="0">
              <a:buNone/>
            </a:pPr>
            <a:r>
              <a:rPr lang="sr-Latn-BA" i="1" dirty="0" smtClean="0"/>
              <a:t>	</a:t>
            </a:r>
            <a:r>
              <a:rPr lang="sr-Latn-BA" dirty="0" smtClean="0"/>
              <a:t>Okvir </a:t>
            </a:r>
            <a:r>
              <a:rPr lang="sr-Latn-BA" dirty="0" smtClean="0"/>
              <a:t>emitovan od strane stanice se baferuje u čvoru i zatim ponovo emituje određenim linkom ka odredišnoj stanici.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BA" dirty="0"/>
              <a:t>Najbolje razumijevanje LAN mreže postiže se polazeći od opisa arhitekture protokola koji se obično koriste pri implementaciji ove vrste računarskih mreža. </a:t>
            </a:r>
            <a:endParaRPr lang="en-US" dirty="0" smtClean="0"/>
          </a:p>
          <a:p>
            <a:endParaRPr lang="en-US" dirty="0" smtClean="0"/>
          </a:p>
          <a:p>
            <a:r>
              <a:rPr lang="sr-Latn-BA" dirty="0" smtClean="0"/>
              <a:t>Protokolski </a:t>
            </a:r>
            <a:r>
              <a:rPr lang="sr-Latn-BA" dirty="0" smtClean="0"/>
              <a:t>nivoi </a:t>
            </a:r>
            <a:r>
              <a:rPr lang="sr-Latn-BA" dirty="0"/>
              <a:t>kojima se organizuju osnovne funkcije LAN mreža</a:t>
            </a:r>
            <a:r>
              <a:rPr lang="sr-Latn-BA" dirty="0" smtClean="0"/>
              <a:t>:</a:t>
            </a:r>
            <a:endParaRPr lang="en-US" dirty="0" smtClean="0"/>
          </a:p>
          <a:p>
            <a:endParaRPr lang="en-US" dirty="0"/>
          </a:p>
          <a:p>
            <a:pPr lvl="0">
              <a:buFont typeface="Wingdings" pitchFamily="2" charset="2"/>
              <a:buChar char="Ø"/>
            </a:pPr>
            <a:r>
              <a:rPr lang="sr-Latn-BA" b="1" i="1" dirty="0"/>
              <a:t>Fizički nivo,</a:t>
            </a:r>
            <a:endParaRPr lang="en-US" i="1" dirty="0"/>
          </a:p>
          <a:p>
            <a:pPr lvl="0">
              <a:buFont typeface="Wingdings" pitchFamily="2" charset="2"/>
              <a:buChar char="Ø"/>
            </a:pPr>
            <a:r>
              <a:rPr lang="sr-Latn-BA" b="1" i="1" dirty="0"/>
              <a:t>Nivo kontrole pristupa medijumu za prenos (</a:t>
            </a:r>
            <a:r>
              <a:rPr lang="sr-Latn-BA" b="1" i="1" dirty="0">
                <a:solidFill>
                  <a:srgbClr val="FFFF00"/>
                </a:solidFill>
              </a:rPr>
              <a:t>MAC</a:t>
            </a:r>
            <a:r>
              <a:rPr lang="sr-Latn-BA" b="1" i="1" dirty="0"/>
              <a:t>-Medium Access Control)</a:t>
            </a:r>
            <a:endParaRPr lang="en-US" i="1" dirty="0"/>
          </a:p>
          <a:p>
            <a:pPr lvl="0">
              <a:buFont typeface="Wingdings" pitchFamily="2" charset="2"/>
              <a:buChar char="Ø"/>
            </a:pPr>
            <a:r>
              <a:rPr lang="sr-Latn-BA" b="1" i="1" dirty="0"/>
              <a:t>Nivo logičke kontrole veze podataka (Logical Link Control- </a:t>
            </a:r>
            <a:r>
              <a:rPr lang="sr-Latn-BA" b="1" i="1" dirty="0" smtClean="0">
                <a:solidFill>
                  <a:srgbClr val="FFFF00"/>
                </a:solidFill>
              </a:rPr>
              <a:t>LL</a:t>
            </a:r>
            <a:r>
              <a:rPr lang="en-US" b="1" i="1" dirty="0" smtClean="0">
                <a:solidFill>
                  <a:srgbClr val="FFFF00"/>
                </a:solidFill>
              </a:rPr>
              <a:t>C</a:t>
            </a:r>
            <a:r>
              <a:rPr lang="sr-Latn-BA" b="1" i="1" dirty="0" smtClean="0"/>
              <a:t>)</a:t>
            </a:r>
            <a:endParaRPr lang="en-US" i="1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i="1" dirty="0" smtClean="0">
                <a:solidFill>
                  <a:srgbClr val="6699FF"/>
                </a:solidFill>
              </a:rPr>
              <a:t>P</a:t>
            </a:r>
            <a:r>
              <a:rPr lang="sr-Latn-ME" sz="2800" i="1" dirty="0" smtClean="0">
                <a:solidFill>
                  <a:srgbClr val="6699FF"/>
                </a:solidFill>
              </a:rPr>
              <a:t>renosni medijumi</a:t>
            </a:r>
            <a:endParaRPr lang="en-US" sz="2800" i="1" dirty="0">
              <a:solidFill>
                <a:srgbClr val="6699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BA" dirty="0" smtClean="0"/>
              <a:t>Kod </a:t>
            </a:r>
            <a:r>
              <a:rPr lang="sr-Latn-BA" dirty="0" smtClean="0"/>
              <a:t>LAN mreža se obično srijeće pet </a:t>
            </a:r>
            <a:r>
              <a:rPr lang="sr-Latn-BA" dirty="0" smtClean="0"/>
              <a:t>vrsta prenosnih medijuma:</a:t>
            </a:r>
            <a:endParaRPr lang="en-US" dirty="0" smtClean="0"/>
          </a:p>
          <a:p>
            <a:pPr lvl="0">
              <a:buFont typeface="Wingdings" pitchFamily="2" charset="2"/>
              <a:buChar char="ü"/>
            </a:pPr>
            <a:r>
              <a:rPr lang="sr-Latn-BA" dirty="0" smtClean="0">
                <a:solidFill>
                  <a:srgbClr val="FFFF00"/>
                </a:solidFill>
              </a:rPr>
              <a:t>Električni kabl sastavljen od </a:t>
            </a:r>
            <a:r>
              <a:rPr lang="sr-Latn-BA" i="1" dirty="0" smtClean="0">
                <a:solidFill>
                  <a:srgbClr val="FFFF00"/>
                </a:solidFill>
              </a:rPr>
              <a:t>upredenih parica</a:t>
            </a:r>
            <a:r>
              <a:rPr lang="sr-Latn-BA" dirty="0" smtClean="0"/>
              <a:t>, </a:t>
            </a:r>
            <a:endParaRPr lang="sr-Latn-BA" dirty="0" smtClean="0"/>
          </a:p>
          <a:p>
            <a:pPr lvl="0">
              <a:buNone/>
            </a:pPr>
            <a:r>
              <a:rPr lang="sr-Latn-BA" dirty="0" smtClean="0"/>
              <a:t>	(</a:t>
            </a:r>
            <a:r>
              <a:rPr lang="sr-Latn-BA" dirty="0" smtClean="0"/>
              <a:t>koji </a:t>
            </a:r>
            <a:r>
              <a:rPr lang="sr-Latn-BA" dirty="0" smtClean="0"/>
              <a:t>je do sredine 90-tih godina bio ograničen na brzine prenosa do oko 3 Mb/s, s jednom greškom u 100 000 poslatih simbola. Danas je moguća brzina prenosa preko </a:t>
            </a:r>
            <a:r>
              <a:rPr lang="sr-Latn-BA" i="1" dirty="0" smtClean="0"/>
              <a:t>10 Gb/s</a:t>
            </a:r>
            <a:r>
              <a:rPr lang="sr-Latn-BA" dirty="0" smtClean="0"/>
              <a:t>, sa jednom greškom u </a:t>
            </a:r>
            <a:r>
              <a:rPr lang="sr-Latn-BA" i="1" dirty="0" smtClean="0"/>
              <a:t>100 miliona poslatih simbola</a:t>
            </a:r>
            <a:r>
              <a:rPr lang="sr-Latn-BA" dirty="0" smtClean="0"/>
              <a:t>, za rastojanja do 100 </a:t>
            </a:r>
            <a:r>
              <a:rPr lang="sr-Latn-BA" dirty="0" smtClean="0"/>
              <a:t>m).</a:t>
            </a:r>
            <a:endParaRPr lang="en-US" dirty="0" smtClean="0"/>
          </a:p>
          <a:p>
            <a:pPr lvl="0"/>
            <a:r>
              <a:rPr lang="sr-Latn-BA" i="1" dirty="0" smtClean="0">
                <a:solidFill>
                  <a:srgbClr val="FFFF00"/>
                </a:solidFill>
              </a:rPr>
              <a:t>Koaksijalni kabl</a:t>
            </a:r>
            <a:r>
              <a:rPr lang="sr-Latn-BA" dirty="0" smtClean="0"/>
              <a:t> za prenos u osnovnom opsegu, kojim se postiže brzina prenosa do </a:t>
            </a:r>
            <a:r>
              <a:rPr lang="sr-Latn-BA" i="1" dirty="0" smtClean="0"/>
              <a:t>50 Mb/s</a:t>
            </a:r>
            <a:r>
              <a:rPr lang="sr-Latn-BA" dirty="0" smtClean="0"/>
              <a:t> i tipična greška od 1 u 10 miliona.</a:t>
            </a:r>
            <a:endParaRPr lang="en-US" dirty="0" smtClean="0"/>
          </a:p>
          <a:p>
            <a:pPr lvl="0"/>
            <a:r>
              <a:rPr lang="sr-Latn-BA" i="1" dirty="0" smtClean="0">
                <a:solidFill>
                  <a:srgbClr val="FFFF00"/>
                </a:solidFill>
              </a:rPr>
              <a:t>Širokopojasni koaksijalni kabl</a:t>
            </a:r>
            <a:r>
              <a:rPr lang="sr-Latn-BA" dirty="0" smtClean="0"/>
              <a:t> sa brzinama prenosa preko </a:t>
            </a:r>
            <a:r>
              <a:rPr lang="sr-Latn-BA" i="1" dirty="0" smtClean="0"/>
              <a:t>300 Mb/s</a:t>
            </a:r>
            <a:r>
              <a:rPr lang="sr-Latn-BA" dirty="0" smtClean="0"/>
              <a:t> i tipičnom greškom od </a:t>
            </a:r>
            <a:r>
              <a:rPr lang="sr-Latn-BA" i="1" dirty="0" smtClean="0"/>
              <a:t>1 u 100 miliona</a:t>
            </a:r>
            <a:r>
              <a:rPr lang="sr-Latn-BA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i="1" dirty="0" smtClean="0">
                <a:solidFill>
                  <a:srgbClr val="6699FF"/>
                </a:solidFill>
              </a:rPr>
              <a:t>P</a:t>
            </a:r>
            <a:r>
              <a:rPr lang="sr-Latn-ME" sz="2800" i="1" dirty="0" smtClean="0">
                <a:solidFill>
                  <a:srgbClr val="6699FF"/>
                </a:solidFill>
              </a:rPr>
              <a:t>renosni </a:t>
            </a:r>
            <a:r>
              <a:rPr lang="sr-Latn-ME" sz="2800" i="1" dirty="0" smtClean="0">
                <a:solidFill>
                  <a:srgbClr val="6699FF"/>
                </a:solidFill>
              </a:rPr>
              <a:t>medijumi</a:t>
            </a:r>
            <a:r>
              <a:rPr lang="sr-Latn-ME" sz="2800" i="1" dirty="0" smtClean="0"/>
              <a:t> </a:t>
            </a:r>
            <a:endParaRPr lang="en-US" sz="2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sr-Latn-BA" i="1" dirty="0" smtClean="0">
                <a:solidFill>
                  <a:srgbClr val="FFFF00"/>
                </a:solidFill>
              </a:rPr>
              <a:t>Optički kabl</a:t>
            </a:r>
            <a:r>
              <a:rPr lang="sr-Latn-BA" dirty="0" smtClean="0"/>
              <a:t> za brzine prenosa </a:t>
            </a:r>
            <a:r>
              <a:rPr lang="sr-Latn-BA" i="1" dirty="0" smtClean="0"/>
              <a:t>veće od 10 Gb/s</a:t>
            </a:r>
            <a:r>
              <a:rPr lang="sr-Latn-BA" dirty="0" smtClean="0"/>
              <a:t> i </a:t>
            </a:r>
            <a:r>
              <a:rPr lang="sr-Latn-BA" i="1" dirty="0" smtClean="0"/>
              <a:t>ekstremno niske iznose grešaka</a:t>
            </a:r>
            <a:r>
              <a:rPr lang="sr-Latn-BA" dirty="0" smtClean="0"/>
              <a:t>. </a:t>
            </a:r>
          </a:p>
          <a:p>
            <a:pPr lvl="0">
              <a:buNone/>
            </a:pPr>
            <a:r>
              <a:rPr lang="sr-Latn-BA" dirty="0" smtClean="0"/>
              <a:t>	Broj uređaja koje može podržati zajednička optička magistrala je ograničen, zbog čega je prsten topologija sa optičkim linkovima između pristupnih tačaka, najpogodnija.</a:t>
            </a:r>
            <a:endParaRPr lang="en-US" dirty="0" smtClean="0"/>
          </a:p>
          <a:p>
            <a:pPr lvl="0"/>
            <a:r>
              <a:rPr lang="sr-Latn-BA" i="1" dirty="0" smtClean="0">
                <a:solidFill>
                  <a:srgbClr val="FFFF00"/>
                </a:solidFill>
              </a:rPr>
              <a:t>Radio kanal</a:t>
            </a:r>
            <a:r>
              <a:rPr lang="sr-Latn-BA" dirty="0" smtClean="0"/>
              <a:t> za brzine </a:t>
            </a:r>
            <a:r>
              <a:rPr lang="sr-Latn-BA" i="1" dirty="0" smtClean="0"/>
              <a:t>veće od 54 Mb/s</a:t>
            </a:r>
            <a:r>
              <a:rPr lang="sr-Latn-BA" dirty="0" smtClean="0"/>
              <a:t> u uslovima kada realizacija žičnih prenosnih medijuma nije isplativa ili nije moguća.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sr-Latn-ME" sz="2400" i="1" dirty="0" smtClean="0">
                <a:solidFill>
                  <a:srgbClr val="0070C0"/>
                </a:solidFill>
              </a:rPr>
              <a:t/>
            </a:r>
            <a:br>
              <a:rPr lang="sr-Latn-ME" sz="2400" i="1" dirty="0" smtClean="0">
                <a:solidFill>
                  <a:srgbClr val="0070C0"/>
                </a:solidFill>
              </a:rPr>
            </a:br>
            <a:r>
              <a:rPr lang="sr-Latn-ME" sz="2400" i="1" dirty="0">
                <a:solidFill>
                  <a:srgbClr val="0070C0"/>
                </a:solidFill>
              </a:rPr>
              <a:t/>
            </a:r>
            <a:br>
              <a:rPr lang="sr-Latn-ME" sz="2400" i="1" dirty="0">
                <a:solidFill>
                  <a:srgbClr val="0070C0"/>
                </a:solidFill>
              </a:rPr>
            </a:br>
            <a:r>
              <a:rPr lang="sr-Latn-ME" sz="2400" i="1" dirty="0" smtClean="0">
                <a:solidFill>
                  <a:srgbClr val="0070C0"/>
                </a:solidFill>
              </a:rPr>
              <a:t/>
            </a:r>
            <a:br>
              <a:rPr lang="sr-Latn-ME" sz="2400" i="1" dirty="0" smtClean="0">
                <a:solidFill>
                  <a:srgbClr val="0070C0"/>
                </a:solidFill>
              </a:rPr>
            </a:br>
            <a:r>
              <a:rPr lang="sr-Latn-ME" sz="2400" i="1" dirty="0">
                <a:solidFill>
                  <a:srgbClr val="0070C0"/>
                </a:solidFill>
              </a:rPr>
              <a:t/>
            </a:r>
            <a:br>
              <a:rPr lang="sr-Latn-ME" sz="2400" i="1" dirty="0">
                <a:solidFill>
                  <a:srgbClr val="0070C0"/>
                </a:solidFill>
              </a:rPr>
            </a:br>
            <a:r>
              <a:rPr lang="sr-Latn-ME" sz="2400" i="1" dirty="0" smtClean="0">
                <a:solidFill>
                  <a:srgbClr val="0070C0"/>
                </a:solidFill>
              </a:rPr>
              <a:t>Arhitektura protokola LAN mreža</a:t>
            </a:r>
            <a:br>
              <a:rPr lang="sr-Latn-ME" sz="2400" i="1" dirty="0" smtClean="0">
                <a:solidFill>
                  <a:srgbClr val="0070C0"/>
                </a:solidFill>
              </a:rPr>
            </a:br>
            <a:r>
              <a:rPr lang="sr-Latn-ME" sz="2400" i="1" dirty="0" smtClean="0">
                <a:solidFill>
                  <a:srgbClr val="0070C0"/>
                </a:solidFill>
              </a:rPr>
              <a:t/>
            </a:r>
            <a:br>
              <a:rPr lang="sr-Latn-ME" sz="2400" i="1" dirty="0" smtClean="0">
                <a:solidFill>
                  <a:srgbClr val="0070C0"/>
                </a:solidFill>
              </a:rPr>
            </a:br>
            <a:r>
              <a:rPr lang="sr-Latn-BA" sz="1600" i="1" dirty="0" smtClean="0"/>
              <a:t>odnos </a:t>
            </a:r>
            <a:r>
              <a:rPr lang="sr-Latn-BA" sz="1600" i="1" dirty="0"/>
              <a:t>izmedju IEEE 802 LAN referentnog modela i ISO-OSI referentnog</a:t>
            </a:r>
            <a:r>
              <a:rPr lang="sr-Latn-BA" sz="2400" i="1" dirty="0"/>
              <a:t> </a:t>
            </a:r>
            <a:r>
              <a:rPr lang="sr-Latn-BA" sz="1300" i="1" dirty="0"/>
              <a:t>modela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1536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400175" y="1681956"/>
            <a:ext cx="558165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i="1" dirty="0" err="1" smtClean="0">
                <a:solidFill>
                  <a:srgbClr val="66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Arhitektura</a:t>
            </a:r>
            <a:r>
              <a:rPr lang="en-US" sz="2800" b="1" i="1" dirty="0" smtClean="0">
                <a:solidFill>
                  <a:srgbClr val="66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LAN </a:t>
            </a:r>
            <a:r>
              <a:rPr lang="en-US" sz="2800" b="1" i="1" dirty="0" err="1" smtClean="0">
                <a:solidFill>
                  <a:srgbClr val="66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mre</a:t>
            </a:r>
            <a:r>
              <a:rPr lang="sr-Latn-ME" sz="2800" b="1" i="1" dirty="0" smtClean="0">
                <a:solidFill>
                  <a:srgbClr val="66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že</a:t>
            </a:r>
            <a:endParaRPr lang="en-US" sz="2800" b="1" i="1" dirty="0">
              <a:solidFill>
                <a:srgbClr val="6699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sz="2800" dirty="0" err="1" smtClean="0"/>
              <a:t>Protokoli</a:t>
            </a:r>
            <a:r>
              <a:rPr lang="en-US" sz="2800" dirty="0" smtClean="0"/>
              <a:t> </a:t>
            </a:r>
            <a:r>
              <a:rPr lang="en-US" sz="2800" dirty="0" err="1" smtClean="0"/>
              <a:t>višeg</a:t>
            </a:r>
            <a:r>
              <a:rPr lang="en-US" sz="2800" dirty="0" smtClean="0"/>
              <a:t> </a:t>
            </a:r>
            <a:r>
              <a:rPr lang="en-US" sz="2800" dirty="0" err="1" smtClean="0"/>
              <a:t>nivoa</a:t>
            </a:r>
            <a:r>
              <a:rPr lang="en-US" sz="2800" dirty="0" smtClean="0"/>
              <a:t> (</a:t>
            </a:r>
            <a:r>
              <a:rPr lang="en-US" sz="2800" dirty="0" err="1" smtClean="0"/>
              <a:t>nivo</a:t>
            </a:r>
            <a:r>
              <a:rPr lang="en-US" sz="2800" dirty="0" smtClean="0"/>
              <a:t> </a:t>
            </a:r>
            <a:r>
              <a:rPr lang="en-US" sz="2800" dirty="0" err="1" smtClean="0"/>
              <a:t>mreže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iznad</a:t>
            </a:r>
            <a:r>
              <a:rPr lang="en-US" sz="2800" dirty="0" smtClean="0"/>
              <a:t>) ne </a:t>
            </a:r>
            <a:r>
              <a:rPr lang="en-US" sz="2800" dirty="0" err="1" smtClean="0"/>
              <a:t>zavise</a:t>
            </a:r>
            <a:r>
              <a:rPr lang="en-US" sz="2800" dirty="0" smtClean="0"/>
              <a:t> </a:t>
            </a:r>
            <a:r>
              <a:rPr lang="en-US" sz="2800" dirty="0" err="1" smtClean="0"/>
              <a:t>od</a:t>
            </a:r>
            <a:r>
              <a:rPr lang="sr-Latn-ME" sz="2800" dirty="0" smtClean="0"/>
              <a:t> </a:t>
            </a:r>
            <a:r>
              <a:rPr lang="en-US" sz="2800" dirty="0" err="1" smtClean="0"/>
              <a:t>arhitekture</a:t>
            </a:r>
            <a:r>
              <a:rPr lang="en-US" sz="2800" dirty="0" smtClean="0"/>
              <a:t> LAN </a:t>
            </a:r>
            <a:r>
              <a:rPr lang="en-US" sz="2800" dirty="0" err="1" smtClean="0"/>
              <a:t>mreže</a:t>
            </a:r>
            <a:r>
              <a:rPr lang="en-US" sz="2800" dirty="0" smtClean="0"/>
              <a:t>. </a:t>
            </a:r>
            <a:endParaRPr lang="sr-Latn-ME" sz="2800" dirty="0" smtClean="0"/>
          </a:p>
          <a:p>
            <a:pPr>
              <a:buNone/>
            </a:pPr>
            <a:endParaRPr lang="sr-Latn-ME" sz="2800" dirty="0" smtClean="0">
              <a:solidFill>
                <a:srgbClr val="FFFF00"/>
              </a:solidFill>
            </a:endParaRPr>
          </a:p>
          <a:p>
            <a:r>
              <a:rPr lang="sr-Latn-BA" sz="2800" dirty="0" smtClean="0"/>
              <a:t>Protokoli </a:t>
            </a:r>
            <a:r>
              <a:rPr lang="sr-Latn-BA" sz="2800" dirty="0" smtClean="0"/>
              <a:t>koji su specificirani za LAN i MAN mreže, suštinski se odnose na prenos blokova podataka mrežom. </a:t>
            </a:r>
          </a:p>
          <a:p>
            <a:r>
              <a:rPr lang="sr-Latn-BA" sz="2800" dirty="0" smtClean="0"/>
              <a:t>Ovi blokovi podataka nazivaju se </a:t>
            </a:r>
            <a:r>
              <a:rPr lang="sr-Latn-BA" sz="2800" b="1" i="1" dirty="0" smtClean="0">
                <a:solidFill>
                  <a:srgbClr val="FFFF00"/>
                </a:solidFill>
              </a:rPr>
              <a:t>frejmovi</a:t>
            </a:r>
            <a:r>
              <a:rPr lang="sr-Latn-BA" sz="2800" b="1" dirty="0" smtClean="0"/>
              <a:t> (engl. </a:t>
            </a:r>
            <a:r>
              <a:rPr lang="sr-Latn-BA" sz="2800" b="1" i="1" dirty="0" smtClean="0"/>
              <a:t>frame</a:t>
            </a:r>
            <a:r>
              <a:rPr lang="sr-Latn-BA" sz="2800" b="1" dirty="0" smtClean="0"/>
              <a:t>)</a:t>
            </a:r>
            <a:r>
              <a:rPr lang="sr-Latn-BA" sz="2800" dirty="0" smtClean="0"/>
              <a:t> </a:t>
            </a:r>
            <a:r>
              <a:rPr lang="sr-Latn-BA" sz="2800" dirty="0" smtClean="0"/>
              <a:t>ili </a:t>
            </a:r>
            <a:r>
              <a:rPr lang="sr-Latn-BA" sz="2800" b="1" i="1" dirty="0" smtClean="0">
                <a:solidFill>
                  <a:srgbClr val="FFFF00"/>
                </a:solidFill>
              </a:rPr>
              <a:t>okviri</a:t>
            </a:r>
            <a:r>
              <a:rPr lang="sr-Latn-BA" sz="2800" dirty="0" smtClean="0"/>
              <a:t>.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F</a:t>
            </a:r>
            <a:r>
              <a:rPr lang="sr-Latn-ME" sz="2800" i="1" dirty="0" smtClean="0"/>
              <a:t>izički nivo </a:t>
            </a:r>
            <a:r>
              <a:rPr lang="sr-Latn-ME" sz="2800" i="1" smtClean="0"/>
              <a:t>LAN mreže (IEEE 802)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Pored </a:t>
            </a:r>
            <a:r>
              <a:rPr lang="en-US" dirty="0" err="1" smtClean="0"/>
              <a:t>klasičnih</a:t>
            </a:r>
            <a:r>
              <a:rPr lang="en-US" dirty="0" smtClean="0"/>
              <a:t> </a:t>
            </a:r>
            <a:r>
              <a:rPr lang="en-US" dirty="0" err="1" smtClean="0"/>
              <a:t>funkcija</a:t>
            </a:r>
            <a:r>
              <a:rPr lang="en-US" dirty="0" smtClean="0"/>
              <a:t> </a:t>
            </a:r>
            <a:r>
              <a:rPr lang="en-US" dirty="0" err="1" smtClean="0"/>
              <a:t>fizički</a:t>
            </a:r>
            <a:r>
              <a:rPr lang="en-US" dirty="0" smtClean="0"/>
              <a:t> </a:t>
            </a:r>
            <a:r>
              <a:rPr lang="en-US" dirty="0" err="1" smtClean="0"/>
              <a:t>nivo</a:t>
            </a:r>
            <a:r>
              <a:rPr lang="en-US" dirty="0" smtClean="0"/>
              <a:t> IEEE 802 </a:t>
            </a:r>
            <a:r>
              <a:rPr lang="en-US" dirty="0" err="1" smtClean="0"/>
              <a:t>referentnog</a:t>
            </a:r>
            <a:r>
              <a:rPr lang="sr-Latn-ME" dirty="0" smtClean="0"/>
              <a:t> </a:t>
            </a:r>
            <a:r>
              <a:rPr lang="en-US" dirty="0" err="1" smtClean="0"/>
              <a:t>modela</a:t>
            </a:r>
            <a:r>
              <a:rPr lang="en-US" dirty="0" smtClean="0"/>
              <a:t> </a:t>
            </a:r>
            <a:r>
              <a:rPr lang="en-US" dirty="0" err="1" smtClean="0"/>
              <a:t>definiše</a:t>
            </a:r>
            <a:r>
              <a:rPr lang="en-US" dirty="0" smtClean="0"/>
              <a:t>: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topologiju</a:t>
            </a:r>
            <a:r>
              <a:rPr lang="en-US" dirty="0" smtClean="0"/>
              <a:t> </a:t>
            </a:r>
            <a:r>
              <a:rPr lang="en-US" dirty="0" err="1" smtClean="0"/>
              <a:t>mrežne</a:t>
            </a:r>
            <a:r>
              <a:rPr lang="en-US" dirty="0" smtClean="0"/>
              <a:t> </a:t>
            </a:r>
            <a:r>
              <a:rPr lang="en-US" dirty="0" err="1" smtClean="0"/>
              <a:t>arhitekture</a:t>
            </a:r>
            <a:endParaRPr lang="en-US" dirty="0" smtClean="0"/>
          </a:p>
          <a:p>
            <a:pPr lvl="1">
              <a:buFont typeface="Wingdings" pitchFamily="2" charset="2"/>
              <a:buChar char="ü"/>
            </a:pPr>
            <a:r>
              <a:rPr lang="en-US" dirty="0" err="1" smtClean="0">
                <a:solidFill>
                  <a:srgbClr val="FFFF00"/>
                </a:solidFill>
              </a:rPr>
              <a:t>mreže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sa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zajedničkom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magistralom</a:t>
            </a:r>
            <a:r>
              <a:rPr lang="en-US" dirty="0" smtClean="0">
                <a:solidFill>
                  <a:srgbClr val="FFFF00"/>
                </a:solidFill>
              </a:rPr>
              <a:t> (bus), 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err="1" smtClean="0">
                <a:solidFill>
                  <a:srgbClr val="FFFF00"/>
                </a:solidFill>
              </a:rPr>
              <a:t>stablo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mreža</a:t>
            </a:r>
            <a:r>
              <a:rPr lang="en-US" dirty="0" smtClean="0">
                <a:solidFill>
                  <a:srgbClr val="FFFF00"/>
                </a:solidFill>
              </a:rPr>
              <a:t>(tree), 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err="1" smtClean="0">
                <a:solidFill>
                  <a:srgbClr val="FFFF00"/>
                </a:solidFill>
              </a:rPr>
              <a:t>prsten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mreže</a:t>
            </a:r>
            <a:r>
              <a:rPr lang="en-US" dirty="0" smtClean="0">
                <a:solidFill>
                  <a:srgbClr val="FFFF00"/>
                </a:solidFill>
              </a:rPr>
              <a:t> (ring), 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err="1" smtClean="0">
                <a:solidFill>
                  <a:srgbClr val="FFFF00"/>
                </a:solidFill>
              </a:rPr>
              <a:t>zvijezda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mreže</a:t>
            </a:r>
            <a:r>
              <a:rPr lang="en-US" dirty="0" smtClean="0">
                <a:solidFill>
                  <a:srgbClr val="FFFF00"/>
                </a:solidFill>
              </a:rPr>
              <a:t> (star)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i="1" dirty="0" smtClean="0">
                <a:solidFill>
                  <a:srgbClr val="6699FF"/>
                </a:solidFill>
              </a:rPr>
              <a:t>F</a:t>
            </a:r>
            <a:r>
              <a:rPr lang="sr-Latn-ME" sz="2800" i="1" dirty="0" smtClean="0">
                <a:solidFill>
                  <a:srgbClr val="6699FF"/>
                </a:solidFill>
              </a:rPr>
              <a:t>izički nivo LAN mreže</a:t>
            </a:r>
            <a:endParaRPr lang="en-US" sz="2800" i="1" dirty="0">
              <a:solidFill>
                <a:srgbClr val="6699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Karakteristike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medijuma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prenos</a:t>
            </a:r>
            <a:endParaRPr lang="en-US" dirty="0" smtClean="0"/>
          </a:p>
          <a:p>
            <a:pPr lvl="1">
              <a:buFont typeface="Wingdings" pitchFamily="2" charset="2"/>
              <a:buChar char="ü"/>
            </a:pPr>
            <a:r>
              <a:rPr lang="en-US" dirty="0" err="1" smtClean="0">
                <a:solidFill>
                  <a:srgbClr val="FFFF00"/>
                </a:solidFill>
              </a:rPr>
              <a:t>Električni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kabal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sastavljen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od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upredenih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parica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endParaRPr lang="sr-Latn-ME" dirty="0" smtClean="0">
              <a:solidFill>
                <a:srgbClr val="FFFF00"/>
              </a:solidFill>
            </a:endParaRPr>
          </a:p>
          <a:p>
            <a:pPr lvl="1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</a:rPr>
              <a:t></a:t>
            </a:r>
            <a:r>
              <a:rPr lang="en-US" dirty="0" err="1" smtClean="0">
                <a:solidFill>
                  <a:srgbClr val="FFFF00"/>
                </a:solidFill>
              </a:rPr>
              <a:t>Koaksijalni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kabal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za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prenos</a:t>
            </a:r>
            <a:r>
              <a:rPr lang="en-US" dirty="0" smtClean="0">
                <a:solidFill>
                  <a:srgbClr val="FFFF00"/>
                </a:solidFill>
              </a:rPr>
              <a:t> u </a:t>
            </a:r>
            <a:r>
              <a:rPr lang="en-US" dirty="0" err="1" smtClean="0">
                <a:solidFill>
                  <a:srgbClr val="FFFF00"/>
                </a:solidFill>
              </a:rPr>
              <a:t>osnovnom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opsegu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endParaRPr lang="sr-Latn-ME" dirty="0" smtClean="0">
              <a:solidFill>
                <a:srgbClr val="FFFF00"/>
              </a:solidFill>
            </a:endParaRPr>
          </a:p>
          <a:p>
            <a:pPr lvl="1">
              <a:buFont typeface="Wingdings" pitchFamily="2" charset="2"/>
              <a:buChar char="ü"/>
            </a:pPr>
            <a:endParaRPr lang="en-US" dirty="0" smtClean="0">
              <a:solidFill>
                <a:srgbClr val="FFFF00"/>
              </a:solidFill>
            </a:endParaRPr>
          </a:p>
          <a:p>
            <a:pPr lvl="1">
              <a:buFont typeface="Wingdings" pitchFamily="2" charset="2"/>
              <a:buChar char="ü"/>
            </a:pPr>
            <a:r>
              <a:rPr lang="en-US" dirty="0" err="1" smtClean="0">
                <a:solidFill>
                  <a:srgbClr val="FFFF00"/>
                </a:solidFill>
              </a:rPr>
              <a:t>Širokopojasni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koaksijalni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kabal</a:t>
            </a:r>
            <a:endParaRPr lang="sr-Latn-ME" dirty="0" smtClean="0">
              <a:solidFill>
                <a:srgbClr val="FFFF00"/>
              </a:solidFill>
            </a:endParaRPr>
          </a:p>
          <a:p>
            <a:pPr lvl="1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lvl="1">
              <a:buFont typeface="Wingdings" pitchFamily="2" charset="2"/>
              <a:buChar char="ü"/>
            </a:pPr>
            <a:r>
              <a:rPr lang="en-US" dirty="0" err="1" smtClean="0">
                <a:solidFill>
                  <a:srgbClr val="FFFF00"/>
                </a:solidFill>
              </a:rPr>
              <a:t>Optički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kabal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za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većebrzine</a:t>
            </a:r>
            <a:endParaRPr lang="en-US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sr-Latn-ME" dirty="0" smtClean="0"/>
          </a:p>
          <a:p>
            <a:pPr>
              <a:buNone/>
            </a:pPr>
            <a:r>
              <a:rPr lang="en-US" dirty="0" smtClean="0"/>
              <a:t>LAN </a:t>
            </a:r>
            <a:r>
              <a:rPr lang="en-US" dirty="0" err="1" smtClean="0"/>
              <a:t>mreže</a:t>
            </a:r>
            <a:r>
              <a:rPr lang="en-US" dirty="0" smtClean="0"/>
              <a:t> se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realizovati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bežičnim</a:t>
            </a:r>
            <a:r>
              <a:rPr lang="en-US" dirty="0" smtClean="0"/>
              <a:t> </a:t>
            </a:r>
            <a:r>
              <a:rPr lang="en-US" dirty="0" err="1" smtClean="0"/>
              <a:t>prenosnim</a:t>
            </a:r>
            <a:r>
              <a:rPr lang="en-US" dirty="0" smtClean="0"/>
              <a:t> </a:t>
            </a:r>
            <a:r>
              <a:rPr lang="en-US" dirty="0" err="1" smtClean="0"/>
              <a:t>putevima</a:t>
            </a:r>
            <a:r>
              <a:rPr lang="en-US" dirty="0" smtClean="0"/>
              <a:t>. (wireless LAN </a:t>
            </a:r>
            <a:r>
              <a:rPr lang="en-US" dirty="0" err="1" smtClean="0"/>
              <a:t>mrež</a:t>
            </a:r>
            <a:r>
              <a:rPr lang="sr-Latn-ME" dirty="0" smtClean="0"/>
              <a:t>e)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i="1" dirty="0" smtClean="0">
                <a:solidFill>
                  <a:srgbClr val="6699FF"/>
                </a:solidFill>
              </a:rPr>
              <a:t>T</a:t>
            </a:r>
            <a:r>
              <a:rPr lang="sr-Latn-ME" sz="2800" i="1" dirty="0" smtClean="0">
                <a:solidFill>
                  <a:srgbClr val="6699FF"/>
                </a:solidFill>
              </a:rPr>
              <a:t>opolologija LAN mreža</a:t>
            </a:r>
            <a:endParaRPr lang="en-US" sz="2800" i="1" dirty="0">
              <a:solidFill>
                <a:srgbClr val="6699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sr-Latn-BA" dirty="0" smtClean="0"/>
              <a:t>Pri realizaciji LAN mreža najčešće se koriste 4 osnovne topologije mrežne arhitekture:</a:t>
            </a:r>
            <a:endParaRPr lang="en-US" dirty="0" smtClean="0"/>
          </a:p>
          <a:p>
            <a:pPr>
              <a:buNone/>
            </a:pPr>
            <a:r>
              <a:rPr lang="sr-Latn-BA" dirty="0" smtClean="0"/>
              <a:t>-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i="1" dirty="0" smtClean="0">
                <a:solidFill>
                  <a:srgbClr val="6699FF"/>
                </a:solidFill>
              </a:rPr>
              <a:t>T</a:t>
            </a:r>
            <a:r>
              <a:rPr lang="sr-Latn-ME" sz="2800" i="1" dirty="0" smtClean="0">
                <a:solidFill>
                  <a:srgbClr val="6699FF"/>
                </a:solidFill>
              </a:rPr>
              <a:t>opologija LAN mreže</a:t>
            </a:r>
            <a:endParaRPr lang="en-US" sz="2800" i="1" dirty="0">
              <a:solidFill>
                <a:srgbClr val="6699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BA" i="1" dirty="0" smtClean="0">
                <a:solidFill>
                  <a:srgbClr val="FFFF00"/>
                </a:solidFill>
              </a:rPr>
              <a:t>mreže sa zajedničkom magistralom</a:t>
            </a:r>
            <a:r>
              <a:rPr lang="sr-Latn-BA" dirty="0" smtClean="0">
                <a:solidFill>
                  <a:srgbClr val="FFFF00"/>
                </a:solidFill>
              </a:rPr>
              <a:t> (</a:t>
            </a:r>
            <a:r>
              <a:rPr lang="sr-Latn-BA" b="1" i="1" dirty="0" smtClean="0">
                <a:solidFill>
                  <a:srgbClr val="FFFF00"/>
                </a:solidFill>
              </a:rPr>
              <a:t>bus</a:t>
            </a:r>
            <a:r>
              <a:rPr lang="sr-Latn-BA" dirty="0" smtClean="0">
                <a:solidFill>
                  <a:srgbClr val="FFFF00"/>
                </a:solidFill>
              </a:rPr>
              <a:t>),</a:t>
            </a:r>
            <a:r>
              <a:rPr lang="sr-Latn-BA" dirty="0" smtClean="0"/>
              <a:t> </a:t>
            </a:r>
            <a:endParaRPr lang="sr-Latn-BA" dirty="0" smtClean="0"/>
          </a:p>
          <a:p>
            <a:pPr>
              <a:buNone/>
            </a:pPr>
            <a:r>
              <a:rPr lang="sr-Latn-BA" dirty="0" smtClean="0"/>
              <a:t>     </a:t>
            </a:r>
            <a:r>
              <a:rPr lang="sr-Latn-BA" dirty="0" smtClean="0"/>
              <a:t>stanice </a:t>
            </a:r>
            <a:r>
              <a:rPr lang="sr-Latn-BA" dirty="0" smtClean="0"/>
              <a:t>su povezane </a:t>
            </a:r>
            <a:r>
              <a:rPr lang="sr-Latn-BA" dirty="0" smtClean="0"/>
              <a:t>na zajednički transmisioni medijum, </a:t>
            </a:r>
            <a:endParaRPr lang="sr-Latn-BA" dirty="0" smtClean="0"/>
          </a:p>
          <a:p>
            <a:pPr>
              <a:buNone/>
            </a:pPr>
            <a:r>
              <a:rPr lang="sr-Latn-BA" dirty="0" smtClean="0"/>
              <a:t>	 </a:t>
            </a:r>
            <a:r>
              <a:rPr lang="sr-Latn-BA" dirty="0" smtClean="0"/>
              <a:t>više segmenata može biti međusobno povezano ripiterima ili mostovima, </a:t>
            </a:r>
            <a:endParaRPr lang="sr-Latn-BA" dirty="0" smtClean="0"/>
          </a:p>
          <a:p>
            <a:pPr>
              <a:buNone/>
            </a:pPr>
            <a:r>
              <a:rPr lang="sr-Latn-BA" dirty="0" smtClean="0"/>
              <a:t>	</a:t>
            </a:r>
            <a:r>
              <a:rPr lang="sr-Latn-BA" dirty="0" smtClean="0"/>
              <a:t>kako </a:t>
            </a:r>
            <a:r>
              <a:rPr lang="sr-Latn-BA" dirty="0" smtClean="0"/>
              <a:t>bi se povećala oblast pokrivanja </a:t>
            </a:r>
            <a:r>
              <a:rPr lang="sr-Latn-BA" dirty="0" smtClean="0"/>
              <a:t>mreže</a:t>
            </a:r>
          </a:p>
          <a:p>
            <a:pPr>
              <a:buNone/>
            </a:pPr>
            <a:r>
              <a:rPr lang="sr-Latn-BA" dirty="0" smtClean="0"/>
              <a:t>	</a:t>
            </a:r>
            <a:r>
              <a:rPr lang="sr-Latn-BA" dirty="0" smtClean="0"/>
              <a:t> </a:t>
            </a:r>
            <a:r>
              <a:rPr lang="sr-Latn-BA" dirty="0" smtClean="0"/>
              <a:t>(poruka se difuzno prenosi svim povezanim stanicama)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267200" y="3339413"/>
            <a:ext cx="3657600" cy="104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i="1" dirty="0" smtClean="0">
                <a:solidFill>
                  <a:srgbClr val="6699FF"/>
                </a:solidFill>
              </a:rPr>
              <a:t>T</a:t>
            </a:r>
            <a:r>
              <a:rPr lang="sr-Latn-ME" sz="2800" i="1" dirty="0" smtClean="0">
                <a:solidFill>
                  <a:srgbClr val="6699FF"/>
                </a:solidFill>
              </a:rPr>
              <a:t>opologija LAN mreža</a:t>
            </a:r>
            <a:endParaRPr lang="en-US" sz="2800" i="1" dirty="0">
              <a:solidFill>
                <a:srgbClr val="6699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sr-Latn-BA" dirty="0" smtClean="0"/>
              <a:t>- </a:t>
            </a:r>
            <a:r>
              <a:rPr lang="sr-Latn-BA" i="1" dirty="0" smtClean="0">
                <a:solidFill>
                  <a:srgbClr val="FFFF00"/>
                </a:solidFill>
              </a:rPr>
              <a:t>stablo mreža</a:t>
            </a:r>
            <a:r>
              <a:rPr lang="sr-Latn-BA" dirty="0" smtClean="0">
                <a:solidFill>
                  <a:srgbClr val="FFFF00"/>
                </a:solidFill>
              </a:rPr>
              <a:t> (</a:t>
            </a:r>
            <a:r>
              <a:rPr lang="sr-Latn-BA" b="1" i="1" dirty="0" smtClean="0">
                <a:solidFill>
                  <a:srgbClr val="FFFF00"/>
                </a:solidFill>
              </a:rPr>
              <a:t>tree</a:t>
            </a:r>
            <a:r>
              <a:rPr lang="sr-Latn-BA" dirty="0" smtClean="0">
                <a:solidFill>
                  <a:srgbClr val="FFFF00"/>
                </a:solidFill>
              </a:rPr>
              <a:t>),</a:t>
            </a:r>
            <a:r>
              <a:rPr lang="sr-Latn-BA" dirty="0" smtClean="0"/>
              <a:t> </a:t>
            </a:r>
            <a:endParaRPr lang="sr-Latn-BA" dirty="0" smtClean="0"/>
          </a:p>
          <a:p>
            <a:r>
              <a:rPr lang="sr-Latn-BA" dirty="0" smtClean="0"/>
              <a:t> </a:t>
            </a:r>
            <a:r>
              <a:rPr lang="sr-Latn-BA" dirty="0" smtClean="0"/>
              <a:t>koristi </a:t>
            </a:r>
            <a:r>
              <a:rPr lang="sr-Latn-BA" dirty="0" smtClean="0"/>
              <a:t> se za </a:t>
            </a:r>
            <a:r>
              <a:rPr lang="sr-Latn-BA" dirty="0" smtClean="0"/>
              <a:t>širokopojasne sisteme sa krajnjim pojačavačem, </a:t>
            </a:r>
            <a:endParaRPr lang="sr-Latn-BA" dirty="0" smtClean="0"/>
          </a:p>
          <a:p>
            <a:r>
              <a:rPr lang="sr-Latn-BA" dirty="0" smtClean="0"/>
              <a:t>koji </a:t>
            </a:r>
            <a:r>
              <a:rPr lang="sr-Latn-BA" dirty="0" smtClean="0"/>
              <a:t>mijenja učestanost na kojim se vrši prijem u drugu predajnu učestanost;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267200" y="2517601"/>
            <a:ext cx="3657600" cy="269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300</TotalTime>
  <Words>702</Words>
  <Application>Microsoft Office PowerPoint</Application>
  <PresentationFormat>On-screen Show (4:3)</PresentationFormat>
  <Paragraphs>109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Technic</vt:lpstr>
      <vt:lpstr>Arhitektura LAN mreže</vt:lpstr>
      <vt:lpstr>Slide 2</vt:lpstr>
      <vt:lpstr>    Arhitektura protokola LAN mreža  odnos izmedju IEEE 802 LAN referentnog modela i ISO-OSI referentnog modela </vt:lpstr>
      <vt:lpstr>Arhitektura LAN mreže</vt:lpstr>
      <vt:lpstr>Fizički nivo LAN mreže (IEEE 802)</vt:lpstr>
      <vt:lpstr>Fizički nivo LAN mreže</vt:lpstr>
      <vt:lpstr>Topolologija LAN mreža</vt:lpstr>
      <vt:lpstr>Topologija LAN mreže</vt:lpstr>
      <vt:lpstr>Topologija LAN mreža</vt:lpstr>
      <vt:lpstr>Topologija LAN mreže</vt:lpstr>
      <vt:lpstr>Topologija LAN mreže</vt:lpstr>
      <vt:lpstr>Topologija LAN mreže</vt:lpstr>
      <vt:lpstr>Topologija LAN mreže</vt:lpstr>
      <vt:lpstr>Topologija LAN mreže</vt:lpstr>
      <vt:lpstr>Topologija LAN mreže</vt:lpstr>
      <vt:lpstr> Topologija LAN mreže</vt:lpstr>
      <vt:lpstr>Topologija LAN mreže</vt:lpstr>
      <vt:lpstr>Topologija LAN meže</vt:lpstr>
      <vt:lpstr>Topologija LAN mreže</vt:lpstr>
      <vt:lpstr>Prenosni medijumi</vt:lpstr>
      <vt:lpstr>Prenosni medijumi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Arhitektura LAN mreže</dc:title>
  <dc:creator>IBM</dc:creator>
  <cp:lastModifiedBy>IBM</cp:lastModifiedBy>
  <cp:revision>27</cp:revision>
  <dcterms:created xsi:type="dcterms:W3CDTF">2012-12-10T09:24:15Z</dcterms:created>
  <dcterms:modified xsi:type="dcterms:W3CDTF">2012-12-14T12:41:34Z</dcterms:modified>
</cp:coreProperties>
</file>