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9271-AF0F-463D-A2AE-E540C20C296A}" type="datetimeFigureOut">
              <a:rPr lang="en-GB" smtClean="0"/>
              <a:t>15/02/2021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9622-ED98-4C3A-960D-3F93BD398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308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9271-AF0F-463D-A2AE-E540C20C296A}" type="datetimeFigureOut">
              <a:rPr lang="en-GB" smtClean="0"/>
              <a:t>15/02/2021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9622-ED98-4C3A-960D-3F93BD398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245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9271-AF0F-463D-A2AE-E540C20C296A}" type="datetimeFigureOut">
              <a:rPr lang="en-GB" smtClean="0"/>
              <a:t>15/02/2021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9622-ED98-4C3A-960D-3F93BD398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646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9271-AF0F-463D-A2AE-E540C20C296A}" type="datetimeFigureOut">
              <a:rPr lang="en-GB" smtClean="0"/>
              <a:t>15/02/2021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9622-ED98-4C3A-960D-3F93BD398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792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9271-AF0F-463D-A2AE-E540C20C296A}" type="datetimeFigureOut">
              <a:rPr lang="en-GB" smtClean="0"/>
              <a:t>15/02/2021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9622-ED98-4C3A-960D-3F93BD398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983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9271-AF0F-463D-A2AE-E540C20C296A}" type="datetimeFigureOut">
              <a:rPr lang="en-GB" smtClean="0"/>
              <a:t>15/02/2021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9622-ED98-4C3A-960D-3F93BD398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124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9271-AF0F-463D-A2AE-E540C20C296A}" type="datetimeFigureOut">
              <a:rPr lang="en-GB" smtClean="0"/>
              <a:t>15/02/2021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9622-ED98-4C3A-960D-3F93BD398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385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9271-AF0F-463D-A2AE-E540C20C296A}" type="datetimeFigureOut">
              <a:rPr lang="en-GB" smtClean="0"/>
              <a:t>15/02/2021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9622-ED98-4C3A-960D-3F93BD398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824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9271-AF0F-463D-A2AE-E540C20C296A}" type="datetimeFigureOut">
              <a:rPr lang="en-GB" smtClean="0"/>
              <a:t>15/02/2021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9622-ED98-4C3A-960D-3F93BD398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691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9271-AF0F-463D-A2AE-E540C20C296A}" type="datetimeFigureOut">
              <a:rPr lang="en-GB" smtClean="0"/>
              <a:t>15/02/2021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9622-ED98-4C3A-960D-3F93BD398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5518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F9271-AF0F-463D-A2AE-E540C20C296A}" type="datetimeFigureOut">
              <a:rPr lang="en-GB" smtClean="0"/>
              <a:t>15/02/2021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9622-ED98-4C3A-960D-3F93BD398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66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F9271-AF0F-463D-A2AE-E540C20C296A}" type="datetimeFigureOut">
              <a:rPr lang="en-GB" smtClean="0"/>
              <a:t>15/02/2021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D9622-ED98-4C3A-960D-3F93BD398E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950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89398"/>
            <a:ext cx="7772400" cy="1827634"/>
          </a:xfrm>
        </p:spPr>
        <p:txBody>
          <a:bodyPr>
            <a:normAutofit/>
          </a:bodyPr>
          <a:lstStyle/>
          <a:p>
            <a:r>
              <a:rPr lang="en-GB" sz="6000" b="1" dirty="0" smtClean="0"/>
              <a:t>TCP/IP MODEL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417776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568863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sr-Latn-RS" dirty="0" smtClean="0"/>
              <a:t>M</a:t>
            </a:r>
            <a:r>
              <a:rPr lang="vi-VN" dirty="0" smtClean="0"/>
              <a:t>režna topologija </a:t>
            </a:r>
            <a:r>
              <a:rPr lang="sr-Latn-RS" dirty="0">
                <a:latin typeface="Arial" pitchFamily="34" charset="0"/>
                <a:cs typeface="Arial" pitchFamily="34" charset="0"/>
              </a:rPr>
              <a:t>s</a:t>
            </a:r>
            <a:r>
              <a:rPr lang="vi-VN" dirty="0" smtClean="0"/>
              <a:t>tab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vi-VN" dirty="0" smtClean="0"/>
              <a:t>a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sr-Latn-RS" dirty="0" smtClean="0"/>
              <a:t> </a:t>
            </a:r>
            <a:r>
              <a:rPr lang="vi-VN" dirty="0" smtClean="0"/>
              <a:t>sastoji se od centralnog čvora koji je najviši u hijerarhijskom rasporedu čvorova i na njega spojenih čvorova koji se nalaze na sloju niže. </a:t>
            </a:r>
            <a:endParaRPr lang="sr-Latn-RS" dirty="0" smtClean="0"/>
          </a:p>
          <a:p>
            <a:pPr marL="0" indent="0" algn="just">
              <a:buNone/>
            </a:pPr>
            <a:r>
              <a:rPr lang="vi-VN" dirty="0" smtClean="0"/>
              <a:t>Čvorovi nižeg sloja opet mogu imati na sebe spojene čvorove još nižeg sloja. Da bi neka mreža imala karakteristike topologije</a:t>
            </a:r>
            <a:r>
              <a:rPr lang="sr-Latn-RS" dirty="0" smtClean="0"/>
              <a:t> 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vi-VN" dirty="0" smtClean="0"/>
              <a:t>tab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vi-VN" dirty="0" smtClean="0"/>
              <a:t>a potrebno je da ima najmanje tri sloja. Ukupan broj point-to-point veza između čvorova će biti za jedan manji od broja čvorova. </a:t>
            </a:r>
            <a:endParaRPr lang="sr-Latn-RS" dirty="0" smtClean="0"/>
          </a:p>
          <a:p>
            <a:pPr marL="0" indent="0" algn="just">
              <a:buNone/>
            </a:pPr>
            <a:r>
              <a:rPr lang="vi-VN" dirty="0" smtClean="0"/>
              <a:t>Kao prijenosni medij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um</a:t>
            </a:r>
            <a:r>
              <a:rPr lang="vi-VN" dirty="0" smtClean="0"/>
              <a:t> se koriste različiti oblici bakrenih i optičkih vodiča.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774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040560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 err="1" smtClean="0">
                <a:latin typeface="Arial" pitchFamily="34" charset="0"/>
                <a:cs typeface="Arial" pitchFamily="34" charset="0"/>
              </a:rPr>
              <a:t>Isprepletena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topologija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sastoji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se od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čvorova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koji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mogu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imati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direktne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veze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više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ili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svim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čvorovima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mreži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. </a:t>
            </a:r>
            <a:endParaRPr lang="sr-Latn-RS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GB" dirty="0" err="1" smtClean="0">
                <a:latin typeface="Arial" pitchFamily="34" charset="0"/>
                <a:cs typeface="Arial" pitchFamily="34" charset="0"/>
              </a:rPr>
              <a:t>Potpuna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isprepletena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topologija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je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preskupa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složena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primjenu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tako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da se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koristi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samo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mjestima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Latn-RS" dirty="0">
                <a:latin typeface="Arial" pitchFamily="34" charset="0"/>
                <a:cs typeface="Arial" pitchFamily="34" charset="0"/>
              </a:rPr>
              <a:t>đ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e je to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krajnje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nužno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sr-Latn-RS" dirty="0">
                <a:latin typeface="Arial" pitchFamily="34" charset="0"/>
                <a:cs typeface="Arial" pitchFamily="34" charset="0"/>
              </a:rPr>
              <a:t>đ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nije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potrebno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povezati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veliki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broj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čvorova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. 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71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2856"/>
            <a:ext cx="9144000" cy="3993307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 err="1" smtClean="0">
                <a:latin typeface="Arial" pitchFamily="34" charset="0"/>
                <a:cs typeface="Arial" pitchFamily="34" charset="0"/>
              </a:rPr>
              <a:t>Kombin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ov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ana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mrežna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topologija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odnosi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kombinaciju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više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navedenih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vrsta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topologija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istoj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mreži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za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visno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o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potreba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mreže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.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94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597352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Model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koji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je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koristila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računarska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mreža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koja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je „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predak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“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svih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današnjih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računarskih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mreža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, Arpanet (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engl.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Advanced Research Projects Agency Network) i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kojeg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koristi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danas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najveća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telekomunikacijska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mreža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globalni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Internet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naziva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se model TCP/IP (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engl.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Transmission Control Protocol/Internet Protocol). </a:t>
            </a:r>
            <a:endParaRPr lang="sr-Latn-RS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GB" dirty="0" err="1" smtClean="0">
                <a:latin typeface="Arial" pitchFamily="34" charset="0"/>
                <a:cs typeface="Arial" pitchFamily="34" charset="0"/>
              </a:rPr>
              <a:t>Zbog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pojašnjenja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zašto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ovaj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model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koristi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zašto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je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toliko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bitan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dobar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da se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održao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danas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globalnom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Internetu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potrebno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je 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poznavati razvoj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računarskih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mreža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poseb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no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već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spomenuti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Arpanet. </a:t>
            </a:r>
            <a:endParaRPr lang="sr-Latn-RS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Arpanet je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američka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istraživačka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računarska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mreža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koja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je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povezivala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fakultete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i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državne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ustanove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putem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iznajmljenih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telefonskih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parica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, problem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nastaje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kada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počinje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velika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komercijalna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primjena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radio i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satelitskih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mreža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protokoli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koji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su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implementirani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ni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je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su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bili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funkcionalni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ovakve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tipove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mreža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pa se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moralo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tražiti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novo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rješenje</a:t>
            </a:r>
            <a:r>
              <a:rPr lang="sr-Latn-RS" dirty="0">
                <a:latin typeface="Arial" pitchFamily="34" charset="0"/>
                <a:cs typeface="Arial" pitchFamily="34" charset="0"/>
              </a:rPr>
              <a:t>.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30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33670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vi-VN" dirty="0" smtClean="0"/>
              <a:t>Bežično povezivanje uređaja i mreže oduvijek je bilo kompleksno pitanje, jer se nije očekivalo ovo što imamo danas, pa su i same mreže bile u početku osmišljene da funkcioni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š</a:t>
            </a:r>
            <a:r>
              <a:rPr lang="vi-VN" dirty="0" smtClean="0"/>
              <a:t>u spojene žičanim putem.</a:t>
            </a:r>
            <a:endParaRPr lang="sr-Latn-RS" dirty="0" smtClean="0"/>
          </a:p>
          <a:p>
            <a:pPr marL="0" indent="0" algn="just">
              <a:buNone/>
            </a:pPr>
            <a:r>
              <a:rPr lang="vi-VN" dirty="0" smtClean="0"/>
              <a:t>Problem se rješava spomenutom arhitekturom, odnosno modelom TCP/IP, takav naziv modela nastao je spajanjem imena dva njegova osnovna protokola. </a:t>
            </a:r>
            <a:endParaRPr lang="sr-Latn-RS" dirty="0" smtClean="0"/>
          </a:p>
          <a:p>
            <a:pPr marL="0" indent="0" algn="just">
              <a:buNone/>
            </a:pPr>
            <a:r>
              <a:rPr lang="vi-VN" dirty="0" smtClean="0"/>
              <a:t>Zbog sve većeg broja mrežnih usluga i različitih zahtjeva, ali i zbog sigurnosti tražilo se rješenje koje bi zadovoljilo sve navedene potrebe, karakteristika arhitekture visoke elastičnosti sposobne da odradi jednostavan prijenos datoteke, ali i složeniji kao npr. pokretne slike u realnom vremenu je definitivno karakteristika modela TCP/IP.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352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i="1" dirty="0" smtClean="0"/>
              <a:t>Mrežno orijenti</a:t>
            </a:r>
            <a:r>
              <a:rPr lang="sr-Latn-RS" i="1" dirty="0" smtClean="0"/>
              <a:t>s</a:t>
            </a:r>
            <a:r>
              <a:rPr lang="it-IT" i="1" dirty="0" smtClean="0"/>
              <a:t>ani slojevi modela OSI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vi-VN" dirty="0" smtClean="0">
                <a:latin typeface="Arial" pitchFamily="34" charset="0"/>
                <a:cs typeface="Arial" pitchFamily="34" charset="0"/>
              </a:rPr>
              <a:t>Fizički sloj ima ulogu dobi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j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eni niz bitova prenijeti komunikacijskim kanalom i osigurati ako jedna strana pošalje npr. bit 1, da druga strana takođe primi bit 1, a ne bit 0. </a:t>
            </a:r>
            <a:endParaRPr lang="sr-Latn-RS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vi-VN" dirty="0" smtClean="0">
                <a:latin typeface="Arial" pitchFamily="34" charset="0"/>
                <a:cs typeface="Arial" pitchFamily="34" charset="0"/>
              </a:rPr>
              <a:t>U tom slučaju govorimo o tome koliki napon treba predstavljati jedinicu, a koliki nulu, koliko je trajanje bita, je li prijenos jednosmjerni ili dvosmjerni, način uspostavljanja veze i prekidanja kada je bit prenesen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Projektanti se u fizičkom sloju bave mehaničkim i električnim sklopovima te prijenosnim medijima, 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pa 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razlikujemo dvije vrste prijenosnih medija: </a:t>
            </a:r>
            <a:endParaRPr lang="sr-Latn-RS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vi-VN" dirty="0" smtClean="0">
                <a:latin typeface="Arial" pitchFamily="34" charset="0"/>
                <a:cs typeface="Arial" pitchFamily="34" charset="0"/>
              </a:rPr>
              <a:t>Žičane, koje zahtijevaju da se računa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ri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povežu nekom vrstom žice: </a:t>
            </a:r>
            <a:endParaRPr lang="sr-Latn-RS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vi-VN" dirty="0" smtClean="0">
                <a:latin typeface="Arial" pitchFamily="34" charset="0"/>
                <a:cs typeface="Arial" pitchFamily="34" charset="0"/>
              </a:rPr>
              <a:t>1) Bak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rna parica </a:t>
            </a:r>
            <a:endParaRPr lang="sr-Latn-RS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vi-VN" dirty="0" smtClean="0">
                <a:latin typeface="Arial" pitchFamily="34" charset="0"/>
                <a:cs typeface="Arial" pitchFamily="34" charset="0"/>
              </a:rPr>
              <a:t>2) Optičko vlakno</a:t>
            </a:r>
            <a:endParaRPr lang="sr-Latn-RS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vi-VN" dirty="0" smtClean="0">
                <a:latin typeface="Arial" pitchFamily="34" charset="0"/>
                <a:cs typeface="Arial" pitchFamily="34" charset="0"/>
              </a:rPr>
              <a:t>3) Koaksijalni kabl. </a:t>
            </a:r>
            <a:endParaRPr lang="sr-Latn-RS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sr-Latn-RS" dirty="0">
                <a:latin typeface="Arial" pitchFamily="34" charset="0"/>
                <a:cs typeface="Arial" pitchFamily="34" charset="0"/>
              </a:rPr>
              <a:t>-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 Bežične, koje prenose informacije nekom vrstom elektromagnetskih 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talas</a:t>
            </a:r>
            <a:r>
              <a:rPr lang="vi-VN" dirty="0" smtClean="0">
                <a:latin typeface="Arial" pitchFamily="34" charset="0"/>
                <a:cs typeface="Arial" pitchFamily="34" charset="0"/>
              </a:rPr>
              <a:t>a.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86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1926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vi-VN" dirty="0" smtClean="0"/>
              <a:t>Kako bi uloga fizičkog sloja, odnosno sam prijenos podataka od izvora do odredišta, bila ispunjena, mora biti defini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vi-VN" dirty="0" smtClean="0"/>
              <a:t>ana mrežna topologija. </a:t>
            </a:r>
            <a:endParaRPr lang="sr-Latn-RS" dirty="0" smtClean="0"/>
          </a:p>
          <a:p>
            <a:pPr marL="0" indent="0" algn="just">
              <a:buNone/>
            </a:pPr>
            <a:r>
              <a:rPr lang="vi-VN" dirty="0" smtClean="0"/>
              <a:t>Mrežna topologija predstavlja raspored i veze između čvorova unutar računa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rsk</a:t>
            </a:r>
            <a:r>
              <a:rPr lang="vi-VN" dirty="0" smtClean="0"/>
              <a:t>e mreže te put kojim će podatak stići do odredišta. </a:t>
            </a:r>
            <a:endParaRPr lang="sr-Latn-RS" dirty="0" smtClean="0"/>
          </a:p>
          <a:p>
            <a:pPr marL="0" indent="0" algn="just">
              <a:buNone/>
            </a:pPr>
            <a:r>
              <a:rPr lang="vi-VN" dirty="0" smtClean="0"/>
              <a:t>Razlikujemo fizičku i logičku mrežnu topologiju. Fizička mrežna topologija prikazuje fizičk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vi-VN" dirty="0" smtClean="0"/>
              <a:t> raspored čvorova u mreži i njihovu vezu. </a:t>
            </a:r>
            <a:endParaRPr lang="sr-Latn-RS" dirty="0" smtClean="0"/>
          </a:p>
          <a:p>
            <a:pPr marL="0" indent="0" algn="just">
              <a:buNone/>
            </a:pPr>
            <a:r>
              <a:rPr lang="sr-Latn-RS" dirty="0" smtClean="0"/>
              <a:t>N</a:t>
            </a:r>
            <a:r>
              <a:rPr lang="vi-VN" dirty="0" smtClean="0"/>
              <a:t>ekoliko različitih mrežnih topologija: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828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4209331"/>
          </a:xfrm>
        </p:spPr>
        <p:txBody>
          <a:bodyPr/>
          <a:lstStyle/>
          <a:p>
            <a:pPr marL="0" indent="0" algn="just">
              <a:buNone/>
            </a:pPr>
            <a:r>
              <a:rPr lang="vi-VN" dirty="0" smtClean="0"/>
              <a:t>Point to point mrežna topologija</a:t>
            </a:r>
            <a:r>
              <a:rPr lang="sr-Latn-RS" dirty="0" smtClean="0"/>
              <a:t>, </a:t>
            </a:r>
            <a:r>
              <a:rPr lang="vi-VN" dirty="0" smtClean="0"/>
              <a:t>sastoji se od dva čvora i njihove veze. Ti čvorovi međusobno neposredno komuniciraju.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421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58326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vi-VN" dirty="0" smtClean="0"/>
              <a:t>Sabirnička mrežna topologija</a:t>
            </a:r>
            <a:r>
              <a:rPr lang="sr-Latn-RS" dirty="0" smtClean="0"/>
              <a:t>, </a:t>
            </a:r>
            <a:r>
              <a:rPr lang="vi-VN" dirty="0" smtClean="0"/>
              <a:t>sastoji se od centralnog vodiča na koji su povezani svi čvorovi u mreži. Taj vodič ima dva kraja, koji moraju biti pravilno postavljeni da bi se onemogućila refleksija ili odbijanje signala i smanjile smetnje na prijenosnom mediju. </a:t>
            </a:r>
            <a:endParaRPr lang="sr-Latn-RS" dirty="0" smtClean="0"/>
          </a:p>
          <a:p>
            <a:pPr marL="0" indent="0" algn="just">
              <a:buNone/>
            </a:pPr>
            <a:r>
              <a:rPr lang="vi-VN" dirty="0" smtClean="0"/>
              <a:t>Svi podaci u razmjeni se šalju preko centralnog vodiča i taj promet detekt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u</a:t>
            </a:r>
            <a:r>
              <a:rPr lang="vi-VN" dirty="0" smtClean="0"/>
              <a:t>ju svi ostali čvorovi u mreži. Prekid u centralnom vodiču dovodi do prestanka komunikacije između svih čvorova. Kao prijenosni medij</a:t>
            </a:r>
            <a:r>
              <a:rPr lang="sr-Latn-RS" dirty="0" smtClean="0"/>
              <a:t>um</a:t>
            </a:r>
            <a:r>
              <a:rPr lang="vi-VN" dirty="0" smtClean="0"/>
              <a:t> se koristi koaksijalni kabl.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739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576064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GB" dirty="0" err="1" smtClean="0">
                <a:latin typeface="Arial" pitchFamily="34" charset="0"/>
                <a:cs typeface="Arial" pitchFamily="34" charset="0"/>
              </a:rPr>
              <a:t>Zvjezdasta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mrežna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topologija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sastoji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se od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središnjeg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čvora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kojega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su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direktno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spojeni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ostali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čvorovi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mreži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Ulogu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središnjeg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čvora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obično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imaju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hub (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rijetko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ili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switch (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češće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). </a:t>
            </a:r>
            <a:endParaRPr lang="sr-Latn-RS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GB" dirty="0" err="1" smtClean="0">
                <a:latin typeface="Arial" pitchFamily="34" charset="0"/>
                <a:cs typeface="Arial" pitchFamily="34" charset="0"/>
              </a:rPr>
              <a:t>Ako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centralni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čvor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prestane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raditi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cijela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mreža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prestaje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raditi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istovremeno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prekid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rada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bilo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kojeg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drugog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čvora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mreži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, ne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ut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če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komunikaciju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ostalih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čvorova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. Ova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topologija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svojim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podvrstama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, je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najčešći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oblik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povezivanja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unutar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lokalnih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mreža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(LAN). </a:t>
            </a:r>
            <a:endParaRPr lang="sr-Latn-RS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Kao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medij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um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povezivanje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koriste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različiti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tipovi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UTP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kabla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odnosno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bak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rne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parice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.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86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47260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vi-VN" dirty="0" smtClean="0"/>
              <a:t>Prstenasta mrežna topologija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vi-VN" dirty="0" smtClean="0"/>
              <a:t> sastoji se od čvorova koji su povezani sa dva susjedna čvora, a prvi i posljednji su međusobno povezani tvoreći fizički krug. </a:t>
            </a:r>
            <a:endParaRPr lang="sr-Latn-RS" dirty="0" smtClean="0"/>
          </a:p>
          <a:p>
            <a:pPr marL="0" indent="0" algn="just">
              <a:buNone/>
            </a:pPr>
            <a:r>
              <a:rPr lang="vi-VN" dirty="0" smtClean="0"/>
              <a:t>Podaci putuju u krug unutar mreže i obično u samo jednom pravcu. Dvostruka prstenasta topologija sa po dvije veze između svaka dva čvora, osmišljena je kao rješenje u slučaju kvara na prvom prstenu.</a:t>
            </a:r>
            <a:endParaRPr lang="sr-Latn-RS" dirty="0" smtClean="0"/>
          </a:p>
          <a:p>
            <a:pPr marL="0" indent="0" algn="just">
              <a:buNone/>
            </a:pPr>
            <a:r>
              <a:rPr lang="vi-VN" dirty="0" smtClean="0"/>
              <a:t>Kao prijenosni medij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um</a:t>
            </a:r>
            <a:r>
              <a:rPr lang="vi-VN" dirty="0" smtClean="0"/>
              <a:t> se koriste različiti oblici bak</a:t>
            </a:r>
            <a:r>
              <a:rPr lang="sr-Latn-RS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vi-VN" dirty="0" smtClean="0"/>
              <a:t>rnih i optičkih vodiča.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407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921</Words>
  <Application>Microsoft Office PowerPoint</Application>
  <PresentationFormat>On-screen Show (4:3)</PresentationFormat>
  <Paragraphs>34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TCP/IP MODEL</vt:lpstr>
      <vt:lpstr>PowerPoint Presentation</vt:lpstr>
      <vt:lpstr>PowerPoint Presentation</vt:lpstr>
      <vt:lpstr>Mrežno orijentisani slojevi modela OSI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TCP/IP MODEL</dc:title>
  <dc:creator>Windows User</dc:creator>
  <cp:lastModifiedBy>Windows User</cp:lastModifiedBy>
  <cp:revision>6</cp:revision>
  <dcterms:created xsi:type="dcterms:W3CDTF">2021-02-12T15:57:40Z</dcterms:created>
  <dcterms:modified xsi:type="dcterms:W3CDTF">2021-02-15T16:33:51Z</dcterms:modified>
</cp:coreProperties>
</file>