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F1C3D30-83A7-44F5-999C-71246C8566E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E922848-4AEC-444D-AFC7-B1F60F6C0E3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smtClean="0"/>
              <a:t>Pojam preduzetnika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029200"/>
            <a:ext cx="4114800" cy="914400"/>
          </a:xfrm>
        </p:spPr>
        <p:txBody>
          <a:bodyPr/>
          <a:lstStyle/>
          <a:p>
            <a:r>
              <a:rPr lang="sr-Latn-ME" dirty="0" smtClean="0"/>
              <a:t>Prof. Aleksandra Budrak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70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txBody>
          <a:bodyPr>
            <a:normAutofit fontScale="90000"/>
          </a:bodyPr>
          <a:lstStyle/>
          <a:p>
            <a:pPr algn="l"/>
            <a:r>
              <a:rPr lang="sr-Latn-ME" sz="2400" dirty="0" smtClean="0"/>
              <a:t/>
            </a:r>
            <a:br>
              <a:rPr lang="sr-Latn-ME" sz="2400" dirty="0" smtClean="0"/>
            </a:br>
            <a:r>
              <a:rPr lang="sr-Latn-ME" sz="2400" dirty="0" smtClean="0">
                <a:solidFill>
                  <a:schemeClr val="tx2">
                    <a:lumMod val="50000"/>
                  </a:schemeClr>
                </a:solidFill>
              </a:rPr>
              <a:t>-Ko </a:t>
            </a:r>
            <a:r>
              <a:rPr lang="sr-Latn-ME" sz="2400" dirty="0">
                <a:solidFill>
                  <a:schemeClr val="tx2">
                    <a:lumMod val="50000"/>
                  </a:schemeClr>
                </a:solidFill>
              </a:rPr>
              <a:t>su preduzetnici</a:t>
            </a:r>
            <a:r>
              <a:rPr lang="sr-Latn-ME" sz="2400" dirty="0" smtClean="0">
                <a:solidFill>
                  <a:schemeClr val="tx2">
                    <a:lumMod val="50000"/>
                  </a:schemeClr>
                </a:solidFill>
              </a:rPr>
              <a:t>?</a:t>
            </a:r>
            <a:r>
              <a:rPr lang="sr-Latn-ME" sz="2400" dirty="0" smtClean="0"/>
              <a:t/>
            </a:r>
            <a:br>
              <a:rPr lang="sr-Latn-ME" sz="2400" dirty="0" smtClean="0"/>
            </a:br>
            <a:r>
              <a:rPr lang="sr-Latn-ME" sz="2400" dirty="0"/>
              <a:t>-</a:t>
            </a:r>
            <a:r>
              <a:rPr lang="sr-Latn-ME" sz="2400" dirty="0" smtClean="0">
                <a:solidFill>
                  <a:schemeClr val="accent1">
                    <a:lumMod val="50000"/>
                  </a:schemeClr>
                </a:solidFill>
              </a:rPr>
              <a:t>Da </a:t>
            </a:r>
            <a:r>
              <a:rPr lang="sr-Latn-ME" sz="2400" dirty="0">
                <a:solidFill>
                  <a:schemeClr val="accent1">
                    <a:lumMod val="50000"/>
                  </a:schemeClr>
                </a:solidFill>
              </a:rPr>
              <a:t>li svako može da bude uspješan preduzetnik?</a:t>
            </a:r>
            <a:r>
              <a:rPr lang="sr-Latn-ME" sz="2400" dirty="0"/>
              <a:t/>
            </a:r>
            <a:br>
              <a:rPr lang="sr-Latn-ME" sz="2400" dirty="0"/>
            </a:br>
            <a:r>
              <a:rPr lang="sr-Latn-ME" sz="2400" dirty="0"/>
              <a:t>-</a:t>
            </a:r>
            <a:r>
              <a:rPr lang="sr-Latn-ME" sz="2400" dirty="0" smtClean="0">
                <a:solidFill>
                  <a:schemeClr val="accent2">
                    <a:lumMod val="50000"/>
                  </a:schemeClr>
                </a:solidFill>
              </a:rPr>
              <a:t>Da </a:t>
            </a:r>
            <a:r>
              <a:rPr lang="sr-Latn-ME" sz="2400" dirty="0">
                <a:solidFill>
                  <a:schemeClr val="accent2">
                    <a:lumMod val="50000"/>
                  </a:schemeClr>
                </a:solidFill>
              </a:rPr>
              <a:t>li uspješni preduzetnici imaju jedinstvene osobine i sposobnosti</a:t>
            </a:r>
            <a:r>
              <a:rPr lang="sr-Latn-ME" sz="2400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  <a:r>
              <a:rPr lang="sr-Latn-ME" sz="2400" dirty="0" smtClean="0"/>
              <a:t/>
            </a:r>
            <a:br>
              <a:rPr lang="sr-Latn-ME" sz="2400" dirty="0" smtClean="0"/>
            </a:br>
            <a:r>
              <a:rPr lang="sr-Latn-ME" sz="2400" dirty="0" smtClean="0"/>
              <a:t>-</a:t>
            </a:r>
            <a:r>
              <a:rPr lang="sr-Latn-ME" sz="2400" dirty="0" smtClean="0">
                <a:solidFill>
                  <a:schemeClr val="accent4">
                    <a:lumMod val="50000"/>
                  </a:schemeClr>
                </a:solidFill>
              </a:rPr>
              <a:t>Da li uspjeh preduzetnika zavisi isključivo od njihovih ličnih karakteristika ili su za uspjeh podjednako značajne njihove sposobnosti, znanje, iskustvo i poslovni ambijent? </a:t>
            </a:r>
            <a:r>
              <a:rPr lang="sr-Latn-ME" sz="2400" dirty="0"/>
              <a:t/>
            </a:r>
            <a:br>
              <a:rPr lang="sr-Latn-ME" sz="2400" dirty="0"/>
            </a:br>
            <a:endParaRPr lang="en-US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3429000"/>
            <a:ext cx="4038600" cy="284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429000"/>
            <a:ext cx="4038600" cy="2743200"/>
          </a:xfrm>
        </p:spPr>
        <p:txBody>
          <a:bodyPr>
            <a:normAutofit/>
          </a:bodyPr>
          <a:lstStyle/>
          <a:p>
            <a:r>
              <a:rPr lang="sr-Latn-ME" sz="2400" dirty="0" smtClean="0"/>
              <a:t>,,Preduzetnik je inovator. Preduzetnici stvaraju novu vrijednost, ruše postojeća tržišta, stvsraju novu potražnju i povećavaju bogatstvo“ –</a:t>
            </a:r>
            <a:r>
              <a:rPr lang="sr-Latn-ME" sz="2000" i="1" dirty="0" smtClean="0"/>
              <a:t> Joseph Alois Schumpeter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88228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Pojam preduzetnika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6482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err="1"/>
              <a:t>Izdvajaju</a:t>
            </a:r>
            <a:r>
              <a:rPr lang="en-US" sz="2400" dirty="0"/>
              <a:t> se tri </a:t>
            </a:r>
            <a:r>
              <a:rPr lang="en-US" sz="2400" dirty="0" err="1"/>
              <a:t>pristupa</a:t>
            </a:r>
            <a:r>
              <a:rPr lang="en-US" sz="2400" dirty="0"/>
              <a:t> </a:t>
            </a:r>
            <a:r>
              <a:rPr lang="en-US" sz="2400" dirty="0" err="1"/>
              <a:t>teoriji</a:t>
            </a:r>
            <a:r>
              <a:rPr lang="en-US" sz="2400" dirty="0"/>
              <a:t> o </a:t>
            </a:r>
            <a:r>
              <a:rPr lang="en-US" sz="2400" dirty="0" err="1"/>
              <a:t>preduzetniku</a:t>
            </a:r>
            <a:r>
              <a:rPr lang="en-US" sz="2400" dirty="0"/>
              <a:t> : </a:t>
            </a:r>
            <a:endParaRPr lang="sr-Latn-ME" sz="2400" dirty="0" smtClean="0"/>
          </a:p>
          <a:p>
            <a:r>
              <a:rPr lang="en-US" sz="2400" i="1" u="sng" dirty="0" err="1" smtClean="0"/>
              <a:t>ekonomski</a:t>
            </a:r>
            <a:r>
              <a:rPr lang="en-US" sz="2400" dirty="0"/>
              <a:t>, </a:t>
            </a:r>
            <a:r>
              <a:rPr lang="sr-Latn-CS" sz="2400" dirty="0"/>
              <a:t>kojim  se ukazuje na značaj preduzetnika za privredni </a:t>
            </a:r>
            <a:r>
              <a:rPr lang="sr-Latn-CS" sz="2400" dirty="0" smtClean="0"/>
              <a:t>razvoj.</a:t>
            </a:r>
            <a:endParaRPr lang="sr-Latn-ME" sz="2400" dirty="0"/>
          </a:p>
          <a:p>
            <a:r>
              <a:rPr lang="en-US" sz="2400" i="1" u="sng" dirty="0" err="1" smtClean="0"/>
              <a:t>psiholo</a:t>
            </a:r>
            <a:r>
              <a:rPr lang="sr-Latn-CS" sz="2400" i="1" u="sng" dirty="0"/>
              <a:t>ški</a:t>
            </a:r>
            <a:r>
              <a:rPr lang="sr-Latn-CS" sz="2400" dirty="0"/>
              <a:t> </a:t>
            </a:r>
            <a:r>
              <a:rPr lang="sr-Latn-CS" sz="2400" dirty="0" smtClean="0"/>
              <a:t>, </a:t>
            </a:r>
            <a:r>
              <a:rPr lang="en-US" sz="2400" dirty="0" err="1"/>
              <a:t>kojim</a:t>
            </a:r>
            <a:r>
              <a:rPr lang="en-US" sz="2400" dirty="0"/>
              <a:t> se </a:t>
            </a:r>
            <a:r>
              <a:rPr lang="en-US" sz="2400" dirty="0" err="1"/>
              <a:t>smatra</a:t>
            </a:r>
            <a:r>
              <a:rPr lang="en-US" sz="2400" dirty="0"/>
              <a:t> da </a:t>
            </a:r>
            <a:r>
              <a:rPr lang="en-US" sz="2400" dirty="0" err="1"/>
              <a:t>uspjeh</a:t>
            </a:r>
            <a:r>
              <a:rPr lang="en-US" sz="2400" dirty="0"/>
              <a:t> </a:t>
            </a:r>
            <a:r>
              <a:rPr lang="en-US" sz="2400" dirty="0" err="1"/>
              <a:t>preduzetnika</a:t>
            </a:r>
            <a:r>
              <a:rPr lang="en-US" sz="2400" dirty="0"/>
              <a:t> </a:t>
            </a:r>
            <a:r>
              <a:rPr lang="en-US" sz="2400" dirty="0" err="1"/>
              <a:t>zavisi</a:t>
            </a:r>
            <a:r>
              <a:rPr lang="en-US" sz="2400" dirty="0"/>
              <a:t> od </a:t>
            </a:r>
            <a:r>
              <a:rPr lang="en-US" sz="2400" dirty="0" err="1"/>
              <a:t>njegovih</a:t>
            </a:r>
            <a:r>
              <a:rPr lang="en-US" sz="2400" dirty="0"/>
              <a:t> </a:t>
            </a:r>
            <a:r>
              <a:rPr lang="en-US" sz="2400" dirty="0" err="1"/>
              <a:t>ličnih</a:t>
            </a:r>
            <a:r>
              <a:rPr lang="en-US" sz="2400" dirty="0"/>
              <a:t> </a:t>
            </a:r>
            <a:r>
              <a:rPr lang="en-US" sz="2400" dirty="0" err="1" smtClean="0"/>
              <a:t>karakteristika</a:t>
            </a:r>
            <a:r>
              <a:rPr lang="sr-Latn-ME" sz="2400" dirty="0"/>
              <a:t> </a:t>
            </a:r>
            <a:r>
              <a:rPr lang="sr-Latn-CS" sz="2400" dirty="0" smtClean="0"/>
              <a:t>i </a:t>
            </a:r>
          </a:p>
          <a:p>
            <a:r>
              <a:rPr lang="sr-Latn-CS" sz="2400" i="1" u="sng" dirty="0" smtClean="0"/>
              <a:t>sociološki</a:t>
            </a:r>
            <a:r>
              <a:rPr lang="sr-Latn-CS" sz="2400" dirty="0" smtClean="0"/>
              <a:t> , </a:t>
            </a:r>
            <a:r>
              <a:rPr lang="sr-Latn-CS" sz="2400" dirty="0"/>
              <a:t>kojim se smatra da uspjeh preduzetnika ne zavisi samo od njegovih ličnih karakteristika već i od stečenog iskustva, znanja i sposobnosti, ali i od okruženja u kome se nalazi.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828800"/>
            <a:ext cx="40386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368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4000" dirty="0" smtClean="0"/>
              <a:t>Ekonomski pristup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334000"/>
          </a:xfrm>
        </p:spPr>
        <p:txBody>
          <a:bodyPr>
            <a:normAutofit/>
          </a:bodyPr>
          <a:lstStyle/>
          <a:p>
            <a:r>
              <a:rPr lang="sr-Latn-CS" sz="2000" b="1" u="sng" dirty="0"/>
              <a:t>Preduzetnik kao organizator proizvodnje</a:t>
            </a:r>
            <a:r>
              <a:rPr lang="sr-Latn-CS" sz="2000" dirty="0"/>
              <a:t> </a:t>
            </a:r>
            <a:r>
              <a:rPr lang="sr-Latn-CS" sz="2000" dirty="0" smtClean="0"/>
              <a:t> </a:t>
            </a:r>
            <a:r>
              <a:rPr lang="sr-Latn-CS" dirty="0" smtClean="0"/>
              <a:t>- </a:t>
            </a:r>
            <a:r>
              <a:rPr lang="sr-Latn-CS" sz="1800" dirty="0"/>
              <a:t>poistovjećuje se sa vlasnikom koji organizuje proizvodnju sa ciljem da ostvari profit.</a:t>
            </a:r>
            <a:endParaRPr lang="en-US" sz="1800" dirty="0"/>
          </a:p>
          <a:p>
            <a:r>
              <a:rPr lang="sr-Latn-CS" sz="2000" b="1" u="sng" dirty="0"/>
              <a:t>Preduzetnik kao trgovac tj.posrednik u </a:t>
            </a:r>
            <a:r>
              <a:rPr lang="sr-Latn-CS" sz="2000" b="1" u="sng" dirty="0" smtClean="0"/>
              <a:t>razmjeni </a:t>
            </a:r>
            <a:r>
              <a:rPr lang="sr-Latn-CS" sz="1900" dirty="0" smtClean="0"/>
              <a:t>-</a:t>
            </a:r>
            <a:r>
              <a:rPr lang="sr-Latn-CS" sz="1900" b="1" dirty="0" smtClean="0"/>
              <a:t> </a:t>
            </a:r>
            <a:r>
              <a:rPr lang="sr-Latn-CS" sz="1800" dirty="0"/>
              <a:t>najvažnije karakteristike preduzetnika su</a:t>
            </a:r>
            <a:r>
              <a:rPr lang="sr-Latn-CS" sz="1800" dirty="0">
                <a:sym typeface="Symbol"/>
              </a:rPr>
              <a:t></a:t>
            </a:r>
            <a:r>
              <a:rPr lang="sr-Latn-CS" sz="1800" dirty="0"/>
              <a:t> informisanost, poznavanje tržišta i sposobnost da uoči priliku za razmjenu, što mu omogućava da ostvari korist.</a:t>
            </a:r>
            <a:endParaRPr lang="en-US" sz="1800" dirty="0"/>
          </a:p>
          <a:p>
            <a:r>
              <a:rPr lang="sr-Latn-CS" sz="2000" b="1" u="sng" dirty="0"/>
              <a:t>Preduzetnik kao </a:t>
            </a:r>
            <a:r>
              <a:rPr lang="sr-Latn-CS" sz="2000" b="1" u="sng" dirty="0" smtClean="0"/>
              <a:t>inovator </a:t>
            </a:r>
            <a:r>
              <a:rPr lang="sr-Latn-CS" sz="2600" dirty="0" smtClean="0"/>
              <a:t>- </a:t>
            </a:r>
            <a:r>
              <a:rPr lang="sr-Latn-CS" sz="1800" dirty="0" smtClean="0"/>
              <a:t>preduzetnici </a:t>
            </a:r>
            <a:r>
              <a:rPr lang="sr-Latn-CS" sz="1800" dirty="0"/>
              <a:t>mogu biti samo izuzetno nadareni ljudi koji su sposobni da uvode novine </a:t>
            </a:r>
            <a:r>
              <a:rPr lang="sr-Latn-CS" sz="1800" dirty="0">
                <a:sym typeface="Symbol"/>
              </a:rPr>
              <a:t></a:t>
            </a:r>
            <a:r>
              <a:rPr lang="sr-Latn-CS" sz="1800" dirty="0"/>
              <a:t>nove proizvode, tehnološke procese, sirovine, otvaranje novih tržišta...</a:t>
            </a:r>
            <a:r>
              <a:rPr lang="sr-Latn-CS" sz="1800" dirty="0">
                <a:sym typeface="Symbol"/>
              </a:rPr>
              <a:t></a:t>
            </a:r>
            <a:r>
              <a:rPr lang="sr-Latn-CS" sz="1800" dirty="0"/>
              <a:t>, koji iniciraju i donose promjene. Inovacije su izvor visokog profita dok se ne pojave pratioci i imitatori</a:t>
            </a:r>
            <a:r>
              <a:rPr lang="sr-Latn-CS" sz="2600" dirty="0"/>
              <a:t>.</a:t>
            </a:r>
            <a:endParaRPr lang="en-US" sz="2600" dirty="0"/>
          </a:p>
          <a:p>
            <a:r>
              <a:rPr lang="sr-Latn-CS" sz="2000" b="1" u="sng" dirty="0"/>
              <a:t>Preduzetnik i </a:t>
            </a:r>
            <a:r>
              <a:rPr lang="sr-Latn-CS" sz="2000" b="1" u="sng" dirty="0" smtClean="0"/>
              <a:t>rizik </a:t>
            </a:r>
            <a:r>
              <a:rPr lang="sr-Latn-CS" dirty="0" smtClean="0"/>
              <a:t>- </a:t>
            </a:r>
            <a:r>
              <a:rPr lang="sr-Latn-CS" sz="1800" dirty="0"/>
              <a:t>spremno prihvata rizik i neizvjesnost jer se uspjeh poslovanja ne može predvidjeti</a:t>
            </a:r>
            <a:r>
              <a:rPr lang="sr-Latn-CS" sz="2400" dirty="0"/>
              <a:t>.</a:t>
            </a:r>
            <a:endParaRPr lang="en-US" sz="2400" dirty="0"/>
          </a:p>
          <a:p>
            <a:r>
              <a:rPr lang="sr-Latn-CS" sz="2000" b="1" u="sng" dirty="0"/>
              <a:t>Preduzetnik kao kreator poslovnih </a:t>
            </a:r>
            <a:r>
              <a:rPr lang="sr-Latn-CS" sz="2000" b="1" u="sng" dirty="0" smtClean="0"/>
              <a:t>prilika  </a:t>
            </a:r>
            <a:r>
              <a:rPr lang="sr-Latn-CS" sz="1800" dirty="0" smtClean="0"/>
              <a:t>- </a:t>
            </a:r>
            <a:r>
              <a:rPr lang="sr-Latn-CS" sz="1800" dirty="0"/>
              <a:t>to je kreativan i originalan pojedinac koji ima sposobnost da prepozna i stvori poslovne prilike.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0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Psihološki pristup – ličnost preduzetnika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5105400"/>
          </a:xfrm>
        </p:spPr>
        <p:txBody>
          <a:bodyPr>
            <a:normAutofit fontScale="70000" lnSpcReduction="20000"/>
          </a:bodyPr>
          <a:lstStyle/>
          <a:p>
            <a:r>
              <a:rPr lang="sr-Latn-CS" b="1" u="sng" dirty="0"/>
              <a:t>Želja za ličnim </a:t>
            </a:r>
            <a:r>
              <a:rPr lang="sr-Latn-CS" b="1" u="sng" dirty="0" smtClean="0"/>
              <a:t>uspjehom </a:t>
            </a:r>
            <a:r>
              <a:rPr lang="sr-Latn-CS" dirty="0" smtClean="0"/>
              <a:t>- </a:t>
            </a:r>
            <a:r>
              <a:rPr lang="sr-Latn-CS" sz="2300" dirty="0"/>
              <a:t>imaju visoke ciljeve, spremni su da rade više i efikasnije od drugih, nastoje da prevaziđu prepreke</a:t>
            </a:r>
            <a:r>
              <a:rPr lang="sr-Latn-CS" dirty="0"/>
              <a:t>...</a:t>
            </a:r>
            <a:endParaRPr lang="en-US" dirty="0"/>
          </a:p>
          <a:p>
            <a:r>
              <a:rPr lang="sr-Latn-CS" b="1" u="sng" dirty="0"/>
              <a:t>Sposobnost traganja za novim </a:t>
            </a:r>
            <a:r>
              <a:rPr lang="sr-Latn-CS" b="1" u="sng" dirty="0" smtClean="0"/>
              <a:t>šansama </a:t>
            </a:r>
            <a:r>
              <a:rPr lang="sr-Latn-CS" dirty="0" smtClean="0"/>
              <a:t>- </a:t>
            </a:r>
            <a:r>
              <a:rPr lang="sr-Latn-CS" sz="2300" dirty="0"/>
              <a:t>analizom tržišta stiču informacije o potrebama potrošača na osnovu kojih pokreći inovativne poslovne aktivnosti</a:t>
            </a:r>
            <a:r>
              <a:rPr lang="sr-Latn-CS" dirty="0"/>
              <a:t>.</a:t>
            </a:r>
            <a:endParaRPr lang="en-US" dirty="0"/>
          </a:p>
          <a:p>
            <a:r>
              <a:rPr lang="sr-Latn-CS" b="1" u="sng" dirty="0"/>
              <a:t>Fokusiranje na proizvod / </a:t>
            </a:r>
            <a:r>
              <a:rPr lang="sr-Latn-CS" b="1" u="sng" dirty="0" smtClean="0"/>
              <a:t>kupca </a:t>
            </a:r>
            <a:r>
              <a:rPr lang="sr-Latn-CS" sz="2300" dirty="0" smtClean="0"/>
              <a:t>– troše dosta </a:t>
            </a:r>
            <a:r>
              <a:rPr lang="sr-Latn-CS" sz="2300" dirty="0"/>
              <a:t>energije na prikupljanje informacija o tome kakav proizvod ili usluga treba njihovom </a:t>
            </a:r>
            <a:r>
              <a:rPr lang="sr-Latn-CS" sz="2300" dirty="0" smtClean="0"/>
              <a:t>kupcu</a:t>
            </a:r>
            <a:r>
              <a:rPr lang="sr-Latn-CS" dirty="0"/>
              <a:t>. </a:t>
            </a:r>
            <a:endParaRPr lang="en-US" dirty="0"/>
          </a:p>
          <a:p>
            <a:r>
              <a:rPr lang="sr-Latn-CS" b="1" u="sng" dirty="0"/>
              <a:t>Izvršna inteligencija </a:t>
            </a:r>
            <a:r>
              <a:rPr lang="sr-Latn-CS" dirty="0"/>
              <a:t>– </a:t>
            </a:r>
            <a:r>
              <a:rPr lang="sr-Latn-CS" sz="2300" dirty="0"/>
              <a:t>misao, kreativnost i imaginaciju su sposobni da pretvore u konkretan i profitabilan posao</a:t>
            </a:r>
            <a:r>
              <a:rPr lang="sr-Latn-CS" dirty="0"/>
              <a:t>.</a:t>
            </a:r>
            <a:endParaRPr lang="en-US" dirty="0"/>
          </a:p>
          <a:p>
            <a:r>
              <a:rPr lang="sr-Latn-CS" b="1" u="sng" dirty="0"/>
              <a:t>Realno samopouzdanje </a:t>
            </a:r>
            <a:r>
              <a:rPr lang="sr-Latn-CS" dirty="0"/>
              <a:t>– </a:t>
            </a:r>
            <a:r>
              <a:rPr lang="sr-Latn-CS" sz="2300" dirty="0"/>
              <a:t>put od ideje do realizacije je obično veoma dug i zahtijeva puno energije i vremena za rješavanje raznih problema što zahtijeva postojanje realnog samopouzdanja.</a:t>
            </a:r>
            <a:endParaRPr lang="en-US" sz="2300" dirty="0"/>
          </a:p>
          <a:p>
            <a:r>
              <a:rPr lang="sr-Latn-CS" b="1" u="sng" dirty="0" smtClean="0"/>
              <a:t>Kreativnost </a:t>
            </a:r>
            <a:r>
              <a:rPr lang="sr-Latn-CS" dirty="0" smtClean="0"/>
              <a:t>- </a:t>
            </a:r>
            <a:r>
              <a:rPr lang="sr-Latn-CS" sz="2300" dirty="0"/>
              <a:t>iskazuje se prilikom inovacija vezanih za novi proizvod, nove sirovine, tehnologija, novu organizaciju, tržišta</a:t>
            </a:r>
            <a:r>
              <a:rPr lang="sr-Latn-CS" dirty="0"/>
              <a:t>...</a:t>
            </a:r>
            <a:endParaRPr lang="en-US" dirty="0"/>
          </a:p>
          <a:p>
            <a:r>
              <a:rPr lang="sr-Latn-CS" b="1" u="sng" dirty="0"/>
              <a:t>Fleksibilnost </a:t>
            </a:r>
            <a:r>
              <a:rPr lang="sr-Latn-CS" b="1" u="sng" dirty="0" smtClean="0"/>
              <a:t> </a:t>
            </a:r>
            <a:r>
              <a:rPr lang="sr-Latn-CS" dirty="0" smtClean="0"/>
              <a:t>– </a:t>
            </a:r>
            <a:r>
              <a:rPr lang="sr-Latn-CS" sz="2300" dirty="0"/>
              <a:t>prilagođavaju svoje poslovanje promjenama u okruženju</a:t>
            </a:r>
            <a:r>
              <a:rPr lang="sr-Latn-CS" dirty="0"/>
              <a:t>.</a:t>
            </a:r>
            <a:endParaRPr lang="en-US" dirty="0"/>
          </a:p>
          <a:p>
            <a:r>
              <a:rPr lang="sr-Latn-CS" b="1" u="sng" dirty="0"/>
              <a:t>Komunikativnost </a:t>
            </a:r>
            <a:r>
              <a:rPr lang="sr-Latn-CS" b="1" u="sng" dirty="0" smtClean="0"/>
              <a:t> </a:t>
            </a:r>
            <a:r>
              <a:rPr lang="sr-Latn-CS" dirty="0" smtClean="0"/>
              <a:t>– </a:t>
            </a:r>
            <a:r>
              <a:rPr lang="sr-Latn-CS" sz="2300" dirty="0"/>
              <a:t>moraju imati kvalitetnu i nesmetanu komunikaciju sa licima sa kojima se srijeću tokom poslovanja (radnici, kupci, dobavljači...) kako bi protok informacija bio konstantan, što je veoma važno za uspjeh poslovanja</a:t>
            </a:r>
            <a:r>
              <a:rPr lang="sr-Latn-CS" dirty="0"/>
              <a:t>.</a:t>
            </a:r>
            <a:endParaRPr lang="en-US" dirty="0"/>
          </a:p>
          <a:p>
            <a:r>
              <a:rPr lang="sr-Latn-CS" b="1" u="sng" dirty="0" smtClean="0"/>
              <a:t>Optimizam  </a:t>
            </a:r>
            <a:r>
              <a:rPr lang="sr-Latn-CS" dirty="0"/>
              <a:t>– </a:t>
            </a:r>
            <a:r>
              <a:rPr lang="sr-Latn-CS" sz="2300" dirty="0"/>
              <a:t>pozitivna energija </a:t>
            </a:r>
            <a:r>
              <a:rPr lang="sr-Latn-CS" sz="2300" dirty="0" smtClean="0"/>
              <a:t>povećava </a:t>
            </a:r>
            <a:r>
              <a:rPr lang="sr-Latn-CS" sz="2300" dirty="0"/>
              <a:t>vjerovatnoću uspjeha</a:t>
            </a:r>
            <a:r>
              <a:rPr lang="sr-Latn-CS" dirty="0"/>
              <a:t>.</a:t>
            </a:r>
            <a:endParaRPr lang="en-US" dirty="0"/>
          </a:p>
          <a:p>
            <a:r>
              <a:rPr lang="sr-Latn-CS" b="1" u="sng" dirty="0"/>
              <a:t>Prihvatanje rizika </a:t>
            </a:r>
            <a:r>
              <a:rPr lang="sr-Latn-CS" dirty="0"/>
              <a:t>– </a:t>
            </a:r>
            <a:r>
              <a:rPr lang="sr-Latn-CS" sz="2300" dirty="0"/>
              <a:t>spremnost da vjeruju u svoje poslovne odluke</a:t>
            </a:r>
            <a:r>
              <a:rPr lang="sr-Latn-CS" dirty="0"/>
              <a:t>.</a:t>
            </a:r>
            <a:endParaRPr lang="en-US" dirty="0"/>
          </a:p>
          <a:p>
            <a:r>
              <a:rPr lang="sr-Latn-CS" b="1" u="sng" dirty="0"/>
              <a:t>Upornost </a:t>
            </a:r>
            <a:r>
              <a:rPr lang="sr-Latn-CS" dirty="0"/>
              <a:t>– </a:t>
            </a:r>
            <a:r>
              <a:rPr lang="sr-Latn-CS" sz="2300" dirty="0"/>
              <a:t>opstaju na tržištu uprkos postojećim preprekama i neuspjesima </a:t>
            </a:r>
            <a:endParaRPr lang="en-US" sz="23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85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Sociološki pristup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1800" dirty="0"/>
              <a:t>kojim se </a:t>
            </a:r>
            <a:r>
              <a:rPr lang="sr-Latn-CS" sz="1800" dirty="0" smtClean="0"/>
              <a:t>smatra da je preduzetništvo proces učenja i </a:t>
            </a:r>
            <a:r>
              <a:rPr lang="sr-Latn-CS" sz="1800" dirty="0"/>
              <a:t>da uspjeh preduzetnika ne zavisi samo od njegovih ličnih karakteristika već i od </a:t>
            </a:r>
            <a:r>
              <a:rPr lang="sr-Latn-CS" sz="1800" dirty="0" smtClean="0"/>
              <a:t>iskustva</a:t>
            </a:r>
            <a:r>
              <a:rPr lang="sr-Latn-CS" sz="1800" dirty="0"/>
              <a:t>, znanja i </a:t>
            </a:r>
            <a:r>
              <a:rPr lang="sr-Latn-CS" sz="1800" dirty="0" smtClean="0"/>
              <a:t>sposobnosti učenja kao i </a:t>
            </a:r>
            <a:r>
              <a:rPr lang="sr-Latn-CS" sz="1800" dirty="0"/>
              <a:t>od okruženja u kome </a:t>
            </a:r>
            <a:r>
              <a:rPr lang="sr-Latn-CS" sz="1800" dirty="0" smtClean="0"/>
              <a:t>se preduzetnik </a:t>
            </a:r>
            <a:r>
              <a:rPr lang="sr-Latn-CS" sz="1800" dirty="0"/>
              <a:t>nalazi</a:t>
            </a:r>
            <a:r>
              <a:rPr lang="sr-Latn-CS" sz="1800" dirty="0" smtClean="0"/>
              <a:t>. Lične karakteristike su, svakako, prednost ali one nisu garancija uspjeha već samo predispozivija ili potencijal.</a:t>
            </a:r>
            <a:endParaRPr lang="en-US" sz="1800" dirty="0"/>
          </a:p>
          <a:p>
            <a:endParaRPr lang="sr-Latn-ME" dirty="0" smtClean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838200" y="3276600"/>
            <a:ext cx="7543800" cy="3352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1600" b="1" dirty="0"/>
              <a:t>Ni jedan od pomenutih koncepata ne daje cjelovito tumačenje ključnih faktora uspjeha preduzetnika, ali integralno, oni omogućavaju da se razumiju i objasne razlozi uspjeha preduzetničkih firmi. Lične karakteristike su najvažnije u fazi pokretanja novog biznisa, sposobnost učenja iz iskustva postaje značajnija nakon pokretanja firme, a rast i razvoj preduzeća zavise od stečenog iskustva i znanja kao i sposobnosti prilagođavanja uticajima iz okruženja.</a:t>
            </a:r>
            <a:endParaRPr lang="en-US" sz="1600" b="1" dirty="0"/>
          </a:p>
          <a:p>
            <a:r>
              <a:rPr lang="sr-Latn-C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61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Zablude o preduzetnicima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8-Point Star 3"/>
          <p:cNvSpPr/>
          <p:nvPr/>
        </p:nvSpPr>
        <p:spPr>
          <a:xfrm>
            <a:off x="3962400" y="1524000"/>
            <a:ext cx="2209800" cy="1905000"/>
          </a:xfrm>
          <a:prstGeom prst="star8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dirty="0">
                <a:solidFill>
                  <a:schemeClr val="bg2">
                    <a:lumMod val="25000"/>
                  </a:schemeClr>
                </a:solidFill>
              </a:rPr>
              <a:t>Preduzetnici su kockari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8-Point Star 4"/>
          <p:cNvSpPr/>
          <p:nvPr/>
        </p:nvSpPr>
        <p:spPr>
          <a:xfrm>
            <a:off x="6324600" y="2590800"/>
            <a:ext cx="2286000" cy="1981200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dirty="0">
                <a:solidFill>
                  <a:schemeClr val="accent6">
                    <a:lumMod val="75000"/>
                  </a:schemeClr>
                </a:solidFill>
              </a:rPr>
              <a:t>Preduzetnike prvenstveno motiviše novac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8-Point Star 5"/>
          <p:cNvSpPr/>
          <p:nvPr/>
        </p:nvSpPr>
        <p:spPr>
          <a:xfrm>
            <a:off x="4724400" y="4495800"/>
            <a:ext cx="2057400" cy="1809750"/>
          </a:xfrm>
          <a:prstGeom prst="star8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>
                <a:solidFill>
                  <a:schemeClr val="tx2">
                    <a:lumMod val="75000"/>
                  </a:schemeClr>
                </a:solidFill>
              </a:rPr>
              <a:t>Preduzetnik </a:t>
            </a:r>
            <a:r>
              <a:rPr lang="sr-Latn-CS" dirty="0" smtClean="0">
                <a:solidFill>
                  <a:schemeClr val="tx2">
                    <a:lumMod val="75000"/>
                  </a:schemeClr>
                </a:solidFill>
              </a:rPr>
              <a:t>   je </a:t>
            </a:r>
            <a:r>
              <a:rPr lang="sr-Latn-CS" dirty="0">
                <a:solidFill>
                  <a:schemeClr val="tx2">
                    <a:lumMod val="75000"/>
                  </a:schemeClr>
                </a:solidFill>
              </a:rPr>
              <a:t>nezavistan</a:t>
            </a:r>
            <a:r>
              <a:rPr lang="sr-Latn-C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8-Point Star 6"/>
          <p:cNvSpPr/>
          <p:nvPr/>
        </p:nvSpPr>
        <p:spPr>
          <a:xfrm>
            <a:off x="1752600" y="4038600"/>
            <a:ext cx="2209800" cy="1981200"/>
          </a:xfrm>
          <a:prstGeom prst="star8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dirty="0">
                <a:solidFill>
                  <a:schemeClr val="bg2">
                    <a:lumMod val="25000"/>
                  </a:schemeClr>
                </a:solidFill>
              </a:rPr>
              <a:t>Preduzetnici moraju biti mladi i energični 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8-Point Star 7"/>
          <p:cNvSpPr/>
          <p:nvPr/>
        </p:nvSpPr>
        <p:spPr>
          <a:xfrm>
            <a:off x="1066800" y="1905000"/>
            <a:ext cx="2133600" cy="1866900"/>
          </a:xfrm>
          <a:prstGeom prst="star8">
            <a:avLst/>
          </a:prstGeom>
          <a:solidFill>
            <a:schemeClr val="tx1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Preduzetnici se stvaraju rođenjem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68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Zadatak 1.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676400"/>
            <a:ext cx="4953000" cy="4718304"/>
          </a:xfrm>
        </p:spPr>
        <p:txBody>
          <a:bodyPr>
            <a:normAutofit/>
          </a:bodyPr>
          <a:lstStyle/>
          <a:p>
            <a:endParaRPr lang="sr-Latn-ME" sz="2000" dirty="0" smtClean="0"/>
          </a:p>
          <a:p>
            <a:r>
              <a:rPr lang="sr-Latn-ME" sz="2000" dirty="0" smtClean="0"/>
              <a:t>Pronađite podatke o  preduzetnicima na lokalnom, nacionalnom i globalnom nivou (radni list 3)</a:t>
            </a:r>
          </a:p>
          <a:p>
            <a:pPr marL="0" indent="0">
              <a:buNone/>
            </a:pPr>
            <a:endParaRPr lang="sr-Latn-ME" sz="2000" dirty="0" smtClean="0"/>
          </a:p>
          <a:p>
            <a:r>
              <a:rPr lang="sr-Latn-ME" sz="2000" dirty="0" smtClean="0"/>
              <a:t>Procijenite da li imate osobine predzetnika pomoću radnih listova 4 i 5</a:t>
            </a:r>
            <a:endParaRPr lang="en-US" sz="2000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295400"/>
            <a:ext cx="3672840" cy="3368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796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Zadatak 2.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3352"/>
            <a:ext cx="4191000" cy="4718304"/>
          </a:xfrm>
        </p:spPr>
        <p:txBody>
          <a:bodyPr>
            <a:normAutofit/>
          </a:bodyPr>
          <a:lstStyle/>
          <a:p>
            <a:r>
              <a:rPr lang="sr-Latn-ME" sz="2000" dirty="0" smtClean="0"/>
              <a:t>Napravite prezentaciju o preduzetniku koji vas inspiriše (poželjno je da to bude neko sa našeg područja ali može i sa globalnog nivoa)</a:t>
            </a:r>
          </a:p>
          <a:p>
            <a:r>
              <a:rPr lang="sr-Latn-ME" sz="2000" dirty="0" smtClean="0"/>
              <a:t>Prezentacija ne treba da ima više od 7 slajdova</a:t>
            </a:r>
          </a:p>
          <a:p>
            <a:r>
              <a:rPr lang="sr-Latn-ME" sz="2000" dirty="0" smtClean="0"/>
              <a:t>Prezentacija treba da sadrži podatke o tome ko je preduzetnik, čime se bavi/bavio, kako je uspio u biznisu, zbog čega te je baš on inspirisao.</a:t>
            </a:r>
            <a:endParaRPr lang="en-US" sz="2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2362200"/>
            <a:ext cx="2705100" cy="281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660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218</TotalTime>
  <Words>703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Pojam preduzetnika</vt:lpstr>
      <vt:lpstr> -Ko su preduzetnici? -Da li svako može da bude uspješan preduzetnik? -Da li uspješni preduzetnici imaju jedinstvene osobine i sposobnosti? -Da li uspjeh preduzetnika zavisi isključivo od njihovih ličnih karakteristika ili su za uspjeh podjednako značajne njihove sposobnosti, znanje, iskustvo i poslovni ambijent?  </vt:lpstr>
      <vt:lpstr>Pojam preduzetnika</vt:lpstr>
      <vt:lpstr>Ekonomski pristup</vt:lpstr>
      <vt:lpstr>Psihološki pristup – ličnost preduzetnika</vt:lpstr>
      <vt:lpstr>Sociološki pristup</vt:lpstr>
      <vt:lpstr>Zablude o preduzetnicima</vt:lpstr>
      <vt:lpstr>Zadatak 1.</vt:lpstr>
      <vt:lpstr>Zadatak 2.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Pojam preduzetnika</dc:title>
  <dc:creator>aleksbudrak@gmail.com</dc:creator>
  <cp:lastModifiedBy>aleksbudrak@gmail.com</cp:lastModifiedBy>
  <cp:revision>17</cp:revision>
  <dcterms:created xsi:type="dcterms:W3CDTF">2020-09-15T13:53:14Z</dcterms:created>
  <dcterms:modified xsi:type="dcterms:W3CDTF">2020-09-17T15:16:21Z</dcterms:modified>
</cp:coreProperties>
</file>