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8" r:id="rId7"/>
    <p:sldId id="287" r:id="rId8"/>
    <p:sldId id="282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05-Oct-2020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Stepen sa </a:t>
            </a:r>
            <a:r>
              <a:rPr lang="en-US" sz="4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cijelim</a:t>
            </a:r>
            <a:r>
              <a:rPr lang="en-US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sz="4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i</a:t>
            </a:r>
            <a:r>
              <a:rPr lang="en-US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sz="4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racionalnim</a:t>
            </a:r>
            <a:r>
              <a:rPr lang="en-US" sz="4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sz="4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izložiocem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5792BA"/>
                </a:solidFill>
              </a:rPr>
              <a:t>Obnavljanje</a:t>
            </a:r>
            <a:endParaRPr lang="en-US" sz="2300" dirty="0" err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5792B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2CDD-AC36-4C5E-8320-3227CB3A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38151"/>
            <a:ext cx="10353762" cy="1257300"/>
          </a:xfrm>
        </p:spPr>
        <p:txBody>
          <a:bodyPr/>
          <a:lstStyle/>
          <a:p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Stepen sa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cijelim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izložiocem</a:t>
            </a:r>
            <a:endParaRPr lang="en-US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F8D62-147E-4CEA-A42A-F297C1CAE1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95097"/>
                <a:ext cx="10353762" cy="5062903"/>
              </a:xfrm>
            </p:spPr>
            <p:txBody>
              <a:bodyPr>
                <a:noAutofit/>
              </a:bodyPr>
              <a:lstStyle/>
              <a:p>
                <a:pPr indent="-305435"/>
                <a:r>
                  <a:rPr lang="sr-Latn-ME" sz="24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Neka je </a:t>
                </a:r>
                <a14:m>
                  <m:oMath xmlns:m="http://schemas.openxmlformats.org/officeDocument/2006/math"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sz="2400" b="1" i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  <m:r>
                      <a:rPr lang="sr-Latn-ME" sz="2400" b="1" i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sr-Latn-ME" sz="24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 tada 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sz="2400" b="1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1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Latn-ME" sz="2400" b="1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ME" sz="24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naziva </a:t>
                </a:r>
                <a14:m>
                  <m:oMath xmlns:m="http://schemas.openxmlformats.org/officeDocument/2006/math">
                    <m:r>
                      <a:rPr lang="sr-Latn-ME" sz="2400" b="1" i="1" dirty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sr-Latn-ME" sz="24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-ti stepen broja </a:t>
                </a:r>
                <a14:m>
                  <m:oMath xmlns:m="http://schemas.openxmlformats.org/officeDocument/2006/math">
                    <m:r>
                      <a:rPr lang="sr-Latn-ME" sz="2400" b="1" i="1" dirty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sr-Latn-ME" sz="2400" b="1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indent="-305435"/>
                <a14:m>
                  <m:oMath xmlns:m="http://schemas.openxmlformats.org/officeDocument/2006/math"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sr-Latn-ME" sz="24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 je skraćeni oblik množenja broja </a:t>
                </a:r>
                <a14:m>
                  <m:oMath xmlns:m="http://schemas.openxmlformats.org/officeDocument/2006/math">
                    <m:r>
                      <a:rPr lang="sr-Latn-ME" sz="2400" b="1" i="1" dirty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sr-Latn-ME" sz="24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 samog sa sobom </a:t>
                </a:r>
                <a14:m>
                  <m:oMath xmlns:m="http://schemas.openxmlformats.org/officeDocument/2006/math">
                    <m:r>
                      <a:rPr lang="sr-Latn-ME" sz="2400" b="1" i="1" dirty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sr-Latn-ME" sz="24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 puta</a:t>
                </a:r>
              </a:p>
              <a:p>
                <a:pPr indent="-305435"/>
                <a:r>
                  <a:rPr lang="sr-Latn-ME" sz="24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Primjer 1.</a:t>
                </a:r>
              </a:p>
              <a:p>
                <a:pPr marL="494665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sr-Latn-ME" sz="2400" b="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ME" sz="2400" b="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∙2∙2∙2=</m:t>
                    </m:r>
                    <m:sSup>
                      <m:sSupPr>
                        <m:ctrlP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sr-Latn-ME" sz="2400" b="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</m:t>
                    </m:r>
                  </m:oMath>
                </a14:m>
                <a:endParaRPr lang="sr-Latn-ME" sz="24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494665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sr-Latn-ME" sz="2400" b="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27=3</m:t>
                    </m:r>
                    <m:r>
                      <a:rPr lang="sr-Latn-ME" sz="2400" b="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∙3∙3=</m:t>
                    </m:r>
                    <m:sSup>
                      <m:sSupPr>
                        <m:ctrlP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sr-Latn-ME" sz="24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 </a:t>
                </a:r>
              </a:p>
              <a:p>
                <a:pPr marL="494665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Latn-ME" sz="240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sr-Latn-ME" sz="2400" b="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400" b="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400" b="0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ME" sz="2400" b="0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r-Latn-ME" sz="2400" b="0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Latn-ME" sz="24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494665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Latn-ME" sz="240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ME" sz="240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r-Latn-ME" sz="240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ME" sz="240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r-Latn-ME" sz="240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ME" sz="2400" b="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2400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4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400" i="1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ME" sz="2400" i="1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r-Latn-ME" sz="2400" b="0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r-Latn-ME" sz="2400" b="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indent="-305435"/>
                <a:endParaRPr lang="en-US" sz="24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F8D62-147E-4CEA-A42A-F297C1CAE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95097"/>
                <a:ext cx="10353762" cy="506290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2CDD-AC36-4C5E-8320-3227CB3A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Stepen sa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cijelim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izložiocem</a:t>
            </a:r>
            <a:endParaRPr lang="en-US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F8D62-147E-4CEA-A42A-F297C1CAE1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866900"/>
                <a:ext cx="10353762" cy="4688645"/>
              </a:xfrm>
            </p:spPr>
            <p:txBody>
              <a:bodyPr>
                <a:noAutofit/>
              </a:bodyPr>
              <a:lstStyle/>
              <a:p>
                <a:pPr marL="380365" indent="-342900"/>
                <a:r>
                  <a:rPr lang="sr-Latn-ME" sz="24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Ako je </a:t>
                </a:r>
                <a14:m>
                  <m:oMath xmlns:m="http://schemas.openxmlformats.org/officeDocument/2006/math">
                    <m:r>
                      <a:rPr lang="sr-Latn-ME" sz="2400" b="1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sr-Latn-ME" sz="2400" b="1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sz="2400" b="1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sr-Latn-ME" sz="2400" b="1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sz="2400" b="1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sr-Latn-ME" sz="2400" b="1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sr-Latn-ME" sz="2400" b="1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ME" sz="2400" b="1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sz="2400" b="1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sr-Latn-ME" sz="2400" b="1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sz="2400" b="1" i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  <m:r>
                      <a:rPr lang="sr-Latn-ME" sz="2400" b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sr-Latn-ME" sz="24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 tada je: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sz="3200" b="1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3200" b="1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Latn-ME" sz="3200" b="1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sr-Latn-ME" sz="3200" b="1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3200" b="1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sr-Latn-ME" sz="32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 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sz="32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32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Latn-ME" sz="32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sz="32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sr-Latn-ME" sz="32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32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sr-Latn-ME" sz="32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32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sr-Latn-ME" sz="32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endParaRPr lang="sr-Latn-ME" sz="32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indent="-305435"/>
                <a:r>
                  <a:rPr lang="sr-Latn-ME" sz="24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Primjer 2.</a:t>
                </a:r>
              </a:p>
              <a:p>
                <a:pPr marL="494665" indent="-4572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sr-Latn-ME" sz="2400" b="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sr-Latn-ME" sz="24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494665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sr-Latn-ME" sz="2400" b="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sr-Latn-ME" sz="24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494665" indent="-457200">
                  <a:buFont typeface="Wingdings 2" charset="2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400" b="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400" b="0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ME" sz="2400" b="0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sr-Latn-ME" sz="2400" b="0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sr-Latn-ME" sz="2400" b="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sr-Latn-ME" sz="24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494665" indent="-457200">
                  <a:buFont typeface="Wingdings 2" charset="2"/>
                  <a:buAutoNum type="alphaLcParenR"/>
                </a:pPr>
                <a14:m>
                  <m:oMath xmlns:m="http://schemas.openxmlformats.org/officeDocument/2006/math">
                    <m:r>
                      <a:rPr lang="sr-Latn-ME" sz="2400" b="0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400" b="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400" b="0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ME" sz="2400" b="0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r-Latn-ME" sz="2400" b="0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4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sr-Latn-ME" sz="24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494665" indent="-457200">
                  <a:buAutoNum type="alphaLcParenR"/>
                </a:pPr>
                <a:endParaRPr lang="sr-Latn-ME" sz="24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indent="-305435"/>
                <a:endParaRPr lang="en-US" sz="24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indent="-305435"/>
                <a:endParaRPr lang="en-US" sz="24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F8D62-147E-4CEA-A42A-F297C1CAE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866900"/>
                <a:ext cx="10353762" cy="468864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2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2CDD-AC36-4C5E-8320-3227CB3A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03163"/>
            <a:ext cx="10353762" cy="1257300"/>
          </a:xfrm>
        </p:spPr>
        <p:txBody>
          <a:bodyPr/>
          <a:lstStyle/>
          <a:p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Stepen sa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cijelim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izložiocem</a:t>
            </a:r>
            <a:endParaRPr lang="en-US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F8D62-147E-4CEA-A42A-F297C1CAE1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4" y="1360463"/>
                <a:ext cx="10537307" cy="5251352"/>
              </a:xfrm>
            </p:spPr>
            <p:txBody>
              <a:bodyPr>
                <a:noAutofit/>
              </a:bodyPr>
              <a:lstStyle/>
              <a:p>
                <a:pPr indent="-305435"/>
                <a:r>
                  <a:rPr lang="sr-Latn-ME" sz="24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Neka su </a:t>
                </a:r>
                <a14:m>
                  <m:oMath xmlns:m="http://schemas.openxmlformats.org/officeDocument/2006/math"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sz="2400" b="1" i="0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ME" sz="24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. Tada važe sledeća pravila stepenovanja:</a:t>
                </a:r>
              </a:p>
              <a:p>
                <a:pPr marL="494665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sr-Latn-ME" sz="2400" b="1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494665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     </m:t>
                    </m:r>
                    <m:d>
                      <m:d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sr-Latn-ME" sz="2400" b="1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400" b="1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sr-Latn-ME" sz="2400" b="1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sr-Latn-ME" sz="2400" b="1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ME" sz="2400" b="1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endParaRPr lang="sr-Latn-ME" sz="2400" b="1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494665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sr-Latn-ME" sz="2400" b="1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494665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sr-Latn-ME" sz="2400" b="1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494665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endParaRPr lang="sr-Latn-ME" sz="2400" b="1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494665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4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sr-Latn-ME" sz="2400" b="1" i="1" smtClean="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2400" b="1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400" b="1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400" b="1" i="1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sr-Latn-ME" sz="2400" b="1" i="1" smtClean="0">
                                    <a:ln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  <a:alpha val="10000"/>
                                        </a:prstClr>
                                      </a:solidFill>
                                    </a:ln>
                                    <a:effectLst>
                                      <a:outerShdw blurRad="9525" dist="25400" dir="14640000" algn="tl" rotWithShape="0">
                                        <a:prstClr val="black">
                                          <a:alpha val="3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sz="2400" b="1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sr-Latn-ME" sz="2400" b="1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indent="-305435"/>
                <a:endParaRPr lang="sr-Latn-ME" sz="2400" b="1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37465" indent="0">
                  <a:buNone/>
                </a:pPr>
                <a:endParaRPr lang="en-US" sz="2400" b="1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indent="-305435"/>
                <a:endParaRPr lang="en-US" sz="2400" b="1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F8D62-147E-4CEA-A42A-F297C1CAE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1360463"/>
                <a:ext cx="10537307" cy="52513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3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E57A-6E62-4EA5-BAD0-EA2FD063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Primjer</a:t>
            </a:r>
            <a:r>
              <a:rPr lang="sr-Latn-ME" sz="3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3</a:t>
            </a:r>
            <a:r>
              <a:rPr lang="en-US" sz="3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:</a:t>
            </a:r>
            <a:r>
              <a:rPr lang="sr-Latn-ME" sz="3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Svesti na jedan stepen nekog broja:</a:t>
            </a:r>
            <a:endParaRPr lang="en-US" sz="36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43BF6D-E6B5-4244-81CD-62AD6B711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2076450"/>
                <a:ext cx="10353762" cy="4422824"/>
              </a:xfrm>
            </p:spPr>
            <p:txBody>
              <a:bodyPr>
                <a:noAutofit/>
              </a:bodyPr>
              <a:lstStyle/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sr-Latn-ME" sz="2800" dirty="0"/>
              </a:p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sr-Latn-ME" sz="2800" b="0" dirty="0"/>
              </a:p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M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27=</m:t>
                    </m:r>
                    <m:f>
                      <m:fPr>
                        <m:ctrlP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sr-Latn-M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r-Latn-M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sr-Latn-M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sr-Latn-ME" sz="2800" dirty="0"/>
              </a:p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sr-Latn-ME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sr-Latn-ME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sr-Latn-ME" sz="2800" b="0" dirty="0"/>
              </a:p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ME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sr-Latn-ME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43BF6D-E6B5-4244-81CD-62AD6B711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076450"/>
                <a:ext cx="10353762" cy="442282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5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1D1D-4486-4BC4-96CB-7892CEE2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Stepen sa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racionalnim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izložiocem</a:t>
            </a:r>
            <a:endParaRPr lang="en-US" dirty="0" err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4ADB59-BF65-4B62-9E0F-0D94F60B3A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866900"/>
                <a:ext cx="10353762" cy="45916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r-Latn-ME" b="1" dirty="0"/>
                  <a:t>Korijen nekog broja možemo zapisati u obliku stepena sa racionalnim izložiocem: 	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r-Latn-ME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sr-Latn-ME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sr-Latn-ME" sz="28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  <m:r>
                      <a:rPr lang="sr-Latn-ME" sz="2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sr-Latn-ME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sz="28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sr-Latn-ME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endParaRPr lang="sr-Latn-ME" sz="2800" b="1" dirty="0"/>
              </a:p>
              <a:p>
                <a:r>
                  <a:rPr lang="sr-Latn-ME" dirty="0"/>
                  <a:t>Primjer 4.</a:t>
                </a:r>
              </a:p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sr-Latn-ME" dirty="0"/>
              </a:p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sr-Latn-ME" dirty="0"/>
              </a:p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sr-Latn-ME" dirty="0"/>
              </a:p>
              <a:p>
                <a:r>
                  <a:rPr lang="sr-Latn-ME" b="1" dirty="0"/>
                  <a:t>Stepenovanje racionalnim izložiocem ima sva pravila ista kao i stepenovanje cijelim izložiocem.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4ADB59-BF65-4B62-9E0F-0D94F60B3A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866900"/>
                <a:ext cx="10353762" cy="45916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3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D541-E702-4788-B194-DD6AC347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Primjer</a:t>
            </a:r>
            <a:r>
              <a:rPr lang="sr-Latn-ME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5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:</a:t>
            </a:r>
            <a:r>
              <a:rPr lang="sr-Latn-ME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Uprostiti sledeće izraze, tako da budu zapisani u obliku jednog stepena nekog broja: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F49AD9-D0C7-435B-97FE-37015157C4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941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sr-Latn-ME" dirty="0"/>
              </a:p>
              <a:p>
                <a:pPr marL="4941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sr-Latn-ME" dirty="0"/>
              </a:p>
              <a:p>
                <a:pPr marL="4941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sr-Latn-ME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sr-Latn-M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M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sr-Latn-ME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sr-Latn-M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M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sr-Latn-ME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6+4+3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</m:sSup>
                  </m:oMath>
                </a14:m>
                <a:endParaRPr lang="sr-Latn-ME" dirty="0"/>
              </a:p>
              <a:p>
                <a:pPr marL="4941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ctrlPr>
                              <a:rPr lang="sr-Latn-ME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r-Latn-ME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  <m: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sr-Latn-M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Latn-M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sr-Latn-M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M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sr-Latn-M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sr-Latn-ME" dirty="0"/>
              </a:p>
              <a:p>
                <a:pPr marL="4941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M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ME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rad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sr-Latn-M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F49AD9-D0C7-435B-97FE-37015157C4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1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EC1A-2022-44E4-A748-6DB94C6B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ME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Domaći zadatak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048F3-B9FD-4F50-8A2D-D081513A51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494100" indent="-457200">
                  <a:buAutoNum type="arabicPeriod"/>
                </a:pPr>
                <a:r>
                  <a:rPr lang="sr-Latn-ME" dirty="0"/>
                  <a:t>Sledeće izraze zapisati u obliku stepena nekog broja:</a:t>
                </a:r>
              </a:p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16=</m:t>
                    </m:r>
                  </m:oMath>
                </a14:m>
                <a:endParaRPr lang="sr-Latn-ME" dirty="0"/>
              </a:p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Latn-M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dirty="0"/>
              </a:p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r-Latn-M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M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dirty="0"/>
              </a:p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M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M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ME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sr-Latn-ME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dirty="0"/>
              </a:p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sr-Latn-ME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b="0" dirty="0"/>
              </a:p>
              <a:p>
                <a:pPr marL="4941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sr-Latn-ME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sr-Latn-ME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sr-Latn-M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sr-Latn-M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M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2048F3-B9FD-4F50-8A2D-D081513A51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089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7DD97790240A4BA2676CFD109ACA81" ma:contentTypeVersion="2" ma:contentTypeDescription="Kreiraj novi dokument." ma:contentTypeScope="" ma:versionID="24211738f144b48bc9b3504b3681118e">
  <xsd:schema xmlns:xsd="http://www.w3.org/2001/XMLSchema" xmlns:xs="http://www.w3.org/2001/XMLSchema" xmlns:p="http://schemas.microsoft.com/office/2006/metadata/properties" xmlns:ns3="4ce70d09-1b6d-4ddb-9781-b6d6f448f74b" targetNamespace="http://schemas.microsoft.com/office/2006/metadata/properties" ma:root="true" ma:fieldsID="ac2834bb6eadaee3222a894591fbd48b" ns3:_="">
    <xsd:import namespace="4ce70d09-1b6d-4ddb-9781-b6d6f448f7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70d09-1b6d-4ddb-9781-b6d6f448f7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E79959-1E03-4D54-847F-BB3B963F58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8D3E5F-A858-4803-8D7F-D7CF74D830C1}">
  <ds:schemaRefs>
    <ds:schemaRef ds:uri="http://purl.org/dc/dcmitype/"/>
    <ds:schemaRef ds:uri="http://schemas.microsoft.com/office/2006/documentManagement/types"/>
    <ds:schemaRef ds:uri="4ce70d09-1b6d-4ddb-9781-b6d6f448f74b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974A3E-8C41-421D-9E05-7030D77099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e70d09-1b6d-4ddb-9781-b6d6f448f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338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Nova</vt:lpstr>
      <vt:lpstr>Arial Nova Light</vt:lpstr>
      <vt:lpstr>Cambria Math</vt:lpstr>
      <vt:lpstr>Wingdings 2</vt:lpstr>
      <vt:lpstr>SlateVTI</vt:lpstr>
      <vt:lpstr>Stepen sa cijelim i racionalnim izložiocem</vt:lpstr>
      <vt:lpstr>Stepen sa cijelim izložiocem</vt:lpstr>
      <vt:lpstr>Stepen sa cijelim izložiocem</vt:lpstr>
      <vt:lpstr>Stepen sa cijelim izložiocem</vt:lpstr>
      <vt:lpstr>Primjer 3: Svesti na jedan stepen nekog broja:</vt:lpstr>
      <vt:lpstr>Stepen sa racionalnim izložiocem</vt:lpstr>
      <vt:lpstr>Primjer 5: Uprostiti sledeće izraze, tako da budu zapisani u obliku jednog stepena nekog broja:</vt:lpstr>
      <vt:lpstr>Domaći zadatak: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Jelena</dc:creator>
  <cp:lastModifiedBy>Scekic Jelena</cp:lastModifiedBy>
  <cp:revision>50</cp:revision>
  <dcterms:created xsi:type="dcterms:W3CDTF">2020-10-04T10:52:04Z</dcterms:created>
  <dcterms:modified xsi:type="dcterms:W3CDTF">2020-10-05T09:03:33Z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0x0101000F7DD97790240A4BA2676CFD109ACA81</vt:lpwstr>
  </property>
</Properties>
</file>