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 /><Relationship Id="rId1" Type="http://schemas.openxmlformats.org/officeDocument/2006/relationships/image" Target="../media/image4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 /><Relationship Id="rId1" Type="http://schemas.openxmlformats.org/officeDocument/2006/relationships/image" Target="../media/image6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8.wm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4.vml" /><Relationship Id="rId4" Type="http://schemas.openxmlformats.org/officeDocument/2006/relationships/image" Target="../media/image9.wmf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5.w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4.w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7.wmf" /><Relationship Id="rId5" Type="http://schemas.openxmlformats.org/officeDocument/2006/relationships/oleObject" Target="../embeddings/oleObject4.bin" /><Relationship Id="rId4" Type="http://schemas.openxmlformats.org/officeDocument/2006/relationships/image" Target="../media/image6.w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364979"/>
            <a:ext cx="5636107" cy="2960133"/>
          </a:xfrm>
        </p:spPr>
        <p:txBody>
          <a:bodyPr>
            <a:normAutofit/>
          </a:bodyPr>
          <a:lstStyle/>
          <a:p>
            <a:r>
              <a:rPr lang="sr-Latn-RS" sz="6000" i="1" dirty="0"/>
              <a:t>Brojni sistemi (I dio)</a:t>
            </a:r>
            <a:endParaRPr lang="en-US" sz="6000" i="1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E1D7D-24E8-456D-995D-FC9C33DCF0AA}"/>
              </a:ext>
            </a:extLst>
          </p:cNvPr>
          <p:cNvSpPr txBox="1"/>
          <p:nvPr/>
        </p:nvSpPr>
        <p:spPr>
          <a:xfrm>
            <a:off x="397563" y="490329"/>
            <a:ext cx="871993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binarnog u oktalni i heksadecimalni sistem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4E9C5A-1218-44FE-BE19-8361364D59CB}"/>
                  </a:ext>
                </a:extLst>
              </p:cNvPr>
              <p:cNvSpPr txBox="1"/>
              <p:nvPr/>
            </p:nvSpPr>
            <p:spPr>
              <a:xfrm>
                <a:off x="397563" y="1682162"/>
                <a:ext cx="10893287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Ono što je bitno da primijetimo prije nego što počnemo jeste da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400" b="0" dirty="0"/>
              </a:p>
              <a:p>
                <a:pPr algn="just"/>
                <a:r>
                  <a:rPr lang="sr-Latn-RS" sz="2400" dirty="0"/>
                  <a:t>Tačnije, tri cifre u binarnom sistemu (blok od tri cifre) čine jednu cifru u oktalnom sistemu.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4E9C5A-1218-44FE-BE19-8361364D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3" y="1682162"/>
                <a:ext cx="10893287" cy="1208664"/>
              </a:xfrm>
              <a:prstGeom prst="rect">
                <a:avLst/>
              </a:prstGeom>
              <a:blipFill>
                <a:blip r:embed="rId2"/>
                <a:stretch>
                  <a:fillRect l="-839" t="-3030" r="-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1C845-D386-43DF-B2E2-0D0EB3A3F924}"/>
                  </a:ext>
                </a:extLst>
              </p:cNvPr>
              <p:cNvSpPr txBox="1"/>
              <p:nvPr/>
            </p:nvSpPr>
            <p:spPr>
              <a:xfrm>
                <a:off x="397563" y="3967175"/>
                <a:ext cx="10893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Takođe,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sr-Latn-RS" sz="2400" dirty="0"/>
                  <a:t>Odavde možemo zaključiti da 4 cifre u binarnom sistemu (blok od 4 cifre) čine jednu cifru u heksadecimalnom sistemu.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1C845-D386-43DF-B2E2-0D0EB3A3F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3" y="3967175"/>
                <a:ext cx="10893286" cy="830997"/>
              </a:xfrm>
              <a:prstGeom prst="rect">
                <a:avLst/>
              </a:prstGeom>
              <a:blipFill>
                <a:blip r:embed="rId3"/>
                <a:stretch>
                  <a:fillRect l="-727" t="-4412" r="-89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7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92542-F2EA-4B4E-B875-4A90FF180F1B}"/>
              </a:ext>
            </a:extLst>
          </p:cNvPr>
          <p:cNvSpPr txBox="1"/>
          <p:nvPr/>
        </p:nvSpPr>
        <p:spPr>
          <a:xfrm>
            <a:off x="583095" y="588740"/>
            <a:ext cx="9992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Pretvaranje iz binarnog u oktalni sistem se vrši grupisanjem vrijednosti tog binarnog broja u blokove od tri cifre s desna u lijevo.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R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Ako prilikom tog grupisanja poslednji blok nema tri broja, onda se dopunjuje potrebnim brojem nula.</a:t>
            </a:r>
            <a:endParaRPr lang="en-US" sz="2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41E2D27-2E91-49C7-88B4-CD069230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254" y="3684190"/>
            <a:ext cx="8713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 = 223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20359C-E534-4946-AA9C-1AF1BBD2BB32}"/>
              </a:ext>
            </a:extLst>
          </p:cNvPr>
          <p:cNvCxnSpPr/>
          <p:nvPr/>
        </p:nvCxnSpPr>
        <p:spPr>
          <a:xfrm flipH="1">
            <a:off x="2676939" y="3429000"/>
            <a:ext cx="173603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47373C-90E6-4F83-971E-DA9DE49AC2F1}"/>
              </a:ext>
            </a:extLst>
          </p:cNvPr>
          <p:cNvCxnSpPr>
            <a:cxnSpLocks/>
          </p:cNvCxnSpPr>
          <p:nvPr/>
        </p:nvCxnSpPr>
        <p:spPr>
          <a:xfrm flipH="1">
            <a:off x="3909391" y="4325540"/>
            <a:ext cx="609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9A5C80-A37E-4D32-B218-17B8C0064F29}"/>
              </a:ext>
            </a:extLst>
          </p:cNvPr>
          <p:cNvCxnSpPr/>
          <p:nvPr/>
        </p:nvCxnSpPr>
        <p:spPr>
          <a:xfrm flipH="1">
            <a:off x="3154017" y="432554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1192-95F3-4CA5-B852-554172783C19}"/>
              </a:ext>
            </a:extLst>
          </p:cNvPr>
          <p:cNvCxnSpPr/>
          <p:nvPr/>
        </p:nvCxnSpPr>
        <p:spPr>
          <a:xfrm flipH="1">
            <a:off x="2332383" y="4325540"/>
            <a:ext cx="6626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417B9597-65B7-4167-B561-C2AAC2A5A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79549"/>
              </p:ext>
            </p:extLst>
          </p:nvPr>
        </p:nvGraphicFramePr>
        <p:xfrm>
          <a:off x="1586534" y="5226808"/>
          <a:ext cx="8675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2667000" imgH="228600" progId="Equation.DSMT4">
                  <p:embed/>
                </p:oleObj>
              </mc:Choice>
              <mc:Fallback>
                <p:oleObj name="Equation" r:id="rId3" imgW="2667000" imgH="2286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417B9597-65B7-4167-B561-C2AAC2A5A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534" y="5226808"/>
                        <a:ext cx="8675688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A208C-6764-4BE4-BFB0-AC1C89188134}"/>
              </a:ext>
            </a:extLst>
          </p:cNvPr>
          <p:cNvSpPr txBox="1"/>
          <p:nvPr/>
        </p:nvSpPr>
        <p:spPr>
          <a:xfrm>
            <a:off x="583095" y="588740"/>
            <a:ext cx="1011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Pretvaranje iz binarnog u heksadecimalni sistem se vrši grupisanjem vrijednosti tog binarnog broja u blokove od 4 cifre s desna u lijevo.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R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Ako prilikom tog grupisanja poslednji blok nema četiri broja, onda se dopunjuje potrebnim brojem nula.</a:t>
            </a:r>
            <a:endParaRPr lang="en-US" sz="2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995309C-6BAA-4D33-91C9-1A8BFE56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12" y="3285499"/>
            <a:ext cx="8207375" cy="655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 = 10010011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 = 93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16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13A7CD-7DB9-469A-BBF5-8B10DA6DE712}"/>
              </a:ext>
            </a:extLst>
          </p:cNvPr>
          <p:cNvCxnSpPr/>
          <p:nvPr/>
        </p:nvCxnSpPr>
        <p:spPr>
          <a:xfrm flipH="1">
            <a:off x="3087756" y="3124200"/>
            <a:ext cx="173603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CECEFD-E5EE-49F0-8E7C-386D959F02BC}"/>
              </a:ext>
            </a:extLst>
          </p:cNvPr>
          <p:cNvCxnSpPr>
            <a:cxnSpLocks/>
          </p:cNvCxnSpPr>
          <p:nvPr/>
        </p:nvCxnSpPr>
        <p:spPr>
          <a:xfrm flipH="1">
            <a:off x="4061791" y="3941136"/>
            <a:ext cx="8348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833DC-ED54-494C-8BBE-F4C8F0D631B3}"/>
              </a:ext>
            </a:extLst>
          </p:cNvPr>
          <p:cNvCxnSpPr>
            <a:cxnSpLocks/>
          </p:cNvCxnSpPr>
          <p:nvPr/>
        </p:nvCxnSpPr>
        <p:spPr>
          <a:xfrm flipH="1">
            <a:off x="2968487" y="3941136"/>
            <a:ext cx="9475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1AECB9F4-9DEE-4BA6-B6F1-EA90AC41E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38380"/>
              </p:ext>
            </p:extLst>
          </p:nvPr>
        </p:nvGraphicFramePr>
        <p:xfrm>
          <a:off x="2131605" y="4989614"/>
          <a:ext cx="820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2641600" imgH="228600" progId="Equation.DSMT4">
                  <p:embed/>
                </p:oleObj>
              </mc:Choice>
              <mc:Fallback>
                <p:oleObj name="Equation" r:id="rId3" imgW="2641600" imgH="22860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1AECB9F4-9DEE-4BA6-B6F1-EA90AC41E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605" y="4989614"/>
                        <a:ext cx="8208963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862" y="1444486"/>
            <a:ext cx="5727590" cy="3166877"/>
          </a:xfrm>
        </p:spPr>
        <p:txBody>
          <a:bodyPr anchor="ctr">
            <a:normAutofit/>
          </a:bodyPr>
          <a:lstStyle/>
          <a:p>
            <a:pPr lvl="0"/>
            <a:r>
              <a:rPr lang="sr-Latn-RS" sz="4800" i="1" dirty="0">
                <a:solidFill>
                  <a:srgbClr val="FFFFFF"/>
                </a:solidFill>
              </a:rPr>
              <a:t>Hvala na pažnji!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56A73-28B0-43B8-949F-33C8DAEA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12" y="1179445"/>
            <a:ext cx="8085976" cy="3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D1B6DA-54C8-463C-AB61-AFA37867CA10}"/>
              </a:ext>
            </a:extLst>
          </p:cNvPr>
          <p:cNvSpPr/>
          <p:nvPr/>
        </p:nvSpPr>
        <p:spPr>
          <a:xfrm>
            <a:off x="384314" y="1312110"/>
            <a:ext cx="10601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B0F0"/>
                </a:solidFill>
              </a:rPr>
              <a:t>Dekadni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brojni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sistem</a:t>
            </a:r>
            <a:r>
              <a:rPr lang="en-US" sz="2200" b="1" dirty="0">
                <a:solidFill>
                  <a:srgbClr val="00B0F0"/>
                </a:solidFill>
              </a:rPr>
              <a:t>. </a:t>
            </a:r>
            <a:r>
              <a:rPr lang="en-US" sz="2200" dirty="0" err="1"/>
              <a:t>Osnova</a:t>
            </a:r>
            <a:r>
              <a:rPr lang="en-US" sz="2200" dirty="0"/>
              <a:t> </a:t>
            </a:r>
            <a:r>
              <a:rPr lang="en-US" sz="2200" dirty="0" err="1"/>
              <a:t>dekadnog</a:t>
            </a:r>
            <a:r>
              <a:rPr lang="en-US" sz="2200" dirty="0"/>
              <a:t> </a:t>
            </a:r>
            <a:r>
              <a:rPr lang="en-US" sz="2200" dirty="0" err="1"/>
              <a:t>sistema</a:t>
            </a:r>
            <a:r>
              <a:rPr lang="en-US" sz="2200" dirty="0"/>
              <a:t> je </a:t>
            </a:r>
            <a:r>
              <a:rPr lang="en-US" sz="2200" dirty="0" err="1"/>
              <a:t>broj</a:t>
            </a:r>
            <a:r>
              <a:rPr lang="en-US" sz="2200" dirty="0"/>
              <a:t> 10, </a:t>
            </a:r>
            <a:r>
              <a:rPr lang="en-US" sz="2200" dirty="0" err="1"/>
              <a:t>cifre</a:t>
            </a:r>
            <a:r>
              <a:rPr lang="en-US" sz="2200" dirty="0"/>
              <a:t> </a:t>
            </a:r>
            <a:r>
              <a:rPr lang="en-US" sz="2200" dirty="0" err="1"/>
              <a:t>pomoću</a:t>
            </a:r>
            <a:r>
              <a:rPr lang="en-US" sz="2200" dirty="0"/>
              <a:t> </a:t>
            </a:r>
            <a:r>
              <a:rPr lang="en-US" sz="2200" dirty="0" err="1"/>
              <a:t>kojih</a:t>
            </a:r>
            <a:r>
              <a:rPr lang="en-US" sz="2200" dirty="0"/>
              <a:t> </a:t>
            </a:r>
            <a:r>
              <a:rPr lang="en-US" sz="2200" dirty="0" err="1"/>
              <a:t>zapisujemo</a:t>
            </a:r>
            <a:r>
              <a:rPr lang="en-US" sz="2200" dirty="0"/>
              <a:t> </a:t>
            </a:r>
            <a:r>
              <a:rPr lang="en-US" sz="2200" dirty="0" err="1"/>
              <a:t>brojeve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0, 1, 2, 3, 4, 5, 6, 7, 8, </a:t>
            </a:r>
            <a:r>
              <a:rPr lang="en-US" sz="2200" dirty="0" err="1"/>
              <a:t>i</a:t>
            </a:r>
            <a:r>
              <a:rPr lang="en-US" sz="2200" dirty="0"/>
              <a:t> 9. To je </a:t>
            </a:r>
            <a:r>
              <a:rPr lang="en-US" sz="2200" dirty="0" err="1"/>
              <a:t>sistem</a:t>
            </a:r>
            <a:r>
              <a:rPr lang="en-US" sz="2200" dirty="0"/>
              <a:t> u </a:t>
            </a:r>
            <a:r>
              <a:rPr lang="en-US" sz="2200" dirty="0" err="1"/>
              <a:t>kojem</a:t>
            </a:r>
            <a:r>
              <a:rPr lang="en-US" sz="2200" dirty="0"/>
              <a:t> mi od </a:t>
            </a:r>
            <a:r>
              <a:rPr lang="en-US" sz="2200" dirty="0" err="1"/>
              <a:t>davnih</a:t>
            </a:r>
            <a:r>
              <a:rPr lang="en-US" sz="2200" dirty="0"/>
              <a:t> </a:t>
            </a:r>
            <a:r>
              <a:rPr lang="en-US" sz="2200" dirty="0" err="1"/>
              <a:t>vremena</a:t>
            </a:r>
            <a:r>
              <a:rPr lang="en-US" sz="2200" dirty="0"/>
              <a:t> pa </a:t>
            </a:r>
            <a:r>
              <a:rPr lang="en-US" sz="2200" dirty="0" err="1"/>
              <a:t>sve</a:t>
            </a:r>
            <a:r>
              <a:rPr lang="en-US" sz="2200" dirty="0"/>
              <a:t> do </a:t>
            </a:r>
            <a:r>
              <a:rPr lang="en-US" sz="2200" dirty="0" err="1"/>
              <a:t>danas</a:t>
            </a:r>
            <a:r>
              <a:rPr lang="en-US" sz="2200" dirty="0"/>
              <a:t> </a:t>
            </a:r>
            <a:r>
              <a:rPr lang="en-US" sz="2200" dirty="0" err="1"/>
              <a:t>računamo</a:t>
            </a:r>
            <a:r>
              <a:rPr lang="en-US" sz="2200" dirty="0"/>
              <a:t>, a </a:t>
            </a:r>
            <a:r>
              <a:rPr lang="en-US" sz="2200" dirty="0" err="1"/>
              <a:t>razlog</a:t>
            </a:r>
            <a:r>
              <a:rPr lang="en-US" sz="2200" dirty="0"/>
              <a:t> je </a:t>
            </a:r>
            <a:r>
              <a:rPr lang="en-US" sz="2200" dirty="0" err="1"/>
              <a:t>jednostavan</a:t>
            </a:r>
            <a:r>
              <a:rPr lang="en-US" sz="2200" dirty="0"/>
              <a:t> – </a:t>
            </a:r>
            <a:r>
              <a:rPr lang="en-US" sz="2200" dirty="0" err="1"/>
              <a:t>čovjek</a:t>
            </a:r>
            <a:r>
              <a:rPr lang="en-US" sz="2200" dirty="0"/>
              <a:t> je </a:t>
            </a:r>
            <a:r>
              <a:rPr lang="en-US" sz="2200" dirty="0" err="1"/>
              <a:t>počeo</a:t>
            </a:r>
            <a:r>
              <a:rPr lang="en-US" sz="2200" dirty="0"/>
              <a:t> </a:t>
            </a:r>
            <a:r>
              <a:rPr lang="en-US" sz="2200" dirty="0" err="1"/>
              <a:t>računati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pomoć</a:t>
            </a:r>
            <a:r>
              <a:rPr lang="en-US" sz="2200" dirty="0"/>
              <a:t> 10 </a:t>
            </a:r>
            <a:r>
              <a:rPr lang="en-US" sz="2200" dirty="0" err="1"/>
              <a:t>prstiju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rukama</a:t>
            </a:r>
            <a:r>
              <a:rPr lang="en-US" sz="22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D399-00F8-409C-BB7F-016CD4B122F3}"/>
              </a:ext>
            </a:extLst>
          </p:cNvPr>
          <p:cNvSpPr/>
          <p:nvPr/>
        </p:nvSpPr>
        <p:spPr>
          <a:xfrm>
            <a:off x="384314" y="3429000"/>
            <a:ext cx="106017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B0F0"/>
                </a:solidFill>
              </a:rPr>
              <a:t>Binarni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brojni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sistem</a:t>
            </a:r>
            <a:r>
              <a:rPr lang="en-US" sz="2200" dirty="0"/>
              <a:t>. </a:t>
            </a:r>
            <a:r>
              <a:rPr lang="en-US" sz="2200" dirty="0" err="1"/>
              <a:t>Baza</a:t>
            </a:r>
            <a:r>
              <a:rPr lang="en-US" sz="2200" dirty="0"/>
              <a:t> </a:t>
            </a:r>
            <a:r>
              <a:rPr lang="en-US" sz="2200" dirty="0" err="1"/>
              <a:t>binarnog</a:t>
            </a:r>
            <a:r>
              <a:rPr lang="en-US" sz="2200" dirty="0"/>
              <a:t> </a:t>
            </a:r>
            <a:r>
              <a:rPr lang="en-US" sz="2200" dirty="0" err="1"/>
              <a:t>brojnog</a:t>
            </a:r>
            <a:r>
              <a:rPr lang="en-US" sz="2200" dirty="0"/>
              <a:t> </a:t>
            </a:r>
            <a:r>
              <a:rPr lang="en-US" sz="2200" dirty="0" err="1"/>
              <a:t>sistema</a:t>
            </a:r>
            <a:r>
              <a:rPr lang="en-US" sz="2200" dirty="0"/>
              <a:t> je </a:t>
            </a:r>
            <a:r>
              <a:rPr lang="en-US" sz="2200" dirty="0" err="1"/>
              <a:t>broj</a:t>
            </a:r>
            <a:r>
              <a:rPr lang="en-US" sz="2200" dirty="0"/>
              <a:t> 2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znači</a:t>
            </a:r>
            <a:r>
              <a:rPr lang="en-US" sz="2200" dirty="0"/>
              <a:t> da se u tom </a:t>
            </a:r>
            <a:r>
              <a:rPr lang="en-US" sz="2200" dirty="0" err="1"/>
              <a:t>sistemu</a:t>
            </a:r>
            <a:r>
              <a:rPr lang="en-US" sz="2200" dirty="0"/>
              <a:t> </a:t>
            </a:r>
            <a:r>
              <a:rPr lang="en-US" sz="2200" dirty="0" err="1"/>
              <a:t>koriste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dvije</a:t>
            </a:r>
            <a:r>
              <a:rPr lang="en-US" sz="2200" dirty="0"/>
              <a:t> </a:t>
            </a:r>
            <a:r>
              <a:rPr lang="en-US" sz="2200" dirty="0" err="1"/>
              <a:t>cifre</a:t>
            </a:r>
            <a:r>
              <a:rPr lang="en-US" sz="2200" dirty="0"/>
              <a:t>: 0 </a:t>
            </a:r>
            <a:r>
              <a:rPr lang="en-US" sz="2200" dirty="0" err="1"/>
              <a:t>i</a:t>
            </a:r>
            <a:r>
              <a:rPr lang="en-US" sz="2200" dirty="0"/>
              <a:t> 1. To je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pomoću</a:t>
            </a:r>
            <a:r>
              <a:rPr lang="en-US" sz="2200" dirty="0"/>
              <a:t> </a:t>
            </a:r>
            <a:r>
              <a:rPr lang="en-US" sz="2200" dirty="0" err="1"/>
              <a:t>kojeg</a:t>
            </a:r>
            <a:r>
              <a:rPr lang="en-US" sz="2200" dirty="0"/>
              <a:t> </a:t>
            </a:r>
            <a:r>
              <a:rPr lang="en-US" sz="2200" dirty="0" err="1"/>
              <a:t>rade</a:t>
            </a:r>
            <a:r>
              <a:rPr lang="en-US" sz="2200" dirty="0"/>
              <a:t> </a:t>
            </a:r>
            <a:r>
              <a:rPr lang="en-US" sz="2200" dirty="0" err="1"/>
              <a:t>računari</a:t>
            </a:r>
            <a:r>
              <a:rPr lang="en-US" sz="2200" dirty="0"/>
              <a:t>. </a:t>
            </a:r>
            <a:r>
              <a:rPr lang="en-US" sz="2200" dirty="0" err="1"/>
              <a:t>Zašto</a:t>
            </a:r>
            <a:r>
              <a:rPr lang="en-US" sz="2200" dirty="0"/>
              <a:t> je </a:t>
            </a:r>
            <a:r>
              <a:rPr lang="en-US" sz="2200" dirty="0" err="1"/>
              <a:t>baš</a:t>
            </a:r>
            <a:r>
              <a:rPr lang="en-US" sz="2200" dirty="0"/>
              <a:t> </a:t>
            </a:r>
            <a:r>
              <a:rPr lang="en-US" sz="2200" dirty="0" err="1"/>
              <a:t>binarni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pogodan</a:t>
            </a:r>
            <a:r>
              <a:rPr lang="en-US" sz="2200" dirty="0"/>
              <a:t> za rad </a:t>
            </a:r>
            <a:r>
              <a:rPr lang="en-US" sz="2200" dirty="0" err="1"/>
              <a:t>računara</a:t>
            </a:r>
            <a:r>
              <a:rPr lang="en-US" sz="2200" dirty="0"/>
              <a:t>, </a:t>
            </a:r>
            <a:r>
              <a:rPr lang="en-US" sz="2200" dirty="0" err="1"/>
              <a:t>potpuno</a:t>
            </a:r>
            <a:r>
              <a:rPr lang="en-US" sz="2200" dirty="0"/>
              <a:t> je </a:t>
            </a:r>
            <a:r>
              <a:rPr lang="en-US" sz="2200" dirty="0" err="1"/>
              <a:t>shvatljivo</a:t>
            </a:r>
            <a:r>
              <a:rPr lang="en-US" sz="2200" dirty="0"/>
              <a:t>. U </a:t>
            </a:r>
            <a:r>
              <a:rPr lang="en-US" sz="2200" dirty="0" err="1"/>
              <a:t>određenom</a:t>
            </a:r>
            <a:r>
              <a:rPr lang="en-US" sz="2200" dirty="0"/>
              <a:t> </a:t>
            </a:r>
            <a:r>
              <a:rPr lang="en-US" sz="2200" dirty="0" err="1"/>
              <a:t>trenutku</a:t>
            </a:r>
            <a:r>
              <a:rPr lang="en-US" sz="2200" dirty="0"/>
              <a:t> </a:t>
            </a:r>
            <a:r>
              <a:rPr lang="en-US" sz="2200" dirty="0" err="1"/>
              <a:t>električno</a:t>
            </a:r>
            <a:r>
              <a:rPr lang="en-US" sz="2200" dirty="0"/>
              <a:t> </a:t>
            </a:r>
            <a:r>
              <a:rPr lang="en-US" sz="2200" dirty="0" err="1"/>
              <a:t>kolo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aktivno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uključen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isključen</a:t>
            </a:r>
            <a:r>
              <a:rPr lang="en-US" sz="2200" dirty="0"/>
              <a:t>; </a:t>
            </a:r>
            <a:r>
              <a:rPr lang="en-US" sz="2200" dirty="0" err="1"/>
              <a:t>uređaj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pod </a:t>
            </a:r>
            <a:r>
              <a:rPr lang="en-US" sz="2200" dirty="0" err="1"/>
              <a:t>naponom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čestica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namagnetizirana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laserski</a:t>
            </a:r>
            <a:r>
              <a:rPr lang="en-US" sz="2200" dirty="0"/>
              <a:t> </a:t>
            </a:r>
            <a:r>
              <a:rPr lang="en-US" sz="2200" dirty="0" err="1"/>
              <a:t>zrak</a:t>
            </a:r>
            <a:r>
              <a:rPr lang="en-US" sz="2200" dirty="0"/>
              <a:t> se </a:t>
            </a:r>
            <a:r>
              <a:rPr lang="en-US" sz="2200" dirty="0" err="1"/>
              <a:t>reflektuje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ne.</a:t>
            </a:r>
          </a:p>
        </p:txBody>
      </p:sp>
    </p:spTree>
    <p:extLst>
      <p:ext uri="{BB962C8B-B14F-4D97-AF65-F5344CB8AC3E}">
        <p14:creationId xmlns:p14="http://schemas.microsoft.com/office/powerpoint/2010/main" val="122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0FD07-9FEB-457D-91F3-E28030BC7C73}"/>
              </a:ext>
            </a:extLst>
          </p:cNvPr>
          <p:cNvSpPr txBox="1"/>
          <p:nvPr/>
        </p:nvSpPr>
        <p:spPr>
          <a:xfrm>
            <a:off x="450573" y="914399"/>
            <a:ext cx="7103166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iz dekadnog u ostale brojne sisteme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0CF01-F0EC-47F4-91C2-2627CB01808D}"/>
              </a:ext>
            </a:extLst>
          </p:cNvPr>
          <p:cNvSpPr/>
          <p:nvPr/>
        </p:nvSpPr>
        <p:spPr>
          <a:xfrm>
            <a:off x="450573" y="2367171"/>
            <a:ext cx="104957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Pretv</a:t>
            </a:r>
            <a:r>
              <a:rPr lang="en-US" altLang="en-US" sz="2200" dirty="0" err="1">
                <a:solidFill>
                  <a:srgbClr val="002060"/>
                </a:solidFill>
              </a:rPr>
              <a:t>aranje</a:t>
            </a:r>
            <a:r>
              <a:rPr lang="hr-HR" altLang="en-US" sz="2200" dirty="0">
                <a:solidFill>
                  <a:srgbClr val="002060"/>
                </a:solidFill>
              </a:rPr>
              <a:t> iz </a:t>
            </a:r>
            <a:r>
              <a:rPr lang="en-US" altLang="en-US" sz="2200" dirty="0" err="1">
                <a:solidFill>
                  <a:srgbClr val="002060"/>
                </a:solidFill>
              </a:rPr>
              <a:t>dekadnog</a:t>
            </a:r>
            <a:r>
              <a:rPr lang="hr-HR" altLang="en-US" sz="2200" dirty="0">
                <a:solidFill>
                  <a:srgbClr val="002060"/>
                </a:solidFill>
              </a:rPr>
              <a:t> broj</a:t>
            </a:r>
            <a:r>
              <a:rPr lang="en-US" altLang="en-US" sz="2200" dirty="0" err="1">
                <a:solidFill>
                  <a:srgbClr val="002060"/>
                </a:solidFill>
              </a:rPr>
              <a:t>nog</a:t>
            </a:r>
            <a:r>
              <a:rPr lang="hr-HR" altLang="en-US" sz="2200" dirty="0">
                <a:solidFill>
                  <a:srgbClr val="002060"/>
                </a:solidFill>
              </a:rPr>
              <a:t> s</a:t>
            </a:r>
            <a:r>
              <a:rPr lang="en-US" altLang="en-US" sz="2200" dirty="0" err="1">
                <a:solidFill>
                  <a:srgbClr val="002060"/>
                </a:solidFill>
              </a:rPr>
              <a:t>istema</a:t>
            </a:r>
            <a:r>
              <a:rPr lang="hr-HR" altLang="en-US" sz="2200" dirty="0">
                <a:solidFill>
                  <a:srgbClr val="002060"/>
                </a:solidFill>
              </a:rPr>
              <a:t> u ostale izvodi se dijeljenjem sa osnovicom željenog s</a:t>
            </a:r>
            <a:r>
              <a:rPr lang="en-US" altLang="en-US" sz="2200" dirty="0" err="1">
                <a:solidFill>
                  <a:srgbClr val="002060"/>
                </a:solidFill>
              </a:rPr>
              <a:t>istema</a:t>
            </a:r>
            <a:r>
              <a:rPr lang="hr-HR" altLang="en-US" sz="2200" dirty="0">
                <a:solidFill>
                  <a:srgbClr val="002060"/>
                </a:solidFill>
              </a:rPr>
              <a:t> (d</a:t>
            </a:r>
            <a:r>
              <a:rPr lang="en-US" altLang="en-US" sz="2200" dirty="0" err="1">
                <a:solidFill>
                  <a:srgbClr val="002060"/>
                </a:solidFill>
              </a:rPr>
              <a:t>ij</a:t>
            </a:r>
            <a:r>
              <a:rPr lang="hr-HR" altLang="en-US" sz="2200" dirty="0">
                <a:solidFill>
                  <a:srgbClr val="002060"/>
                </a:solidFill>
              </a:rPr>
              <a:t>eljenj</a:t>
            </a:r>
            <a:r>
              <a:rPr lang="en-US" altLang="en-US" sz="2200" dirty="0">
                <a:solidFill>
                  <a:srgbClr val="002060"/>
                </a:solidFill>
              </a:rPr>
              <a:t>e</a:t>
            </a:r>
            <a:r>
              <a:rPr lang="hr-HR" altLang="en-US" sz="2200" dirty="0">
                <a:solidFill>
                  <a:srgbClr val="002060"/>
                </a:solidFill>
              </a:rPr>
              <a:t>m sa 2, 8 ili 16).</a:t>
            </a:r>
            <a:endParaRPr lang="sr-Latn-ME" altLang="en-US" sz="22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hr-HR" altLang="en-US" sz="2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Dijeli se sve dok cj</a:t>
            </a:r>
            <a:r>
              <a:rPr lang="en-US" altLang="en-US" sz="2200" dirty="0">
                <a:solidFill>
                  <a:srgbClr val="002060"/>
                </a:solidFill>
              </a:rPr>
              <a:t>e</a:t>
            </a:r>
            <a:r>
              <a:rPr lang="hr-HR" altLang="en-US" sz="2200" dirty="0">
                <a:solidFill>
                  <a:srgbClr val="002060"/>
                </a:solidFill>
              </a:rPr>
              <a:t>lobrojni rezultat dijeljenja ne postane 0.</a:t>
            </a:r>
          </a:p>
          <a:p>
            <a:pPr algn="just">
              <a:defRPr/>
            </a:pPr>
            <a:endParaRPr lang="hr-HR" altLang="en-US" sz="2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Novi broj </a:t>
            </a:r>
            <a:r>
              <a:rPr lang="en-US" altLang="en-US" sz="2200" dirty="0">
                <a:solidFill>
                  <a:srgbClr val="002060"/>
                </a:solidFill>
              </a:rPr>
              <a:t>se </a:t>
            </a:r>
            <a:r>
              <a:rPr lang="en-US" altLang="en-US" sz="2200" dirty="0" err="1">
                <a:solidFill>
                  <a:srgbClr val="002060"/>
                </a:solidFill>
              </a:rPr>
              <a:t>dobija</a:t>
            </a:r>
            <a:r>
              <a:rPr lang="hr-HR" altLang="en-US" sz="2200" dirty="0">
                <a:solidFill>
                  <a:srgbClr val="002060"/>
                </a:solidFill>
              </a:rPr>
              <a:t> od ostataka dijeljenja počevši od zadnjeg ostatka.</a:t>
            </a:r>
          </a:p>
        </p:txBody>
      </p:sp>
    </p:spTree>
    <p:extLst>
      <p:ext uri="{BB962C8B-B14F-4D97-AF65-F5344CB8AC3E}">
        <p14:creationId xmlns:p14="http://schemas.microsoft.com/office/powerpoint/2010/main" val="37280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94BD0-6103-4F3A-B819-AE9FD8D6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1543612"/>
            <a:ext cx="6891130" cy="26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F1ABF-711A-4271-B88D-B608D1238D47}"/>
              </a:ext>
            </a:extLst>
          </p:cNvPr>
          <p:cNvSpPr txBox="1"/>
          <p:nvPr/>
        </p:nvSpPr>
        <p:spPr>
          <a:xfrm>
            <a:off x="397566" y="3569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99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2F547E0-75C8-4A63-9EFE-0BC63D724EE6}"/>
              </a:ext>
            </a:extLst>
          </p:cNvPr>
          <p:cNvGrpSpPr>
            <a:grpSpLocks/>
          </p:cNvGrpSpPr>
          <p:nvPr/>
        </p:nvGrpSpPr>
        <p:grpSpPr bwMode="auto">
          <a:xfrm>
            <a:off x="2597426" y="795131"/>
            <a:ext cx="4774231" cy="4086565"/>
            <a:chOff x="249" y="1657"/>
            <a:chExt cx="2862" cy="2530"/>
          </a:xfrm>
          <a:solidFill>
            <a:schemeClr val="bg1"/>
          </a:solidFill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DD46C9C5-E443-4B7D-8F18-05B512BE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37"/>
              <a:ext cx="202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6D571B7-BCA0-42A8-9BAE-FDF676F73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37"/>
              <a:ext cx="343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042BBDD6-5B48-4A20-BAD4-D89CD5197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95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9100D16-0DCE-4EFC-80E6-26F352B4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D5ED175-EE41-4080-B0BE-F4FB588A4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95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296EE153-2D44-4BE9-B0A2-93D65AFB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95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027ECA9-7ACF-4B6A-A61B-3D0BE42B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95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028BE82-5AFC-41F0-BEFD-F5575C20C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126400B-317A-4786-8461-15E31338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72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66532003-F5B4-40FB-9DDB-1303DB5A4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04E5B45A-EDAC-4327-8F40-4058430D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72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D9051ED2-7CA5-405A-8D78-DA27DFB3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72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63D6BAB9-EE6C-4736-8356-8E0DD5F6D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72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B8964245-66AD-49E5-9943-8786DC91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1786A37-9CF2-45F4-9F49-900348DA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49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07C7AD74-3652-4579-9FDD-6556356D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88CE8467-B7CB-499A-BB19-E6BBFBBC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49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3EC0B5E7-712F-4553-BB2B-CD48F9B5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49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CCA94020-15C6-445B-91DF-B2F67FD76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49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1E2B78E-BD5F-4A6E-993F-031022DCA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3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C4B6B6FA-8584-483A-AA79-1419E4412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26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D0D2BBA-A5A1-4922-B0B2-FF637844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8CE58240-3C4E-4ADA-BC37-1C29AA02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26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F95C166-CA06-49B2-B969-E5DAFAE6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26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218C8C29-0548-42AC-9C95-15AEEF58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26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14357A2F-3C61-468C-8BDD-EA53408B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A9F023ED-A3AE-40CB-9B36-DD19056E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03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DAAD772F-9A6A-4B28-A9EE-24A05C69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3B45BE55-D239-4205-9592-9CEB715E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3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824E4320-A310-4D6D-B1D9-BE4007CC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03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4CE1FAC-234E-4C01-A149-B138A5E9A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3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13BE96AD-017E-4D8F-BBE0-1B0B5980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13</a:t>
              </a:r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7A063072-C6EF-4D75-9584-07B99903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80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47215990-79F7-4B73-85E0-A7D2F49C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2087303D-A828-4317-9373-1DB48BFF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80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B4EE57F8-0ABC-4819-A447-37E6B950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80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0E77B57E-85FE-4D1D-A11E-C49AD860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80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3DFA4989-6EC1-41F5-91DE-BE6DC624E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27</a:t>
              </a:r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D7916447-3E92-4CBC-8E66-8DCF88747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57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C0F5BD46-F8F7-4550-AF19-4418A241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E6A4343C-1107-4179-9ABB-C2FA9C93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57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7A29484D-3C5C-436B-B7B3-D5CC213C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57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FCB0BDC8-80FD-4B43-BBFE-48685ED1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57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334A7EA9-9EE3-43D4-977F-E26429F1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54</a:t>
              </a: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14AF1383-425B-4445-B563-379E09D5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34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11=B</a:t>
              </a: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022E3389-86C4-4DE6-961A-82984B0C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F742B68F-F038-4F7B-94E1-DA9090F6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34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92814C44-FBBA-4286-8A83-930063D24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34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BD45782D-CD3E-468E-A8D8-2F313FAC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34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DC30C4BF-7A3B-4F74-A3A5-46464940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109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CD6DD340-10A9-4BBE-8DCA-F3234AB6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11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7</a:t>
              </a: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F28308ED-A933-4CDC-AAD3-35A05AF4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27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C375B1FC-86EC-4A13-9EA7-D27089FC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11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7</a:t>
              </a:r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AFE365AF-135F-4038-82DA-445223B8B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11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54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6D824607-6BBF-4640-9710-AF32EF2B1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11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34ADF2CB-7879-461B-9887-CA76D1D0B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219</a:t>
              </a: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7BED525D-066F-4006-B243-7EBC59FF6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188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14A3550B-F94C-4A5B-A8FA-7302AB32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E7D79B62-DE2A-47E5-9088-4D98ED83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88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23A2D2F1-E185-429B-A104-680B3FE63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88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77AD5A2C-B329-46B9-A9B1-E637DF13E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188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936FDDEA-C9EE-46B4-932C-27CE6822D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45EE5ED-A7F2-4C10-91D8-FC6D00CD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657"/>
              <a:ext cx="202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A0BC00FB-A48A-427E-AE0C-D608423E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657"/>
              <a:ext cx="82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:16</a:t>
              </a:r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D22B5505-ECE0-41EB-A496-CE63F47D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57"/>
              <a:ext cx="343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7B9C6678-5AF3-4C77-9289-F0B4BBE2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657"/>
              <a:ext cx="55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:8</a:t>
              </a:r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281E583D-E4DB-4C10-A070-BFC8415F2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57"/>
              <a:ext cx="344" cy="2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4800" b="1">
                <a:solidFill>
                  <a:srgbClr val="FF0000"/>
                </a:solidFill>
              </a:endParaRPr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DF3577D6-0497-44AF-9F5A-51904982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657"/>
              <a:ext cx="6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:2</a:t>
              </a:r>
            </a:p>
          </p:txBody>
        </p:sp>
        <p:sp>
          <p:nvSpPr>
            <p:cNvPr id="71" name="Line 72">
              <a:extLst>
                <a:ext uri="{FF2B5EF4-FFF2-40B4-BE49-F238E27FC236}">
                  <a16:creationId xmlns:a16="http://schemas.microsoft.com/office/drawing/2014/main" id="{66FA3931-972C-450E-93EF-EF0FCE4AD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60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" name="Line 73">
              <a:extLst>
                <a:ext uri="{FF2B5EF4-FFF2-40B4-BE49-F238E27FC236}">
                  <a16:creationId xmlns:a16="http://schemas.microsoft.com/office/drawing/2014/main" id="{D83A77AF-4985-4F12-985D-9F949ED77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187"/>
              <a:ext cx="3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" name="Line 74">
              <a:extLst>
                <a:ext uri="{FF2B5EF4-FFF2-40B4-BE49-F238E27FC236}">
                  <a16:creationId xmlns:a16="http://schemas.microsoft.com/office/drawing/2014/main" id="{60E23402-4B50-4383-ACAD-FF3686E15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3FED3CE5-B824-48BD-AD29-4CDE52552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1657"/>
              <a:ext cx="0" cy="25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5" name="Line 76">
              <a:extLst>
                <a:ext uri="{FF2B5EF4-FFF2-40B4-BE49-F238E27FC236}">
                  <a16:creationId xmlns:a16="http://schemas.microsoft.com/office/drawing/2014/main" id="{327B6E72-8D34-4ED2-A50B-38DEC5976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1657"/>
              <a:ext cx="89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Line 77">
              <a:extLst>
                <a:ext uri="{FF2B5EF4-FFF2-40B4-BE49-F238E27FC236}">
                  <a16:creationId xmlns:a16="http://schemas.microsoft.com/office/drawing/2014/main" id="{EB240F2E-492D-4768-BEAF-DD71014FF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Line 78">
              <a:extLst>
                <a:ext uri="{FF2B5EF4-FFF2-40B4-BE49-F238E27FC236}">
                  <a16:creationId xmlns:a16="http://schemas.microsoft.com/office/drawing/2014/main" id="{5E1E8B73-699B-4C8D-9666-44EE50671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4187"/>
              <a:ext cx="701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489EE584-A063-40B1-8E9A-D52941A45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657"/>
              <a:ext cx="116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C7377543-B563-430F-9F2B-0D264C0A4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4187"/>
              <a:ext cx="69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D697E358-4B83-4185-9081-F20E9A7F2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5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Line 82">
              <a:extLst>
                <a:ext uri="{FF2B5EF4-FFF2-40B4-BE49-F238E27FC236}">
                  <a16:creationId xmlns:a16="http://schemas.microsoft.com/office/drawing/2014/main" id="{2A0E5BF8-7F74-4E5F-94B0-28710C093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418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Line 83">
              <a:extLst>
                <a:ext uri="{FF2B5EF4-FFF2-40B4-BE49-F238E27FC236}">
                  <a16:creationId xmlns:a16="http://schemas.microsoft.com/office/drawing/2014/main" id="{E3EDF6A9-7B8F-4DE2-8BA9-84BC8E523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11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Line 84">
              <a:extLst>
                <a:ext uri="{FF2B5EF4-FFF2-40B4-BE49-F238E27FC236}">
                  <a16:creationId xmlns:a16="http://schemas.microsoft.com/office/drawing/2014/main" id="{5F8F2987-72F3-47E6-93E4-92C0A4FF9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34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4" name="Line 85">
              <a:extLst>
                <a:ext uri="{FF2B5EF4-FFF2-40B4-BE49-F238E27FC236}">
                  <a16:creationId xmlns:a16="http://schemas.microsoft.com/office/drawing/2014/main" id="{338C179F-9B7A-4A9A-BFA1-D8195B646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7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Line 86">
              <a:extLst>
                <a:ext uri="{FF2B5EF4-FFF2-40B4-BE49-F238E27FC236}">
                  <a16:creationId xmlns:a16="http://schemas.microsoft.com/office/drawing/2014/main" id="{0ADF9839-DC83-4D66-8DFA-5AB084DFE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80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Line 87">
              <a:extLst>
                <a:ext uri="{FF2B5EF4-FFF2-40B4-BE49-F238E27FC236}">
                  <a16:creationId xmlns:a16="http://schemas.microsoft.com/office/drawing/2014/main" id="{B3727448-E931-4F40-8992-F71BB1B8E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03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Line 88">
              <a:extLst>
                <a:ext uri="{FF2B5EF4-FFF2-40B4-BE49-F238E27FC236}">
                  <a16:creationId xmlns:a16="http://schemas.microsoft.com/office/drawing/2014/main" id="{84D8B359-C158-4CB6-94BE-5266A58D2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26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Line 89">
              <a:extLst>
                <a:ext uri="{FF2B5EF4-FFF2-40B4-BE49-F238E27FC236}">
                  <a16:creationId xmlns:a16="http://schemas.microsoft.com/office/drawing/2014/main" id="{E642699C-3747-428C-A598-43586E765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49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9" name="Line 90">
              <a:extLst>
                <a:ext uri="{FF2B5EF4-FFF2-40B4-BE49-F238E27FC236}">
                  <a16:creationId xmlns:a16="http://schemas.microsoft.com/office/drawing/2014/main" id="{3E9020E3-3C7E-4844-B67C-2512A7063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72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0" name="Line 91">
              <a:extLst>
                <a:ext uri="{FF2B5EF4-FFF2-40B4-BE49-F238E27FC236}">
                  <a16:creationId xmlns:a16="http://schemas.microsoft.com/office/drawing/2014/main" id="{E239965A-8C58-455B-AA8F-399E1B8B6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9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Line 92">
              <a:extLst>
                <a:ext uri="{FF2B5EF4-FFF2-40B4-BE49-F238E27FC236}">
                  <a16:creationId xmlns:a16="http://schemas.microsoft.com/office/drawing/2014/main" id="{E49C30DD-5DAF-4897-A55D-F2369C2E9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4187"/>
              <a:ext cx="24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Line 93">
              <a:extLst>
                <a:ext uri="{FF2B5EF4-FFF2-40B4-BE49-F238E27FC236}">
                  <a16:creationId xmlns:a16="http://schemas.microsoft.com/office/drawing/2014/main" id="{BB7C466F-7545-4ACA-8321-3ECA43169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4187"/>
              <a:ext cx="19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Line 94">
              <a:extLst>
                <a:ext uri="{FF2B5EF4-FFF2-40B4-BE49-F238E27FC236}">
                  <a16:creationId xmlns:a16="http://schemas.microsoft.com/office/drawing/2014/main" id="{B2A8EDBB-F013-40F5-BACF-43EAECE06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4187"/>
              <a:ext cx="46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Line 95">
              <a:extLst>
                <a:ext uri="{FF2B5EF4-FFF2-40B4-BE49-F238E27FC236}">
                  <a16:creationId xmlns:a16="http://schemas.microsoft.com/office/drawing/2014/main" id="{081EE60B-83D3-4D1B-8EED-80128EC4E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60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5" name="Line 96">
              <a:extLst>
                <a:ext uri="{FF2B5EF4-FFF2-40B4-BE49-F238E27FC236}">
                  <a16:creationId xmlns:a16="http://schemas.microsoft.com/office/drawing/2014/main" id="{DB975866-204D-4D0B-A9DB-9ED3963A3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887"/>
              <a:ext cx="553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6" name="Line 97">
              <a:extLst>
                <a:ext uri="{FF2B5EF4-FFF2-40B4-BE49-F238E27FC236}">
                  <a16:creationId xmlns:a16="http://schemas.microsoft.com/office/drawing/2014/main" id="{C28CDD92-7B7F-416F-A6D6-442BA83F7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1887"/>
              <a:ext cx="82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7" name="Line 98">
              <a:extLst>
                <a:ext uri="{FF2B5EF4-FFF2-40B4-BE49-F238E27FC236}">
                  <a16:creationId xmlns:a16="http://schemas.microsoft.com/office/drawing/2014/main" id="{41D58415-A3CA-44C1-96FC-3094D590E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1887"/>
              <a:ext cx="0" cy="230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8" name="Line 99">
              <a:extLst>
                <a:ext uri="{FF2B5EF4-FFF2-40B4-BE49-F238E27FC236}">
                  <a16:creationId xmlns:a16="http://schemas.microsoft.com/office/drawing/2014/main" id="{88962835-77DB-49B7-BD32-1A6C4589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9" name="Line 100">
              <a:extLst>
                <a:ext uri="{FF2B5EF4-FFF2-40B4-BE49-F238E27FC236}">
                  <a16:creationId xmlns:a16="http://schemas.microsoft.com/office/drawing/2014/main" id="{6510640A-CF5B-4D93-8013-D4FA4F6DE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AC96AC-98CB-44D7-A24F-174729EE5D8B}"/>
                  </a:ext>
                </a:extLst>
              </p:cNvPr>
              <p:cNvSpPr txBox="1"/>
              <p:nvPr/>
            </p:nvSpPr>
            <p:spPr>
              <a:xfrm>
                <a:off x="2040835" y="5221357"/>
                <a:ext cx="2531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𝟒𝟑𝟗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sr-Latn-RS" sz="20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𝟏𝟎𝟏𝟏𝟎𝟏𝟏𝟏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AC96AC-98CB-44D7-A24F-174729EE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35" y="5221357"/>
                <a:ext cx="2531162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7B4D9-BC0B-4C5E-AB45-C075C84E3A1D}"/>
                  </a:ext>
                </a:extLst>
              </p:cNvPr>
              <p:cNvSpPr txBox="1"/>
              <p:nvPr/>
            </p:nvSpPr>
            <p:spPr>
              <a:xfrm>
                <a:off x="4222377" y="3160865"/>
                <a:ext cx="16802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𝟒𝟑𝟗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𝟔𝟔𝟕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7B4D9-BC0B-4C5E-AB45-C075C84E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7" y="3160865"/>
                <a:ext cx="1680204" cy="307777"/>
              </a:xfrm>
              <a:prstGeom prst="rect">
                <a:avLst/>
              </a:prstGeom>
              <a:blipFill>
                <a:blip r:embed="rId3"/>
                <a:stretch>
                  <a:fillRect l="-3273" r="-14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C4F09D3-EBCA-48D9-A841-0735AB63440C}"/>
                  </a:ext>
                </a:extLst>
              </p:cNvPr>
              <p:cNvSpPr txBox="1"/>
              <p:nvPr/>
            </p:nvSpPr>
            <p:spPr>
              <a:xfrm>
                <a:off x="7490333" y="1755759"/>
                <a:ext cx="18244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𝟒𝟑𝟗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C4F09D3-EBCA-48D9-A841-0735AB63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333" y="1755759"/>
                <a:ext cx="1824474" cy="307777"/>
              </a:xfrm>
              <a:prstGeom prst="rect">
                <a:avLst/>
              </a:prstGeom>
              <a:blipFill>
                <a:blip r:embed="rId4"/>
                <a:stretch>
                  <a:fillRect l="-2676" r="-13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A75ACBEE-9CEC-4489-898C-4C1BCD2ED476}"/>
              </a:ext>
            </a:extLst>
          </p:cNvPr>
          <p:cNvSpPr txBox="1"/>
          <p:nvPr/>
        </p:nvSpPr>
        <p:spPr>
          <a:xfrm>
            <a:off x="354669" y="36479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27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>
            <a:extLst>
              <a:ext uri="{FF2B5EF4-FFF2-40B4-BE49-F238E27FC236}">
                <a16:creationId xmlns:a16="http://schemas.microsoft.com/office/drawing/2014/main" id="{E2C2D97C-EF34-44B8-8F60-0184AA7CD511}"/>
              </a:ext>
            </a:extLst>
          </p:cNvPr>
          <p:cNvGrpSpPr>
            <a:grpSpLocks/>
          </p:cNvGrpSpPr>
          <p:nvPr/>
        </p:nvGrpSpPr>
        <p:grpSpPr bwMode="auto">
          <a:xfrm>
            <a:off x="1211815" y="1664666"/>
            <a:ext cx="5679315" cy="4032250"/>
            <a:chOff x="249" y="255"/>
            <a:chExt cx="3085" cy="2540"/>
          </a:xfrm>
          <a:solidFill>
            <a:schemeClr val="bg1"/>
          </a:solidFill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0E373E14-D3BE-49CA-B56E-0C976B8D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635"/>
              <a:ext cx="218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>
                <a:sym typeface="Wingdings 3" panose="05040102010807070707" pitchFamily="18" charset="2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83C9B2C2-95A6-47CD-94AC-399C47B72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635"/>
              <a:ext cx="369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>
                <a:sym typeface="Wingdings 3" panose="05040102010807070707" pitchFamily="18" charset="2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3762458-3C54-4167-BFDC-CE6C96E6F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55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C34763F-4FC9-428C-A61C-B2E4369E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6CB62AE-391B-4B2B-AA2F-A01301F2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55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39D2C0F-0EAD-4CC7-9166-E0D0261F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FF164A8-D73D-4BB4-9912-31F63E8A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55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1D0D6841-1732-4CA2-A629-936FC699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423ED42B-EBAD-48A6-96E5-9C63C693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32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8B0C443-4691-4813-A46F-92CAA0DFB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39BB6D03-5B0B-4B4B-BD8F-32D57C7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32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13B7FB2B-53BC-441B-8664-450F5CF5C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1BCD02A-AC14-4E62-BB44-B4FC88EB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32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3FE40F7F-BA2B-4550-85F2-321192F4F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95DA474-E6E7-4EC8-AB2F-BA714C596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09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DC77AF8C-C926-4C37-8CD5-1E360A295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E62E5D9-9AA1-45AD-9761-69C9562C9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09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042C3AB-740B-4B5A-92F6-B760C1E7C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DB3CE93-1E6B-4A9B-8AEE-AB78E9C8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09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0</a:t>
              </a: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C108FE26-53B2-4DCD-B09A-324119D2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C94CB46-766A-407E-8F20-6F24A96D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86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F17BA2AE-C95B-4EDB-B681-81E5DA63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65738A1-AB60-4B8E-9E92-0951AD1AF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86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F2A3A5C5-5FBE-42A9-901A-EBC1A5362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14B73B4-43D9-4EB4-972A-5A3F49F0F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86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9272F050-AA1E-4F4B-8744-01B0E010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</a:t>
              </a:r>
              <a:endParaRPr lang="hr-HR" altLang="en-US" sz="2000" b="1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C733A404-487A-42BC-9674-AA8EF474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63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0735A60-FEA3-4C16-A233-3C15033FE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7C8EE361-C6BE-4CC3-BB6B-625DAA58D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63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BFC6251B-9745-4122-8362-5D2610F7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989E69D8-55F3-405C-B421-EBC89661B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63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4F228D3D-B16A-4C29-B69A-4E6CDAA1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id="{0ACDA523-062D-4378-9C19-1962E95F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40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690DC4B1-9455-4D66-924A-F3618E6CF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072720EA-2A10-474F-8871-11BB92AC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40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8179F10A-1BFD-4A75-87A1-03E90F23D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3C65FC91-758D-47FD-84AD-932674BE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40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0</a:t>
              </a: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0E783C77-4633-4DF2-83AF-3A9ECE60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10</a:t>
              </a:r>
              <a:endParaRPr lang="hr-HR" altLang="en-US" sz="2000" b="1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64149D11-F6C8-4C78-9071-11FC3040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17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66B497F9-5166-444D-A077-AA46B5C6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CC5373ED-A4D6-4077-8191-8A1C2C26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17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FBCAF6E4-77AA-4F8E-92B4-87B7C5AD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3C2759D4-5197-4217-BF3E-D28EC19F2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17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79019A62-AAB1-4663-B589-63ABECB7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20</a:t>
              </a:r>
              <a:endParaRPr lang="hr-HR" altLang="en-US" sz="2000" b="1"/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18B3D7C3-98CD-43F9-A722-057F0D1D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94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8117869D-A72D-44A5-B042-E81DC2AB2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F3DF3CE3-B627-4A15-8ABF-DB5BA64C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94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87C26BED-35AE-4B00-91D3-6B52E018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A4AF4AD1-AFF5-428B-9797-4C308925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94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9995DBED-F4F6-44DB-B737-CDAFB5A39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41</a:t>
              </a:r>
              <a:endParaRPr lang="hr-HR" altLang="en-US" sz="2000" b="1"/>
            </a:p>
          </p:txBody>
        </p:sp>
        <p:sp>
          <p:nvSpPr>
            <p:cNvPr id="53" name="Rectangle 55">
              <a:extLst>
                <a:ext uri="{FF2B5EF4-FFF2-40B4-BE49-F238E27FC236}">
                  <a16:creationId xmlns:a16="http://schemas.microsoft.com/office/drawing/2014/main" id="{BAFC7BBF-080C-401F-852F-7BE0FFDD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71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4</a:t>
              </a:r>
              <a:endParaRPr lang="hr-HR" altLang="en-US" sz="2000" b="1"/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66E1692F-61DF-4679-9DF8-7E2388293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2C51022-9AD8-48AF-8F50-E9F63FB54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71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0BE4B594-DA2B-498B-A8C0-B86AA5250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ECFCC27-AC00-4336-B521-1CF703E6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71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D8A1AEF1-984F-492D-BF88-0396FD6B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83</a:t>
              </a:r>
              <a:endParaRPr lang="hr-HR" altLang="en-US" sz="2000" b="1"/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251056DF-FA97-406A-B3F4-B3AE25894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48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15=F</a:t>
              </a: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7A8F2B7E-7AEC-4369-AD74-AED43F74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20</a:t>
              </a:r>
              <a:endParaRPr lang="hr-HR" altLang="en-US" sz="2000" b="1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5426E056-4F6B-42FB-8277-7E8DBD69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48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7</a:t>
              </a: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1BFD4DA2-B463-451D-B89B-C335FF66E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41</a:t>
              </a:r>
              <a:endParaRPr lang="hr-HR" altLang="en-US" sz="2000" b="1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14C4843B-B6D7-47CF-87FA-FA7785037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48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D4B34D12-A1C7-46B8-9A6D-AFF28B97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167</a:t>
              </a:r>
              <a:endParaRPr lang="hr-HR" altLang="en-US" sz="2000" b="1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7FAE557F-50C4-4E9D-85D4-4FCA9FEE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55"/>
              <a:ext cx="218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53FA310C-7104-4721-9EFC-EF19E85A0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55"/>
              <a:ext cx="8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:16</a:t>
              </a: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26DE3D86-8ABA-49EC-9450-B5204679E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55"/>
              <a:ext cx="369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FEEC9D7C-85BA-4D4B-A918-D565912FF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55"/>
              <a:ext cx="5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:8</a:t>
              </a: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E7460A79-7943-4AB2-806F-05C407C4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55"/>
              <a:ext cx="371" cy="2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78C4BB43-7012-44B7-B1EB-5327DE62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5"/>
              <a:ext cx="64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:2</a:t>
              </a:r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604835BD-B8F3-4EAF-9904-A8DB2620B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"/>
              <a:ext cx="64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1E816608-81C6-463C-93DC-777C0C486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785"/>
              <a:ext cx="38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DDA2FAAB-AF57-4FFF-8C7E-B2A4CAC22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905746F3-5304-450F-A4C0-BF7919FB9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55"/>
              <a:ext cx="0" cy="25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2C92D3F7-5D8B-47F4-9770-BCA847947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55"/>
              <a:ext cx="96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Line 78">
              <a:extLst>
                <a:ext uri="{FF2B5EF4-FFF2-40B4-BE49-F238E27FC236}">
                  <a16:creationId xmlns:a16="http://schemas.microsoft.com/office/drawing/2014/main" id="{386DB604-1722-45D7-9711-B11333A38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8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CBB5CDFF-F920-49BF-A523-20C57377B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785"/>
              <a:ext cx="759" cy="1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Line 80">
              <a:extLst>
                <a:ext uri="{FF2B5EF4-FFF2-40B4-BE49-F238E27FC236}">
                  <a16:creationId xmlns:a16="http://schemas.microsoft.com/office/drawing/2014/main" id="{23F51395-222A-4CBC-92FC-4ED19E187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55"/>
              <a:ext cx="125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792D386C-FE26-44AA-B51D-38703CEB8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785"/>
              <a:ext cx="75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Line 82">
              <a:extLst>
                <a:ext uri="{FF2B5EF4-FFF2-40B4-BE49-F238E27FC236}">
                  <a16:creationId xmlns:a16="http://schemas.microsoft.com/office/drawing/2014/main" id="{E35DAD0C-60DF-4CD1-A132-970128EF2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55"/>
              <a:ext cx="21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Line 83">
              <a:extLst>
                <a:ext uri="{FF2B5EF4-FFF2-40B4-BE49-F238E27FC236}">
                  <a16:creationId xmlns:a16="http://schemas.microsoft.com/office/drawing/2014/main" id="{640599CA-4697-4707-912F-C74CDADD5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785"/>
              <a:ext cx="21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Line 84">
              <a:extLst>
                <a:ext uri="{FF2B5EF4-FFF2-40B4-BE49-F238E27FC236}">
                  <a16:creationId xmlns:a16="http://schemas.microsoft.com/office/drawing/2014/main" id="{BD497B28-4ED0-43D2-9912-170981C3C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71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Line 85">
              <a:extLst>
                <a:ext uri="{FF2B5EF4-FFF2-40B4-BE49-F238E27FC236}">
                  <a16:creationId xmlns:a16="http://schemas.microsoft.com/office/drawing/2014/main" id="{DDA34B6E-E2D2-47A0-9814-2EA006DE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94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4" name="Line 86">
              <a:extLst>
                <a:ext uri="{FF2B5EF4-FFF2-40B4-BE49-F238E27FC236}">
                  <a16:creationId xmlns:a16="http://schemas.microsoft.com/office/drawing/2014/main" id="{A5AA893C-DAA2-471C-B87D-AB73DF61F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17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Line 87">
              <a:extLst>
                <a:ext uri="{FF2B5EF4-FFF2-40B4-BE49-F238E27FC236}">
                  <a16:creationId xmlns:a16="http://schemas.microsoft.com/office/drawing/2014/main" id="{D2D0F262-CFFE-4ABD-8530-ADCF5AEAF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40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Line 88">
              <a:extLst>
                <a:ext uri="{FF2B5EF4-FFF2-40B4-BE49-F238E27FC236}">
                  <a16:creationId xmlns:a16="http://schemas.microsoft.com/office/drawing/2014/main" id="{21C9D284-6D36-437F-931E-E650200AA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3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Line 89">
              <a:extLst>
                <a:ext uri="{FF2B5EF4-FFF2-40B4-BE49-F238E27FC236}">
                  <a16:creationId xmlns:a16="http://schemas.microsoft.com/office/drawing/2014/main" id="{B5C50A30-D407-4EBB-AF3A-C0C93A5D3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6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2EB557ED-4024-4FAE-886F-073D28D57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09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9" name="Line 91">
              <a:extLst>
                <a:ext uri="{FF2B5EF4-FFF2-40B4-BE49-F238E27FC236}">
                  <a16:creationId xmlns:a16="http://schemas.microsoft.com/office/drawing/2014/main" id="{3F43B997-BB33-4D65-B15B-68AA70C90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32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0" name="Line 92">
              <a:extLst>
                <a:ext uri="{FF2B5EF4-FFF2-40B4-BE49-F238E27FC236}">
                  <a16:creationId xmlns:a16="http://schemas.microsoft.com/office/drawing/2014/main" id="{EC1103D4-A6E4-4687-B1B4-442EA2950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Line 93">
              <a:extLst>
                <a:ext uri="{FF2B5EF4-FFF2-40B4-BE49-F238E27FC236}">
                  <a16:creationId xmlns:a16="http://schemas.microsoft.com/office/drawing/2014/main" id="{3C706738-1158-4F90-95CB-9AD66C44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" y="2785"/>
              <a:ext cx="26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Line 94">
              <a:extLst>
                <a:ext uri="{FF2B5EF4-FFF2-40B4-BE49-F238E27FC236}">
                  <a16:creationId xmlns:a16="http://schemas.microsoft.com/office/drawing/2014/main" id="{882E41CA-EC96-46FE-804B-91250D6CE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2785"/>
              <a:ext cx="21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Line 95">
              <a:extLst>
                <a:ext uri="{FF2B5EF4-FFF2-40B4-BE49-F238E27FC236}">
                  <a16:creationId xmlns:a16="http://schemas.microsoft.com/office/drawing/2014/main" id="{6DFB0C9D-A2EE-4BA6-B97C-76902DD10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2785"/>
              <a:ext cx="50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Line 96">
              <a:extLst>
                <a:ext uri="{FF2B5EF4-FFF2-40B4-BE49-F238E27FC236}">
                  <a16:creationId xmlns:a16="http://schemas.microsoft.com/office/drawing/2014/main" id="{FA7A2FF0-A30B-4AA7-B3B0-406AFB8ED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85"/>
              <a:ext cx="647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5" name="Line 97">
              <a:extLst>
                <a:ext uri="{FF2B5EF4-FFF2-40B4-BE49-F238E27FC236}">
                  <a16:creationId xmlns:a16="http://schemas.microsoft.com/office/drawing/2014/main" id="{17C6CBF7-A681-486A-8E4D-B05DB55B9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485"/>
              <a:ext cx="596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6" name="Line 98">
              <a:extLst>
                <a:ext uri="{FF2B5EF4-FFF2-40B4-BE49-F238E27FC236}">
                  <a16:creationId xmlns:a16="http://schemas.microsoft.com/office/drawing/2014/main" id="{590EA3AA-8E5A-4655-A0F6-4E1E5F5AD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485"/>
              <a:ext cx="884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7" name="Line 99">
              <a:extLst>
                <a:ext uri="{FF2B5EF4-FFF2-40B4-BE49-F238E27FC236}">
                  <a16:creationId xmlns:a16="http://schemas.microsoft.com/office/drawing/2014/main" id="{18CE2F25-F463-4CCC-97FC-CF583A51F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485"/>
              <a:ext cx="21" cy="2083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BDCBF981-89D3-4DE7-BED9-1B1FF938D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485"/>
              <a:ext cx="4" cy="632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9" name="Line 101">
              <a:extLst>
                <a:ext uri="{FF2B5EF4-FFF2-40B4-BE49-F238E27FC236}">
                  <a16:creationId xmlns:a16="http://schemas.microsoft.com/office/drawing/2014/main" id="{D5DBC64B-3363-4E08-9A0E-BCECEBC91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485"/>
              <a:ext cx="8" cy="632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0" name="Text Box 106">
            <a:extLst>
              <a:ext uri="{FF2B5EF4-FFF2-40B4-BE49-F238E27FC236}">
                <a16:creationId xmlns:a16="http://schemas.microsoft.com/office/drawing/2014/main" id="{355F1696-F8BB-4218-9D98-C2627C90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331" y="2508250"/>
            <a:ext cx="34559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101001111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517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14F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9B718D-2C7B-4BC4-8881-B3C395FC7B22}"/>
              </a:ext>
            </a:extLst>
          </p:cNvPr>
          <p:cNvSpPr txBox="1"/>
          <p:nvPr/>
        </p:nvSpPr>
        <p:spPr>
          <a:xfrm>
            <a:off x="397566" y="3569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97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8D922-EEF1-4904-851B-03286348D3E7}"/>
              </a:ext>
            </a:extLst>
          </p:cNvPr>
          <p:cNvSpPr txBox="1"/>
          <p:nvPr/>
        </p:nvSpPr>
        <p:spPr>
          <a:xfrm>
            <a:off x="278295" y="304799"/>
            <a:ext cx="10429462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iz binarnog, oktalnog i heksadecimalnog u dekadni brojni sistem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06AB7-8FE1-48BA-BCEF-B6E80E3835D4}"/>
              </a:ext>
            </a:extLst>
          </p:cNvPr>
          <p:cNvSpPr/>
          <p:nvPr/>
        </p:nvSpPr>
        <p:spPr>
          <a:xfrm>
            <a:off x="278295" y="1356548"/>
            <a:ext cx="11396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altLang="en-US" sz="2000" dirty="0"/>
              <a:t>Pretva</a:t>
            </a:r>
            <a:r>
              <a:rPr lang="en-US" altLang="en-US" sz="2000" dirty="0" err="1"/>
              <a:t>ranje</a:t>
            </a:r>
            <a:r>
              <a:rPr lang="hr-HR" altLang="en-US" sz="2000" dirty="0"/>
              <a:t> iz </a:t>
            </a:r>
            <a:r>
              <a:rPr lang="en-US" altLang="en-US" sz="2000" dirty="0" err="1"/>
              <a:t>binarnog</a:t>
            </a:r>
            <a:r>
              <a:rPr lang="hr-HR" altLang="en-US" sz="2000" dirty="0"/>
              <a:t>, </a:t>
            </a:r>
            <a:r>
              <a:rPr lang="en-US" altLang="en-US" sz="2000" dirty="0" err="1"/>
              <a:t>oktalnog</a:t>
            </a:r>
            <a:r>
              <a:rPr lang="hr-HR" altLang="en-US" sz="2000" dirty="0"/>
              <a:t> i </a:t>
            </a:r>
            <a:r>
              <a:rPr lang="en-US" altLang="en-US" sz="2000" dirty="0" err="1"/>
              <a:t>heksadecimaln</a:t>
            </a:r>
            <a:r>
              <a:rPr lang="hr-HR" altLang="en-US" sz="2000" dirty="0"/>
              <a:t>og broj</a:t>
            </a:r>
            <a:r>
              <a:rPr lang="en-US" altLang="en-US" sz="2000" dirty="0"/>
              <a:t>n</a:t>
            </a:r>
            <a:r>
              <a:rPr lang="hr-HR" altLang="en-US" sz="2000" dirty="0"/>
              <a:t>og s</a:t>
            </a:r>
            <a:r>
              <a:rPr lang="en-US" altLang="en-US" sz="2000" dirty="0" err="1"/>
              <a:t>istema</a:t>
            </a:r>
            <a:r>
              <a:rPr lang="hr-HR" altLang="en-US" sz="2000" dirty="0"/>
              <a:t> u </a:t>
            </a:r>
            <a:r>
              <a:rPr lang="en-US" altLang="en-US" sz="2000" dirty="0" err="1"/>
              <a:t>dekadni</a:t>
            </a:r>
            <a:r>
              <a:rPr lang="hr-HR" altLang="en-US" sz="2000" dirty="0"/>
              <a:t> izvodi se </a:t>
            </a:r>
            <a:r>
              <a:rPr lang="hr-HR" altLang="en-US" sz="2000" b="1" i="1" u="sng" dirty="0"/>
              <a:t>množenjem</a:t>
            </a:r>
            <a:r>
              <a:rPr lang="hr-HR" altLang="en-US" sz="2000" dirty="0"/>
              <a:t>.</a:t>
            </a:r>
          </a:p>
        </p:txBody>
      </p:sp>
      <p:graphicFrame>
        <p:nvGraphicFramePr>
          <p:cNvPr id="4" name="Object 102">
            <a:extLst>
              <a:ext uri="{FF2B5EF4-FFF2-40B4-BE49-F238E27FC236}">
                <a16:creationId xmlns:a16="http://schemas.microsoft.com/office/drawing/2014/main" id="{514A6904-8875-47A2-9F25-A0969D2DD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34396"/>
              </p:ext>
            </p:extLst>
          </p:nvPr>
        </p:nvGraphicFramePr>
        <p:xfrm>
          <a:off x="1514350" y="2331353"/>
          <a:ext cx="85836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3962400" imgH="304800" progId="Equation.DSMT4">
                  <p:embed/>
                </p:oleObj>
              </mc:Choice>
              <mc:Fallback>
                <p:oleObj name="Equation" r:id="rId3" imgW="3962400" imgH="304800" progId="Equation.DSMT4">
                  <p:embed/>
                  <p:pic>
                    <p:nvPicPr>
                      <p:cNvPr id="4" name="Object 102">
                        <a:extLst>
                          <a:ext uri="{FF2B5EF4-FFF2-40B4-BE49-F238E27FC236}">
                            <a16:creationId xmlns:a16="http://schemas.microsoft.com/office/drawing/2014/main" id="{514A6904-8875-47A2-9F25-A0969D2DD2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0" y="2331353"/>
                        <a:ext cx="8583612" cy="827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9">
            <a:extLst>
              <a:ext uri="{FF2B5EF4-FFF2-40B4-BE49-F238E27FC236}">
                <a16:creationId xmlns:a16="http://schemas.microsoft.com/office/drawing/2014/main" id="{CBC8C6F3-AD25-43F6-9285-08F359993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45795"/>
              </p:ext>
            </p:extLst>
          </p:nvPr>
        </p:nvGraphicFramePr>
        <p:xfrm>
          <a:off x="1514350" y="3924807"/>
          <a:ext cx="85693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851400" imgH="762000" progId="Equation.DSMT4">
                  <p:embed/>
                </p:oleObj>
              </mc:Choice>
              <mc:Fallback>
                <p:oleObj name="Equation" r:id="rId5" imgW="4851400" imgH="762000" progId="Equation.DSMT4">
                  <p:embed/>
                  <p:pic>
                    <p:nvPicPr>
                      <p:cNvPr id="5" name="Object 119">
                        <a:extLst>
                          <a:ext uri="{FF2B5EF4-FFF2-40B4-BE49-F238E27FC236}">
                            <a16:creationId xmlns:a16="http://schemas.microsoft.com/office/drawing/2014/main" id="{CBC8C6F3-AD25-43F6-9285-08F359993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0" y="3924807"/>
                        <a:ext cx="8569325" cy="172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7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54E671B5-1AF2-42FB-B0E1-F1B9EC8F0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09945"/>
              </p:ext>
            </p:extLst>
          </p:nvPr>
        </p:nvGraphicFramePr>
        <p:xfrm>
          <a:off x="1173556" y="1192697"/>
          <a:ext cx="9366072" cy="8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4483100" imgH="304800" progId="Equation.DSMT4">
                  <p:embed/>
                </p:oleObj>
              </mc:Choice>
              <mc:Fallback>
                <p:oleObj name="Equation" r:id="rId3" imgW="4483100" imgH="304800" progId="Equation.DSMT4">
                  <p:embed/>
                  <p:pic>
                    <p:nvPicPr>
                      <p:cNvPr id="2" name="Object 8">
                        <a:extLst>
                          <a:ext uri="{FF2B5EF4-FFF2-40B4-BE49-F238E27FC236}">
                            <a16:creationId xmlns:a16="http://schemas.microsoft.com/office/drawing/2014/main" id="{54E671B5-1AF2-42FB-B0E1-F1B9EC8F0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556" y="1192697"/>
                        <a:ext cx="9366072" cy="888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72E650FB-09C2-4C21-A2B2-BDF6C97EF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79912"/>
              </p:ext>
            </p:extLst>
          </p:nvPr>
        </p:nvGraphicFramePr>
        <p:xfrm>
          <a:off x="1173556" y="3811571"/>
          <a:ext cx="9155241" cy="8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5029200" imgH="304800" progId="Equation.DSMT4">
                  <p:embed/>
                </p:oleObj>
              </mc:Choice>
              <mc:Fallback>
                <p:oleObj name="Equation" r:id="rId5" imgW="5029200" imgH="304800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72E650FB-09C2-4C21-A2B2-BDF6C97EF0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556" y="3811571"/>
                        <a:ext cx="9155241" cy="888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1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52</TotalTime>
  <Words>526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1_RetrospectVTI</vt:lpstr>
      <vt:lpstr>Brojni sistemi (I dio)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Бројни системи</dc:title>
  <dc:creator>Sneza</dc:creator>
  <cp:lastModifiedBy>sneza.radovic96@gmail.com</cp:lastModifiedBy>
  <cp:revision>7</cp:revision>
  <dcterms:created xsi:type="dcterms:W3CDTF">2020-10-22T20:53:49Z</dcterms:created>
  <dcterms:modified xsi:type="dcterms:W3CDTF">2020-10-26T19:18:47Z</dcterms:modified>
</cp:coreProperties>
</file>