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58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33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93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61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61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24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1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074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47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37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755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755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5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846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7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61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3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ADB178F-01B2-4DEF-B6EE-A0E51A682112}" type="datetimeFigureOut">
              <a:rPr lang="en-US" smtClean="0"/>
              <a:t>10/24/2020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C9CFE53-8BEF-4AFA-BAB0-39B3D5142D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78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EA5975E-1156-4645-AE90-A939E2A8B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905" y="365125"/>
            <a:ext cx="5291091" cy="5050254"/>
          </a:xfrm>
        </p:spPr>
        <p:txBody>
          <a:bodyPr>
            <a:normAutofit/>
          </a:bodyPr>
          <a:lstStyle/>
          <a:p>
            <a:r>
              <a:rPr lang="en-US" dirty="0"/>
              <a:t>    </a:t>
            </a:r>
            <a:r>
              <a:rPr lang="en-US" dirty="0" err="1"/>
              <a:t>Petar</a:t>
            </a:r>
            <a:r>
              <a:rPr lang="en-US" dirty="0"/>
              <a:t> I </a:t>
            </a:r>
            <a:r>
              <a:rPr lang="en-US" dirty="0" err="1"/>
              <a:t>Petrović</a:t>
            </a:r>
            <a:r>
              <a:rPr lang="en-US" dirty="0"/>
              <a:t> </a:t>
            </a:r>
            <a:r>
              <a:rPr lang="en-US" dirty="0" err="1"/>
              <a:t>Njegoš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      </a:t>
            </a:r>
            <a:r>
              <a:rPr lang="en-US" b="1" i="1" dirty="0"/>
              <a:t>POSLANICE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xmlns="" id="{B10E7C91-501B-401B-8700-D58C7889AE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7736" y="506027"/>
            <a:ext cx="4651899" cy="5672831"/>
          </a:xfrm>
        </p:spPr>
      </p:pic>
    </p:spTree>
    <p:extLst>
      <p:ext uri="{BB962C8B-B14F-4D97-AF65-F5344CB8AC3E}">
        <p14:creationId xmlns:p14="http://schemas.microsoft.com/office/powerpoint/2010/main" val="2019406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85A4495-6CA6-4910-96EA-903676F3F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Život</a:t>
            </a:r>
            <a:r>
              <a:rPr lang="en-US" b="1" dirty="0"/>
              <a:t>  Petra I </a:t>
            </a:r>
            <a:r>
              <a:rPr lang="en-US" b="1" dirty="0" err="1"/>
              <a:t>Petrovića</a:t>
            </a:r>
            <a:r>
              <a:rPr lang="en-US" b="1" dirty="0"/>
              <a:t> </a:t>
            </a:r>
            <a:r>
              <a:rPr lang="en-US" b="1" dirty="0" err="1"/>
              <a:t>Njegoša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253A9C2-AF46-4059-A622-D97122E18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05994"/>
          </a:xfrm>
        </p:spPr>
        <p:txBody>
          <a:bodyPr>
            <a:normAutofit/>
          </a:bodyPr>
          <a:lstStyle/>
          <a:p>
            <a:r>
              <a:rPr lang="en-US" dirty="0" err="1"/>
              <a:t>Rođen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Njegušima</a:t>
            </a:r>
            <a:r>
              <a:rPr lang="en-US" dirty="0"/>
              <a:t>, </a:t>
            </a:r>
            <a:r>
              <a:rPr lang="en-US" dirty="0" err="1"/>
              <a:t>najvjerovatnije</a:t>
            </a:r>
            <a:r>
              <a:rPr lang="en-US" dirty="0"/>
              <a:t> u </a:t>
            </a:r>
            <a:r>
              <a:rPr lang="en-US" dirty="0" err="1"/>
              <a:t>septembru</a:t>
            </a:r>
            <a:r>
              <a:rPr lang="en-US" dirty="0"/>
              <a:t> 1748.</a:t>
            </a:r>
          </a:p>
          <a:p>
            <a:r>
              <a:rPr lang="en-US" dirty="0"/>
              <a:t>-</a:t>
            </a:r>
            <a:r>
              <a:rPr lang="en-US" dirty="0" err="1"/>
              <a:t>Otac</a:t>
            </a:r>
            <a:r>
              <a:rPr lang="en-US" dirty="0"/>
              <a:t> mu je bio Marko </a:t>
            </a:r>
            <a:r>
              <a:rPr lang="en-US" dirty="0" err="1"/>
              <a:t>Damjanov</a:t>
            </a:r>
            <a:r>
              <a:rPr lang="en-US" dirty="0"/>
              <a:t> </a:t>
            </a:r>
            <a:r>
              <a:rPr lang="en-US" dirty="0" err="1"/>
              <a:t>Petrović</a:t>
            </a:r>
            <a:r>
              <a:rPr lang="en-US" dirty="0"/>
              <a:t>, a </a:t>
            </a:r>
            <a:r>
              <a:rPr lang="en-US" dirty="0" err="1"/>
              <a:t>stric</a:t>
            </a:r>
            <a:r>
              <a:rPr lang="en-US" dirty="0"/>
              <a:t> </a:t>
            </a:r>
            <a:r>
              <a:rPr lang="en-US" dirty="0" err="1"/>
              <a:t>mitropolit</a:t>
            </a:r>
            <a:r>
              <a:rPr lang="en-US" dirty="0"/>
              <a:t> Danilo.</a:t>
            </a:r>
          </a:p>
          <a:p>
            <a:r>
              <a:rPr lang="en-US" dirty="0"/>
              <a:t>-</a:t>
            </a:r>
            <a:r>
              <a:rPr lang="en-US" dirty="0" err="1"/>
              <a:t>Miropolit</a:t>
            </a:r>
            <a:r>
              <a:rPr lang="en-US" dirty="0"/>
              <a:t> Sava </a:t>
            </a:r>
            <a:r>
              <a:rPr lang="en-US" dirty="0" err="1"/>
              <a:t>ga</a:t>
            </a:r>
            <a:r>
              <a:rPr lang="en-US" dirty="0"/>
              <a:t> je </a:t>
            </a:r>
            <a:r>
              <a:rPr lang="en-US" dirty="0" err="1"/>
              <a:t>izabrao</a:t>
            </a:r>
            <a:r>
              <a:rPr lang="en-US" dirty="0"/>
              <a:t> za </a:t>
            </a:r>
            <a:r>
              <a:rPr lang="en-US" dirty="0" err="1"/>
              <a:t>nasljednika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Školovao</a:t>
            </a:r>
            <a:r>
              <a:rPr lang="en-US" dirty="0"/>
              <a:t> se u </a:t>
            </a:r>
            <a:r>
              <a:rPr lang="en-US" dirty="0" err="1"/>
              <a:t>Rusiji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stričeve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 1781. </a:t>
            </a:r>
            <a:r>
              <a:rPr lang="en-US" dirty="0" err="1"/>
              <a:t>vraća</a:t>
            </a:r>
            <a:r>
              <a:rPr lang="en-US" dirty="0"/>
              <a:t> se u </a:t>
            </a:r>
            <a:r>
              <a:rPr lang="en-US" dirty="0" err="1"/>
              <a:t>Crnu</a:t>
            </a:r>
            <a:r>
              <a:rPr lang="en-US" dirty="0"/>
              <a:t> </a:t>
            </a:r>
            <a:r>
              <a:rPr lang="en-US" dirty="0" err="1"/>
              <a:t>Goru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vladika</a:t>
            </a:r>
            <a:r>
              <a:rPr lang="en-US" dirty="0"/>
              <a:t> </a:t>
            </a:r>
            <a:r>
              <a:rPr lang="en-US" dirty="0" err="1"/>
              <a:t>Crnogorski</a:t>
            </a:r>
            <a:r>
              <a:rPr lang="en-US" dirty="0"/>
              <a:t>, </a:t>
            </a:r>
            <a:r>
              <a:rPr lang="en-US" dirty="0" err="1"/>
              <a:t>Skenderijski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Primorski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Umro</a:t>
            </a:r>
            <a:r>
              <a:rPr lang="en-US" dirty="0"/>
              <a:t> je u </a:t>
            </a:r>
            <a:r>
              <a:rPr lang="en-US" dirty="0" err="1"/>
              <a:t>Cetinjskom</a:t>
            </a:r>
            <a:r>
              <a:rPr lang="en-US" dirty="0"/>
              <a:t> </a:t>
            </a:r>
            <a:r>
              <a:rPr lang="en-US" dirty="0" err="1"/>
              <a:t>manastiru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dan </a:t>
            </a:r>
            <a:r>
              <a:rPr lang="en-US" dirty="0" err="1"/>
              <a:t>Sv</a:t>
            </a:r>
            <a:r>
              <a:rPr lang="en-US" dirty="0"/>
              <a:t>. Luke 18.oktobra 1830.godine.</a:t>
            </a:r>
          </a:p>
        </p:txBody>
      </p:sp>
    </p:spTree>
    <p:extLst>
      <p:ext uri="{BB962C8B-B14F-4D97-AF65-F5344CB8AC3E}">
        <p14:creationId xmlns:p14="http://schemas.microsoft.com/office/powerpoint/2010/main" val="358785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23A9AB-4AF5-480C-AD43-A71500640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Djela</a:t>
            </a:r>
            <a:r>
              <a:rPr lang="en-US" b="1" dirty="0"/>
              <a:t> Petra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30DF35C-88CE-49F1-AAD4-90BDEE1D6F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-</a:t>
            </a:r>
            <a:r>
              <a:rPr lang="en-US" dirty="0" err="1"/>
              <a:t>Kratka</a:t>
            </a:r>
            <a:r>
              <a:rPr lang="en-US" dirty="0"/>
              <a:t> </a:t>
            </a:r>
            <a:r>
              <a:rPr lang="en-US" dirty="0" err="1"/>
              <a:t>istorija</a:t>
            </a:r>
            <a:r>
              <a:rPr lang="en-US" dirty="0"/>
              <a:t> </a:t>
            </a:r>
            <a:r>
              <a:rPr lang="en-US" dirty="0" err="1"/>
              <a:t>Crne</a:t>
            </a:r>
            <a:r>
              <a:rPr lang="en-US" dirty="0"/>
              <a:t> Gore</a:t>
            </a:r>
          </a:p>
          <a:p>
            <a:r>
              <a:rPr lang="en-US" dirty="0"/>
              <a:t>-</a:t>
            </a:r>
            <a:r>
              <a:rPr lang="en-US" dirty="0" err="1"/>
              <a:t>Zakonik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crnogorski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brdski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Poslanice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Govor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bitku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Martinićima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Govor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bitku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Krusima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Pjesme</a:t>
            </a:r>
            <a:endParaRPr lang="en-US" dirty="0"/>
          </a:p>
          <a:p>
            <a:r>
              <a:rPr lang="en-US" dirty="0"/>
              <a:t>-Testament</a:t>
            </a:r>
          </a:p>
          <a:p>
            <a:r>
              <a:rPr lang="en-US" dirty="0"/>
              <a:t>-</a:t>
            </a:r>
            <a:r>
              <a:rPr lang="en-US" dirty="0" err="1"/>
              <a:t>Posljednje</a:t>
            </a:r>
            <a:r>
              <a:rPr lang="en-US" dirty="0"/>
              <a:t> </a:t>
            </a:r>
            <a:r>
              <a:rPr lang="en-US" dirty="0" err="1"/>
              <a:t>riječi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375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946EEF-C62F-422E-80F1-3E1C1F31DA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5623"/>
            <a:ext cx="10515600" cy="535134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       </a:t>
            </a:r>
            <a:r>
              <a:rPr lang="en-US" sz="4400" b="1" dirty="0"/>
              <a:t>POSLANICA</a:t>
            </a:r>
          </a:p>
          <a:p>
            <a:pPr marL="0" indent="0">
              <a:buNone/>
            </a:pPr>
            <a:r>
              <a:rPr lang="en-US" dirty="0"/>
              <a:t>			     (</a:t>
            </a:r>
            <a:r>
              <a:rPr lang="en-US" dirty="0" err="1"/>
              <a:t>književno-teorijski</a:t>
            </a:r>
            <a:r>
              <a:rPr lang="en-US" dirty="0"/>
              <a:t> </a:t>
            </a:r>
            <a:r>
              <a:rPr lang="en-US" dirty="0" err="1"/>
              <a:t>pojam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Otvoreno</a:t>
            </a:r>
            <a:r>
              <a:rPr lang="en-US" dirty="0"/>
              <a:t> </a:t>
            </a:r>
            <a:r>
              <a:rPr lang="en-US" dirty="0" err="1"/>
              <a:t>pismo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Upućena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/</a:t>
            </a:r>
            <a:r>
              <a:rPr lang="en-US" dirty="0" err="1"/>
              <a:t>neodređenom</a:t>
            </a:r>
            <a:r>
              <a:rPr lang="en-US" dirty="0"/>
              <a:t> </a:t>
            </a:r>
            <a:r>
              <a:rPr lang="en-US" dirty="0" err="1"/>
              <a:t>primaocu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Opštost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povišena</a:t>
            </a:r>
            <a:r>
              <a:rPr lang="en-US" dirty="0"/>
              <a:t> </a:t>
            </a:r>
            <a:r>
              <a:rPr lang="en-US" dirty="0" err="1"/>
              <a:t>emocionalnost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Birani</a:t>
            </a:r>
            <a:r>
              <a:rPr lang="en-US" dirty="0"/>
              <a:t> </a:t>
            </a:r>
            <a:r>
              <a:rPr lang="en-US" dirty="0" err="1"/>
              <a:t>jezik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razmišljanja</a:t>
            </a:r>
            <a:r>
              <a:rPr lang="en-US" dirty="0"/>
              <a:t> o </a:t>
            </a:r>
            <a:r>
              <a:rPr lang="en-US" dirty="0" err="1"/>
              <a:t>religioznim</a:t>
            </a:r>
            <a:r>
              <a:rPr lang="en-US" dirty="0"/>
              <a:t>, </a:t>
            </a:r>
            <a:r>
              <a:rPr lang="en-US" dirty="0" err="1"/>
              <a:t>filozofskim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moralnim</a:t>
            </a:r>
            <a:r>
              <a:rPr lang="en-US" dirty="0"/>
              <a:t> </a:t>
            </a:r>
            <a:r>
              <a:rPr lang="en-US" dirty="0" err="1"/>
              <a:t>temama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68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BBB113C-C080-4174-8D9C-1F0008B75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1437"/>
            <a:ext cx="10515600" cy="5555526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</a:t>
            </a:r>
            <a:r>
              <a:rPr lang="en-US" sz="4000" b="1" dirty="0" err="1"/>
              <a:t>Struktura</a:t>
            </a:r>
            <a:r>
              <a:rPr lang="en-US" sz="4000" b="1" dirty="0"/>
              <a:t> </a:t>
            </a:r>
            <a:r>
              <a:rPr lang="en-US" sz="4000" b="1" dirty="0" err="1"/>
              <a:t>poslanice</a:t>
            </a:r>
            <a:endParaRPr lang="en-US" sz="4000" b="1" dirty="0"/>
          </a:p>
          <a:p>
            <a:pPr marL="0" indent="0">
              <a:buNone/>
            </a:pPr>
            <a:endParaRPr lang="en-US" sz="4000" dirty="0"/>
          </a:p>
          <a:p>
            <a:r>
              <a:rPr lang="en-US" dirty="0"/>
              <a:t>-</a:t>
            </a:r>
            <a:r>
              <a:rPr lang="en-US" dirty="0" err="1"/>
              <a:t>Obraćanje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Početak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Izlaganje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motiva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dirty="0" err="1"/>
              <a:t>ličnog</a:t>
            </a:r>
            <a:r>
              <a:rPr lang="en-US" dirty="0"/>
              <a:t> </a:t>
            </a:r>
            <a:r>
              <a:rPr lang="en-US" dirty="0" err="1"/>
              <a:t>stava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Poučno</a:t>
            </a:r>
            <a:r>
              <a:rPr lang="en-US" dirty="0"/>
              <a:t> </a:t>
            </a:r>
            <a:r>
              <a:rPr lang="en-US" dirty="0" err="1"/>
              <a:t>rješenje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Pozdrav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793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5F35B5-1C9E-4E3E-93A0-591FB24F7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357326"/>
            <a:ext cx="10018713" cy="805649"/>
          </a:xfrm>
        </p:spPr>
        <p:txBody>
          <a:bodyPr/>
          <a:lstStyle/>
          <a:p>
            <a:r>
              <a:rPr lang="en-US" b="1" dirty="0" err="1"/>
              <a:t>Pouke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poruke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0BA9F6D-82DE-47ED-865C-DCD231BC8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313895"/>
            <a:ext cx="10018713" cy="4477305"/>
          </a:xfrm>
        </p:spPr>
        <p:txBody>
          <a:bodyPr>
            <a:normAutofit/>
          </a:bodyPr>
          <a:lstStyle/>
          <a:p>
            <a:r>
              <a:rPr lang="en-US" dirty="0" err="1"/>
              <a:t>Mudre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, </a:t>
            </a:r>
            <a:r>
              <a:rPr lang="en-US" dirty="0" err="1"/>
              <a:t>pouke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savjeti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Crnogorcima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autoritet</a:t>
            </a:r>
            <a:r>
              <a:rPr lang="en-US" dirty="0"/>
              <a:t> od organa </a:t>
            </a:r>
            <a:r>
              <a:rPr lang="en-US" dirty="0" err="1"/>
              <a:t>vlasti</a:t>
            </a:r>
            <a:r>
              <a:rPr lang="en-US" dirty="0"/>
              <a:t>, pa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bile </a:t>
            </a:r>
            <a:r>
              <a:rPr lang="en-US" dirty="0" err="1"/>
              <a:t>vlast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Molbe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se </a:t>
            </a:r>
            <a:r>
              <a:rPr lang="en-US" dirty="0" err="1"/>
              <a:t>ponašaju</a:t>
            </a:r>
            <a:r>
              <a:rPr lang="en-US" dirty="0"/>
              <a:t> u </a:t>
            </a:r>
            <a:r>
              <a:rPr lang="en-US" dirty="0" err="1"/>
              <a:t>pojedinim</a:t>
            </a:r>
            <a:r>
              <a:rPr lang="en-US" dirty="0"/>
              <a:t> </a:t>
            </a:r>
            <a:r>
              <a:rPr lang="en-US" dirty="0" err="1"/>
              <a:t>prilikama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Zaklinjanja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se </a:t>
            </a:r>
            <a:r>
              <a:rPr lang="en-US" dirty="0" err="1"/>
              <a:t>postigne</a:t>
            </a:r>
            <a:r>
              <a:rPr lang="en-US" dirty="0"/>
              <a:t> ono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zajedničko</a:t>
            </a:r>
            <a:r>
              <a:rPr lang="en-US" dirty="0"/>
              <a:t> dobro.</a:t>
            </a:r>
          </a:p>
          <a:p>
            <a:r>
              <a:rPr lang="en-US" dirty="0"/>
              <a:t>-</a:t>
            </a:r>
            <a:r>
              <a:rPr lang="en-US" dirty="0" err="1"/>
              <a:t>Kletve</a:t>
            </a:r>
            <a:r>
              <a:rPr lang="en-US" dirty="0"/>
              <a:t> da se </a:t>
            </a:r>
            <a:r>
              <a:rPr lang="en-US" dirty="0" err="1"/>
              <a:t>živi</a:t>
            </a:r>
            <a:r>
              <a:rPr lang="en-US" dirty="0"/>
              <a:t> </a:t>
            </a:r>
            <a:r>
              <a:rPr lang="en-US" dirty="0" err="1"/>
              <a:t>časno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poštuju</a:t>
            </a:r>
            <a:r>
              <a:rPr lang="en-US" dirty="0"/>
              <a:t> </a:t>
            </a:r>
            <a:r>
              <a:rPr lang="en-US" dirty="0" err="1"/>
              <a:t>riječi</a:t>
            </a:r>
            <a:r>
              <a:rPr lang="en-US" dirty="0"/>
              <a:t> </a:t>
            </a:r>
            <a:r>
              <a:rPr lang="en-US" dirty="0" err="1"/>
              <a:t>velikog</a:t>
            </a:r>
            <a:r>
              <a:rPr lang="en-US" dirty="0"/>
              <a:t> </a:t>
            </a:r>
            <a:r>
              <a:rPr lang="en-US" dirty="0" err="1"/>
              <a:t>vladara</a:t>
            </a:r>
            <a:r>
              <a:rPr lang="en-US" dirty="0"/>
              <a:t>.</a:t>
            </a:r>
          </a:p>
          <a:p>
            <a:r>
              <a:rPr lang="en-US" dirty="0"/>
              <a:t>-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životom</a:t>
            </a:r>
            <a:r>
              <a:rPr lang="en-US" dirty="0"/>
              <a:t> </a:t>
            </a:r>
            <a:r>
              <a:rPr lang="en-US" dirty="0" err="1"/>
              <a:t>davao</a:t>
            </a:r>
            <a:r>
              <a:rPr lang="en-US" dirty="0"/>
              <a:t> je </a:t>
            </a:r>
            <a:r>
              <a:rPr lang="en-US" dirty="0" err="1"/>
              <a:t>najbolji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svima</a:t>
            </a:r>
            <a:r>
              <a:rPr lang="en-US" dirty="0"/>
              <a:t> </a:t>
            </a:r>
            <a:r>
              <a:rPr lang="en-US" dirty="0" err="1"/>
              <a:t>Crnogorcima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8816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CA144B-092F-4CC4-9FF9-A8923F2DB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454" y="197529"/>
            <a:ext cx="10018713" cy="1036468"/>
          </a:xfrm>
        </p:spPr>
        <p:txBody>
          <a:bodyPr/>
          <a:lstStyle/>
          <a:p>
            <a:r>
              <a:rPr lang="en-US" b="1" dirty="0" err="1"/>
              <a:t>CILj</a:t>
            </a:r>
            <a:r>
              <a:rPr lang="en-US" b="1" dirty="0"/>
              <a:t> POSLANICA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0D7C700-2ED7-484F-8EB2-0A12F845A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233997"/>
            <a:ext cx="10018713" cy="4557203"/>
          </a:xfrm>
        </p:spPr>
        <p:txBody>
          <a:bodyPr/>
          <a:lstStyle/>
          <a:p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osjećanje</a:t>
            </a:r>
            <a:r>
              <a:rPr lang="en-US" dirty="0"/>
              <a:t> </a:t>
            </a:r>
            <a:r>
              <a:rPr lang="en-US" dirty="0" err="1"/>
              <a:t>zajedništva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Putokaz</a:t>
            </a:r>
            <a:r>
              <a:rPr lang="en-US" dirty="0"/>
              <a:t> za </a:t>
            </a:r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generacije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Učenje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sopstvenim</a:t>
            </a:r>
            <a:r>
              <a:rPr lang="en-US" dirty="0"/>
              <a:t> </a:t>
            </a:r>
            <a:r>
              <a:rPr lang="en-US" dirty="0" err="1"/>
              <a:t>greškama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Uređena</a:t>
            </a:r>
            <a:r>
              <a:rPr lang="en-US" dirty="0"/>
              <a:t> </a:t>
            </a:r>
            <a:r>
              <a:rPr lang="en-US" dirty="0" err="1"/>
              <a:t>zajednica</a:t>
            </a:r>
            <a:r>
              <a:rPr lang="en-US" dirty="0"/>
              <a:t> </a:t>
            </a:r>
            <a:r>
              <a:rPr lang="en-US" dirty="0" err="1"/>
              <a:t>zasnovana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slozi</a:t>
            </a:r>
            <a:endParaRPr lang="en-US" dirty="0"/>
          </a:p>
          <a:p>
            <a:r>
              <a:rPr lang="en-US" dirty="0"/>
              <a:t>-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vrline</a:t>
            </a:r>
            <a:r>
              <a:rPr lang="en-US" dirty="0"/>
              <a:t> -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važeći</a:t>
            </a:r>
            <a:r>
              <a:rPr lang="en-US" dirty="0"/>
              <a:t> </a:t>
            </a:r>
            <a:r>
              <a:rPr lang="en-US" dirty="0" err="1"/>
              <a:t>zakon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661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7FE42E7-836D-4281-8C70-AF07B524D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648071"/>
            <a:ext cx="10018713" cy="514313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						</a:t>
            </a:r>
            <a:r>
              <a:rPr lang="en-US" b="1" dirty="0" err="1"/>
              <a:t>Crnogorcima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Brđanima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 </a:t>
            </a:r>
            <a:r>
              <a:rPr lang="en-US" dirty="0" err="1"/>
              <a:t>ćemo</a:t>
            </a:r>
            <a:r>
              <a:rPr lang="en-US" dirty="0"/>
              <a:t>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ljubezna</a:t>
            </a:r>
            <a:r>
              <a:rPr lang="en-US" dirty="0"/>
              <a:t> </a:t>
            </a:r>
            <a:r>
              <a:rPr lang="en-US" dirty="0" err="1"/>
              <a:t>braćo</a:t>
            </a:r>
            <a:r>
              <a:rPr lang="en-US" dirty="0"/>
              <a:t> </a:t>
            </a:r>
            <a:r>
              <a:rPr lang="en-US" dirty="0" err="1"/>
              <a:t>umrijeti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drugoga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 ne </a:t>
            </a:r>
            <a:r>
              <a:rPr lang="en-US" dirty="0" err="1"/>
              <a:t>ljubimo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ne </a:t>
            </a:r>
            <a:r>
              <a:rPr lang="en-US" dirty="0" err="1"/>
              <a:t>smirimo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našim</a:t>
            </a:r>
            <a:r>
              <a:rPr lang="en-US" dirty="0"/>
              <a:t> </a:t>
            </a:r>
            <a:r>
              <a:rPr lang="en-US" dirty="0" err="1"/>
              <a:t>suparnicima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žalost</a:t>
            </a:r>
            <a:r>
              <a:rPr lang="en-US" dirty="0"/>
              <a:t>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drugome</a:t>
            </a:r>
            <a:r>
              <a:rPr lang="en-US" dirty="0"/>
              <a:t> </a:t>
            </a:r>
            <a:r>
              <a:rPr lang="en-US" dirty="0" err="1"/>
              <a:t>uvređaje</a:t>
            </a:r>
            <a:r>
              <a:rPr lang="en-US" dirty="0"/>
              <a:t> ne </a:t>
            </a:r>
            <a:r>
              <a:rPr lang="en-US" dirty="0" err="1"/>
              <a:t>prostimo</a:t>
            </a:r>
            <a:r>
              <a:rPr lang="en-US" dirty="0"/>
              <a:t>, </a:t>
            </a:r>
            <a:r>
              <a:rPr lang="en-US" dirty="0" err="1"/>
              <a:t>nećemo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onome</a:t>
            </a:r>
            <a:r>
              <a:rPr lang="en-US" dirty="0"/>
              <a:t> </a:t>
            </a:r>
            <a:r>
              <a:rPr lang="en-US" dirty="0" err="1"/>
              <a:t>svijetu</a:t>
            </a:r>
            <a:r>
              <a:rPr lang="en-US" dirty="0"/>
              <a:t> </a:t>
            </a:r>
            <a:r>
              <a:rPr lang="en-US" dirty="0" err="1"/>
              <a:t>vječnoga</a:t>
            </a:r>
            <a:r>
              <a:rPr lang="en-US" dirty="0"/>
              <a:t> </a:t>
            </a:r>
            <a:r>
              <a:rPr lang="en-US" dirty="0" err="1"/>
              <a:t>pokoja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blaženstva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otac</a:t>
            </a:r>
            <a:r>
              <a:rPr lang="en-US" dirty="0"/>
              <a:t> </a:t>
            </a:r>
            <a:r>
              <a:rPr lang="en-US" dirty="0" err="1"/>
              <a:t>Nebesni</a:t>
            </a:r>
            <a:r>
              <a:rPr lang="en-US" dirty="0"/>
              <a:t> </a:t>
            </a:r>
            <a:r>
              <a:rPr lang="en-US" dirty="0" err="1"/>
              <a:t>naša</a:t>
            </a:r>
            <a:r>
              <a:rPr lang="en-US" dirty="0"/>
              <a:t> </a:t>
            </a:r>
            <a:r>
              <a:rPr lang="en-US" dirty="0" err="1"/>
              <a:t>sagrešenja</a:t>
            </a:r>
            <a:r>
              <a:rPr lang="en-US" dirty="0"/>
              <a:t> </a:t>
            </a:r>
            <a:r>
              <a:rPr lang="en-US" dirty="0" err="1"/>
              <a:t>prostiti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6566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0628" y="-107830"/>
            <a:ext cx="10018713" cy="1752599"/>
          </a:xfrm>
        </p:spPr>
        <p:txBody>
          <a:bodyPr/>
          <a:lstStyle/>
          <a:p>
            <a:r>
              <a:rPr lang="en-US" dirty="0" err="1" smtClean="0"/>
              <a:t>Doma</a:t>
            </a:r>
            <a:r>
              <a:rPr lang="sr-Latn-ME" dirty="0" smtClean="0"/>
              <a:t>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7057" y="1493806"/>
            <a:ext cx="10018713" cy="4139243"/>
          </a:xfrm>
        </p:spPr>
        <p:txBody>
          <a:bodyPr>
            <a:normAutofit/>
          </a:bodyPr>
          <a:lstStyle/>
          <a:p>
            <a:r>
              <a:rPr lang="sr-Latn-ME" sz="1800" b="1" dirty="0" smtClean="0"/>
              <a:t>U čitanci na 42.strani pronađi poslanicu „Crnogorcima i Brđanima“ i nakon čitanja teksta u cjelini odgovori na sljedeće zadatke:</a:t>
            </a:r>
          </a:p>
          <a:p>
            <a:pPr marL="457200" indent="-457200">
              <a:buAutoNum type="arabicPeriod"/>
            </a:pPr>
            <a:r>
              <a:rPr lang="sr-Latn-ME" sz="1800" dirty="0" smtClean="0"/>
              <a:t>Opiši kako zamišljaš Petra Prvog u trenutku dok piše ovu poslanicu.</a:t>
            </a:r>
          </a:p>
          <a:p>
            <a:pPr marL="457200" indent="-457200">
              <a:buAutoNum type="arabicPeriod"/>
            </a:pPr>
            <a:r>
              <a:rPr lang="sr-Latn-ME" sz="1800" dirty="0"/>
              <a:t> U</a:t>
            </a:r>
            <a:r>
              <a:rPr lang="sr-Latn-ME" sz="1800" dirty="0" smtClean="0"/>
              <a:t>tvrdi razloge takvog obraćanja glavarima.</a:t>
            </a:r>
          </a:p>
          <a:p>
            <a:pPr marL="457200" indent="-457200">
              <a:buAutoNum type="arabicPeriod"/>
            </a:pPr>
            <a:r>
              <a:rPr lang="sr-Latn-ME" sz="1800" dirty="0" smtClean="0"/>
              <a:t>Navedi pojave na  koje Petar Prvi ukazuje u poslanici kao na najveće vrijednosti svoje vladavine.</a:t>
            </a:r>
          </a:p>
          <a:p>
            <a:pPr marL="457200" indent="-457200">
              <a:buAutoNum type="arabicPeriod"/>
            </a:pPr>
            <a:r>
              <a:rPr lang="sr-Latn-ME" sz="1800" dirty="0" smtClean="0"/>
              <a:t>Objasni nezadovoljstvo Petra Prvog odnosom Crnogoraca prema njegovim ličnim naporima. Svoje viđenja ilustruj rečenicama iz teksta.</a:t>
            </a:r>
          </a:p>
          <a:p>
            <a:pPr marL="457200" indent="-457200">
              <a:buAutoNum type="arabicPeriod"/>
            </a:pPr>
            <a:r>
              <a:rPr lang="sr-Latn-ME" sz="1800" dirty="0" smtClean="0"/>
              <a:t>Analiziraj poruke koju nose riječi Vladičinog pozdrava.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942024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34</TotalTime>
  <Words>304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Corbel</vt:lpstr>
      <vt:lpstr>Parallax</vt:lpstr>
      <vt:lpstr>    Petar I Petrović Njegoš         POSLANICE</vt:lpstr>
      <vt:lpstr>Život  Petra I Petrovića Njegoša</vt:lpstr>
      <vt:lpstr>Djela Petra I</vt:lpstr>
      <vt:lpstr>PowerPoint Presentation</vt:lpstr>
      <vt:lpstr>PowerPoint Presentation</vt:lpstr>
      <vt:lpstr>Pouke i poruke</vt:lpstr>
      <vt:lpstr>CILj POSLANICA</vt:lpstr>
      <vt:lpstr>PowerPoint Presentation</vt:lpstr>
      <vt:lpstr>Domaći zadatak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Petar I Petrović Njegoš         POSLANICE</dc:title>
  <dc:creator>Korisnik</dc:creator>
  <cp:lastModifiedBy>Natasa</cp:lastModifiedBy>
  <cp:revision>5</cp:revision>
  <dcterms:created xsi:type="dcterms:W3CDTF">2019-10-02T19:34:31Z</dcterms:created>
  <dcterms:modified xsi:type="dcterms:W3CDTF">2020-10-24T12:31:24Z</dcterms:modified>
</cp:coreProperties>
</file>