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2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0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72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5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199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7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12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62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8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20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B2DB156-CD8E-4DBD-ADD2-50DDFE8CC135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B498109-DCCF-491C-A027-A4E8F3CAD75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88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962" y="2835370"/>
            <a:ext cx="10515600" cy="1325563"/>
          </a:xfrm>
        </p:spPr>
        <p:txBody>
          <a:bodyPr>
            <a:normAutofit/>
          </a:bodyPr>
          <a:lstStyle/>
          <a:p>
            <a:r>
              <a:rPr lang="sr-Latn-ME" dirty="0" smtClean="0"/>
              <a:t>SVOJSTVA  LOGARITMA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982639" y="900752"/>
                <a:ext cx="10140286" cy="92333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sr-Latn-ME" b="1" dirty="0" smtClean="0"/>
                  <a:t>Svojstvo 1.</a:t>
                </a:r>
              </a:p>
              <a:p>
                <a:r>
                  <a:rPr lang="sr-Latn-ME" dirty="0" smtClean="0"/>
                  <a:t>Logaritam proizvoda dva pozitivna broja jednak je zbiru logaritama tih brojeva.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𝑏𝑐</m:t>
                              </m:r>
                            </m:e>
                          </m:d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ME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ME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639" y="900752"/>
                <a:ext cx="10140286" cy="923330"/>
              </a:xfrm>
              <a:prstGeom prst="rect">
                <a:avLst/>
              </a:prstGeom>
              <a:blipFill rotWithShape="0">
                <a:blip r:embed="rId2"/>
                <a:stretch>
                  <a:fillRect l="-481" t="-3974" b="-4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46412" y="2088107"/>
                <a:ext cx="2954655" cy="2188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 1.  Izračunati:</a:t>
                </a:r>
              </a:p>
              <a:p>
                <a:r>
                  <a:rPr lang="sr-Latn-ME" dirty="0" smtClean="0"/>
                  <a:t>a)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r-Latn-ME" b="0" dirty="0" smtClean="0"/>
                  <a:t>	</a:t>
                </a:r>
              </a:p>
              <a:p>
                <a:r>
                  <a:rPr lang="sr-Latn-ME" dirty="0" smtClean="0"/>
                  <a:t>b)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  <a:p>
                <a:r>
                  <a:rPr lang="sr-Latn-ME" dirty="0" smtClean="0"/>
                  <a:t>c)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128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  <a:p>
                <a:r>
                  <a:rPr lang="sr-Latn-ME" dirty="0" smtClean="0"/>
                  <a:t>d)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  <a:p>
                <a:r>
                  <a:rPr lang="sr-Latn-ME" dirty="0" smtClean="0"/>
                  <a:t>e)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72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412" y="2088107"/>
                <a:ext cx="2954655" cy="2188612"/>
              </a:xfrm>
              <a:prstGeom prst="rect">
                <a:avLst/>
              </a:prstGeom>
              <a:blipFill rotWithShape="0">
                <a:blip r:embed="rId3"/>
                <a:stretch>
                  <a:fillRect l="-1649" t="-16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46412" y="4531057"/>
                <a:ext cx="698877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Napomena: Svojstvo 1 važi i  u slučaju konačnog broja pozitivnih činilaca: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∙∙∙</m:t>
                              </m:r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+…+</m:t>
                      </m:r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412" y="4531057"/>
                <a:ext cx="6988773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697" t="-4717"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465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818866" y="504967"/>
                <a:ext cx="10372298" cy="118878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sr-Latn-ME" b="1" dirty="0" smtClean="0"/>
                  <a:t>Svojstvo 2.</a:t>
                </a:r>
              </a:p>
              <a:p>
                <a:r>
                  <a:rPr lang="sr-Latn-ME" dirty="0" smtClean="0"/>
                  <a:t>Logaritam količnika pozitivnih brojeva jednak je razlici logaritama tih brojeva.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den>
                          </m:f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66" y="504967"/>
                <a:ext cx="10372298" cy="1188787"/>
              </a:xfrm>
              <a:prstGeom prst="rect">
                <a:avLst/>
              </a:prstGeom>
              <a:blipFill rotWithShape="0">
                <a:blip r:embed="rId2"/>
                <a:stretch>
                  <a:fillRect l="-470" t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46412" y="2088107"/>
                <a:ext cx="2954655" cy="266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 2.  Izračunati:</a:t>
                </a:r>
              </a:p>
              <a:p>
                <a:r>
                  <a:rPr lang="sr-Latn-ME" dirty="0" smtClean="0"/>
                  <a:t>a)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r-Latn-ME" b="0" dirty="0" smtClean="0"/>
                  <a:t>	</a:t>
                </a:r>
              </a:p>
              <a:p>
                <a:endParaRPr lang="sr-Latn-ME" b="0" dirty="0" smtClean="0"/>
              </a:p>
              <a:p>
                <a:r>
                  <a:rPr lang="sr-Latn-ME" dirty="0" smtClean="0"/>
                  <a:t>b)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54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  <a:p>
                <a:endParaRPr lang="sr-Latn-ME" b="0" dirty="0" smtClean="0"/>
              </a:p>
              <a:p>
                <a:r>
                  <a:rPr lang="sr-Latn-ME" dirty="0" smtClean="0"/>
                  <a:t>d)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75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  <a:p>
                <a:endParaRPr lang="sr-Latn-ME" b="0" dirty="0" smtClean="0"/>
              </a:p>
              <a:p>
                <a:r>
                  <a:rPr lang="sr-Latn-ME" dirty="0" smtClean="0"/>
                  <a:t>e)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412" y="2088107"/>
                <a:ext cx="2954655" cy="2668551"/>
              </a:xfrm>
              <a:prstGeom prst="rect">
                <a:avLst/>
              </a:prstGeom>
              <a:blipFill rotWithShape="0">
                <a:blip r:embed="rId3"/>
                <a:stretch>
                  <a:fillRect l="-1649" t="-1373" b="-6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910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918578" y="555725"/>
                <a:ext cx="10258938" cy="946991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sr-Latn-ME" b="1" dirty="0" smtClean="0"/>
                  <a:t>Svojstvo 3.</a:t>
                </a:r>
              </a:p>
              <a:p>
                <a:r>
                  <a:rPr lang="sr-Latn-ME" dirty="0" smtClean="0"/>
                  <a:t>Logaritam stepena jednak je proizvodu eksponenta stepena i logaritma osnove stepena.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ME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</m:e>
                      </m:func>
                      <m:func>
                        <m:func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ME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sr-Latn-ME" dirty="0" smtClean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578" y="555725"/>
                <a:ext cx="10258938" cy="946991"/>
              </a:xfrm>
              <a:prstGeom prst="rect">
                <a:avLst/>
              </a:prstGeom>
              <a:blipFill rotWithShape="0">
                <a:blip r:embed="rId2"/>
                <a:stretch>
                  <a:fillRect l="-535" t="-3205" b="-2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 flipH="1">
                <a:off x="1082947" y="2333767"/>
                <a:ext cx="6123070" cy="34142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Primjer 3. I</a:t>
                </a:r>
                <a:r>
                  <a:rPr lang="sr-Latn-ME" dirty="0" smtClean="0"/>
                  <a:t>zračunati:</a:t>
                </a: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−3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b>
                        </m:sSub>
                      </m:fName>
                      <m:e>
                        <m:rad>
                          <m:rad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21</m:t>
                            </m:r>
                          </m:e>
                        </m:rad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24</m:t>
                            </m:r>
                          </m:e>
                        </m:func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func>
                          <m:func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72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18</m:t>
                            </m:r>
                          </m:e>
                        </m:func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func>
                          <m:func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72</m:t>
                            </m:r>
                          </m:e>
                        </m:func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dirty="0" smtClean="0"/>
              </a:p>
              <a:p>
                <a:pPr marL="342900" indent="-342900">
                  <a:buAutoNum type="alphaLcParenR"/>
                </a:pPr>
                <a:endParaRPr lang="sr-Latn-ME" sz="2400" dirty="0"/>
              </a:p>
              <a:p>
                <a:pPr marL="342900" indent="-342900">
                  <a:buFontTx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e>
                        </m:func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ad>
                              <m:radPr>
                                <m:degHide m:val="on"/>
                                <m:ctrlP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rad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20</m:t>
                            </m:r>
                          </m:e>
                        </m:func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func>
                          <m:func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func>
                      </m:den>
                    </m:f>
                    <m:r>
                      <a:rPr lang="sr-Latn-ME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082947" y="2333767"/>
                <a:ext cx="6123070" cy="3414204"/>
              </a:xfrm>
              <a:prstGeom prst="rect">
                <a:avLst/>
              </a:prstGeom>
              <a:blipFill rotWithShape="0">
                <a:blip r:embed="rId3"/>
                <a:stretch>
                  <a:fillRect l="-896" t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780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46161" y="750627"/>
                <a:ext cx="7602402" cy="745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 4.  Logaritmovati izraz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ad>
                          <m:ra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deg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</m:t>
                            </m:r>
                          </m:e>
                          <m:sup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num>
                      <m:den>
                        <m:rad>
                          <m:rad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g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den>
                    </m:f>
                  </m:oMath>
                </a14:m>
                <a:r>
                  <a:rPr lang="sr-Latn-ME" sz="2400" dirty="0" smtClean="0"/>
                  <a:t> </a:t>
                </a:r>
                <a:r>
                  <a:rPr lang="sr-Latn-ME" dirty="0" smtClean="0"/>
                  <a:t>uzimajući za osnovu logaritma broj 10.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161" y="750627"/>
                <a:ext cx="7602402" cy="745332"/>
              </a:xfrm>
              <a:prstGeom prst="rect">
                <a:avLst/>
              </a:prstGeom>
              <a:blipFill rotWithShape="0">
                <a:blip r:embed="rId2"/>
                <a:stretch>
                  <a:fillRect l="-722" r="-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46161" y="2977460"/>
                <a:ext cx="7154972" cy="3723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 5. Izračunati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dirty="0" smtClean="0"/>
                  <a:t> ako je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ad>
                      <m:rad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r-Latn-ME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rad>
                  </m:oMath>
                </a14:m>
                <a:r>
                  <a:rPr lang="sr-Latn-ME" dirty="0" smtClean="0"/>
                  <a:t>,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sr-Latn-ME" dirty="0" smtClean="0"/>
                  <a:t> i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sr-Latn-ME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161" y="2977460"/>
                <a:ext cx="7154972" cy="372346"/>
              </a:xfrm>
              <a:prstGeom prst="rect">
                <a:avLst/>
              </a:prstGeom>
              <a:blipFill rotWithShape="0">
                <a:blip r:embed="rId3"/>
                <a:stretch>
                  <a:fillRect l="-767" t="-6452" r="-511" b="-24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46161" y="4585647"/>
                <a:ext cx="6213624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 6. Izračunati </a:t>
                </a:r>
                <a14:m>
                  <m:oMath xmlns:m="http://schemas.openxmlformats.org/officeDocument/2006/math">
                    <m:r>
                      <a:rPr lang="sr-Latn-ME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dirty="0" smtClean="0"/>
                  <a:t> ako je dat logaritam od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dirty="0" smtClean="0"/>
                  <a:t>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&gt;0, 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&gt;0</m:t>
                        </m:r>
                      </m:e>
                    </m:d>
                  </m:oMath>
                </a14:m>
                <a:r>
                  <a:rPr lang="sr-Latn-ME" dirty="0" smtClean="0"/>
                  <a:t>:</a:t>
                </a:r>
              </a:p>
              <a:p>
                <a:r>
                  <a:rPr lang="sr-Latn-ME" dirty="0" smtClean="0"/>
                  <a:t>a)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=3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+4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func>
                  </m:oMath>
                </a14:m>
                <a:r>
                  <a:rPr lang="sr-Latn-ME" dirty="0" smtClean="0"/>
                  <a:t>;</a:t>
                </a:r>
              </a:p>
              <a:p>
                <a:r>
                  <a:rPr lang="sr-Latn-ME" dirty="0" smtClean="0"/>
                  <a:t>b)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=5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−2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func>
                  </m:oMath>
                </a14:m>
                <a:r>
                  <a:rPr lang="sr-Latn-ME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161" y="4585647"/>
                <a:ext cx="6213624" cy="923330"/>
              </a:xfrm>
              <a:prstGeom prst="rect">
                <a:avLst/>
              </a:prstGeom>
              <a:blipFill rotWithShape="0">
                <a:blip r:embed="rId4"/>
                <a:stretch>
                  <a:fillRect l="-883" t="-3289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638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618327" y="473838"/>
                <a:ext cx="10750258" cy="830933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sr-Latn-ME" b="1" dirty="0" smtClean="0"/>
                  <a:t>Svojstvo 4.</a:t>
                </a:r>
                <a:endParaRPr lang="en-US" b="1" dirty="0" smtClean="0"/>
              </a:p>
              <a:p>
                <a:r>
                  <a:rPr lang="en-US" dirty="0" err="1" smtClean="0"/>
                  <a:t>Ako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sr-Latn-ME" dirty="0" smtClean="0"/>
                  <a:t> pozitivni brojevi i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</m:oMath>
                </a14:m>
                <a:r>
                  <a:rPr lang="sr-Latn-ME" dirty="0" smtClean="0"/>
                  <a:t>,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</m:oMath>
                </a14:m>
                <a:r>
                  <a:rPr lang="sr-Latn-ME" dirty="0" smtClean="0"/>
                  <a:t>, tada </a:t>
                </a:r>
                <a:r>
                  <a:rPr lang="sr-Latn-ME" dirty="0" smtClean="0"/>
                  <a:t>je:	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func>
                      </m:den>
                    </m:f>
                  </m:oMath>
                </a14:m>
                <a:r>
                  <a:rPr lang="sr-Latn-ME" dirty="0" smtClean="0"/>
                  <a:t>. </a:t>
                </a: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327" y="473838"/>
                <a:ext cx="10750258" cy="830933"/>
              </a:xfrm>
              <a:prstGeom prst="rect">
                <a:avLst/>
              </a:prstGeom>
              <a:blipFill rotWithShape="0">
                <a:blip r:embed="rId2"/>
                <a:stretch>
                  <a:fillRect l="-454" t="-4412"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36979" y="1665027"/>
                <a:ext cx="6366936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 7. Izraziti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func>
                  </m:oMath>
                </a14:m>
                <a:r>
                  <a:rPr lang="sr-Latn-ME" dirty="0" smtClean="0"/>
                  <a:t> pomoću lagoritma sa osnovom: a) 7;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r-Latn-ME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79" y="1665027"/>
                <a:ext cx="6366936" cy="483466"/>
              </a:xfrm>
              <a:prstGeom prst="rect">
                <a:avLst/>
              </a:prstGeom>
              <a:blipFill rotWithShape="0">
                <a:blip r:embed="rId3"/>
                <a:stretch>
                  <a:fillRect l="-862" r="-766" b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36979" y="3425588"/>
                <a:ext cx="10631606" cy="80554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sr-Latn-ME" b="1" dirty="0" smtClean="0"/>
                  <a:t>Svojstvo 5. </a:t>
                </a:r>
                <a:endParaRPr lang="en-US" b="1" dirty="0" smtClean="0"/>
              </a:p>
              <a:p>
                <a:r>
                  <a:rPr lang="en-US" dirty="0" err="1" smtClean="0"/>
                  <a:t>Ako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 smtClean="0"/>
                  <a:t>pozitivni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brojevi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</m:oMath>
                </a14:m>
                <a:r>
                  <a:rPr lang="sr-Latn-ME" dirty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realan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broj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tada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va</a:t>
                </a:r>
                <a:r>
                  <a:rPr lang="sr-Latn-ME" dirty="0" smtClean="0"/>
                  <a:t>ži:</a:t>
                </a:r>
                <a:r>
                  <a:rPr lang="sr-Latn-ME" dirty="0"/>
                  <a:t>	</a:t>
                </a:r>
                <a:r>
                  <a:rPr lang="sr-Latn-ME" dirty="0" smtClean="0"/>
                  <a:t>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sSup>
                              <m:sSupPr>
                                <m:ctrlPr>
                                  <a:rPr lang="sr-Latn-ME" sz="2000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sz="2000" i="1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sr-Latn-ME" sz="2000" i="1" dirty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p>
                            </m:sSup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func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func>
                      <m:funcPr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func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79" y="3425588"/>
                <a:ext cx="10631606" cy="805542"/>
              </a:xfrm>
              <a:prstGeom prst="rect">
                <a:avLst/>
              </a:prstGeom>
              <a:blipFill rotWithShape="0">
                <a:blip r:embed="rId4"/>
                <a:stretch>
                  <a:fillRect l="-516" t="-4545"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flipH="1">
                <a:off x="782698" y="4558352"/>
                <a:ext cx="3065971" cy="11857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dirty="0" smtClean="0"/>
                  <a:t>Primjer 8. Uprostiti izraze:</a:t>
                </a: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82698" y="4558352"/>
                <a:ext cx="3065971" cy="1185709"/>
              </a:xfrm>
              <a:prstGeom prst="rect">
                <a:avLst/>
              </a:prstGeom>
              <a:blipFill rotWithShape="0">
                <a:blip r:embed="rId5"/>
                <a:stretch>
                  <a:fillRect l="-1590" t="-30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772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115</TotalTime>
  <Words>161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Cambria Math</vt:lpstr>
      <vt:lpstr>Retrospect</vt:lpstr>
      <vt:lpstr>SVOJSTVA  LOGARITMA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Korisnik</cp:lastModifiedBy>
  <cp:revision>19</cp:revision>
  <dcterms:created xsi:type="dcterms:W3CDTF">2018-02-24T19:49:02Z</dcterms:created>
  <dcterms:modified xsi:type="dcterms:W3CDTF">2018-02-26T11:55:28Z</dcterms:modified>
</cp:coreProperties>
</file>