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63" r:id="rId3"/>
    <p:sldId id="260" r:id="rId4"/>
    <p:sldId id="261" r:id="rId5"/>
    <p:sldId id="264" r:id="rId6"/>
    <p:sldId id="265" r:id="rId7"/>
    <p:sldId id="272" r:id="rId8"/>
    <p:sldId id="266" r:id="rId9"/>
    <p:sldId id="267" r:id="rId10"/>
    <p:sldId id="276" r:id="rId11"/>
    <p:sldId id="268" r:id="rId12"/>
    <p:sldId id="273" r:id="rId13"/>
    <p:sldId id="274" r:id="rId14"/>
    <p:sldId id="275" r:id="rId15"/>
    <p:sldId id="27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4%D0%B8%D1%81%D0%BA%D0%B5%D1%82%D0%B0" TargetMode="External"/><Relationship Id="rId2" Type="http://schemas.openxmlformats.org/officeDocument/2006/relationships/hyperlink" Target="https://sr.wikipedia.org/wiki/%D0%9C%D0%B5%D0%BC%D0%BE%D1%80%D0%B8%D1%98%D1%81%D0%BA%D0%B5_%D0%BA%D0%B0%D1%80%D1%82%D0%B8%D1%86%D0%B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r.wikipedia.org/w/index.php?title=Microwriter&amp;action=edit&amp;redlink=1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Microsoft_Office" TargetMode="External"/><Relationship Id="rId2" Type="http://schemas.openxmlformats.org/officeDocument/2006/relationships/hyperlink" Target="https://sr.wikipedia.org/wiki/%D0%9C%D0%B0%D1%98%D0%BA%D1%80%D0%BE%D1%81%D0%BE%D1%84%D1%82_%D0%B2%D0%BE%D1%80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A9286AD2-18A9-4868-A4E3-7A2097A20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3" y="992843"/>
            <a:ext cx="6269346" cy="2337281"/>
          </a:xfrm>
        </p:spPr>
        <p:txBody>
          <a:bodyPr>
            <a:normAutofit/>
          </a:bodyPr>
          <a:lstStyle/>
          <a:p>
            <a:r>
              <a:rPr lang="sr-Cyrl-RS" sz="5000" dirty="0"/>
              <a:t>Програм за обраду текста (увод)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7A7CD63-7EC3-44F3-95D0-595C4019F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38" y="5709000"/>
            <a:ext cx="4658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Замијена инча у центиметре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0" y="764461"/>
            <a:ext cx="1848108" cy="1095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36225AA-0E39-439C-BD8A-CB3C4F8F45D6}"/>
              </a:ext>
            </a:extLst>
          </p:cNvPr>
          <p:cNvSpPr/>
          <p:nvPr/>
        </p:nvSpPr>
        <p:spPr>
          <a:xfrm>
            <a:off x="420640" y="896949"/>
            <a:ext cx="756468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10" y="764461"/>
            <a:ext cx="2191056" cy="37812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6225AA-0E39-439C-BD8A-CB3C4F8F45D6}"/>
              </a:ext>
            </a:extLst>
          </p:cNvPr>
          <p:cNvSpPr/>
          <p:nvPr/>
        </p:nvSpPr>
        <p:spPr>
          <a:xfrm>
            <a:off x="2770610" y="3812876"/>
            <a:ext cx="1245052" cy="345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96" y="437866"/>
            <a:ext cx="4779959" cy="39163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36225AA-0E39-439C-BD8A-CB3C4F8F45D6}"/>
              </a:ext>
            </a:extLst>
          </p:cNvPr>
          <p:cNvSpPr/>
          <p:nvPr/>
        </p:nvSpPr>
        <p:spPr>
          <a:xfrm>
            <a:off x="6900094" y="1441060"/>
            <a:ext cx="820548" cy="206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94" y="4882551"/>
            <a:ext cx="4804361" cy="128321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D74AA0B2-2207-4571-946C-2B821F8BAAED}"/>
              </a:ext>
            </a:extLst>
          </p:cNvPr>
          <p:cNvCxnSpPr>
            <a:cxnSpLocks/>
          </p:cNvCxnSpPr>
          <p:nvPr/>
        </p:nvCxnSpPr>
        <p:spPr>
          <a:xfrm flipH="1">
            <a:off x="8419382" y="4354258"/>
            <a:ext cx="6382" cy="448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CADC97-A4BD-49CF-956E-0EA985EB0366}"/>
              </a:ext>
            </a:extLst>
          </p:cNvPr>
          <p:cNvSpPr txBox="1"/>
          <p:nvPr/>
        </p:nvSpPr>
        <p:spPr>
          <a:xfrm>
            <a:off x="410817" y="188083"/>
            <a:ext cx="661283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Примјена стила на унијети текст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D35F42-982B-48B6-AAC0-D8B5996CD4CB}"/>
              </a:ext>
            </a:extLst>
          </p:cNvPr>
          <p:cNvSpPr txBox="1"/>
          <p:nvPr/>
        </p:nvSpPr>
        <p:spPr>
          <a:xfrm>
            <a:off x="347322" y="933865"/>
            <a:ext cx="8587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Стилови дају документу уједначен, професионални изглед.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Начин употребе: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2000" dirty="0"/>
              <a:t>Изаберемо (селектујемо) текст који желимо да обликујемо, затим изаберемо жељени стил.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565486-8AB5-41CF-8CFC-4AC29A21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98" y="2831211"/>
            <a:ext cx="6780558" cy="21499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296A4C8-2BC9-4FDD-9A7C-DD147F7366CC}"/>
              </a:ext>
            </a:extLst>
          </p:cNvPr>
          <p:cNvSpPr/>
          <p:nvPr/>
        </p:nvSpPr>
        <p:spPr>
          <a:xfrm>
            <a:off x="4068067" y="3247956"/>
            <a:ext cx="1780641" cy="839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8381F30-95B6-4187-B4B9-3BCB1EC39E3D}"/>
              </a:ext>
            </a:extLst>
          </p:cNvPr>
          <p:cNvCxnSpPr>
            <a:cxnSpLocks/>
          </p:cNvCxnSpPr>
          <p:nvPr/>
        </p:nvCxnSpPr>
        <p:spPr>
          <a:xfrm>
            <a:off x="4987861" y="4087266"/>
            <a:ext cx="41339" cy="4466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D0C296-0515-4689-B99C-72F7C10D1C8C}"/>
              </a:ext>
            </a:extLst>
          </p:cNvPr>
          <p:cNvSpPr txBox="1"/>
          <p:nvPr/>
        </p:nvSpPr>
        <p:spPr>
          <a:xfrm>
            <a:off x="3117322" y="5084687"/>
            <a:ext cx="44480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 smtClean="0"/>
              <a:t>Помоћу стила </a:t>
            </a:r>
            <a:r>
              <a:rPr lang="en-US" sz="1700" b="1" i="1" dirty="0" smtClean="0">
                <a:solidFill>
                  <a:srgbClr val="C00000"/>
                </a:solidFill>
              </a:rPr>
              <a:t>Heading 1</a:t>
            </a:r>
            <a:r>
              <a:rPr lang="sr-Cyrl-RS" sz="1700" b="1" i="1" dirty="0" smtClean="0"/>
              <a:t> </a:t>
            </a:r>
            <a:r>
              <a:rPr lang="sr-Cyrl-RS" sz="1700" dirty="0" smtClean="0"/>
              <a:t>добијамо наслов, тј. </a:t>
            </a:r>
            <a:r>
              <a:rPr lang="en-US" sz="1700" i="1" dirty="0" smtClean="0">
                <a:solidFill>
                  <a:srgbClr val="002060"/>
                </a:solidFill>
              </a:rPr>
              <a:t>Word</a:t>
            </a:r>
            <a:r>
              <a:rPr lang="en-US" sz="1700" dirty="0" smtClean="0"/>
              <a:t> </a:t>
            </a:r>
            <a:r>
              <a:rPr lang="sr-Cyrl-RS" sz="1700" dirty="0" smtClean="0"/>
              <a:t>препознаје да се ради о наслову.</a:t>
            </a:r>
          </a:p>
          <a:p>
            <a:pPr algn="just"/>
            <a:r>
              <a:rPr lang="sr-Cyrl-RS" sz="1700" dirty="0" smtClean="0"/>
              <a:t>Помоћу стила </a:t>
            </a:r>
            <a:r>
              <a:rPr lang="en-US" sz="1700" b="1" i="1" dirty="0" smtClean="0">
                <a:solidFill>
                  <a:srgbClr val="C00000"/>
                </a:solidFill>
              </a:rPr>
              <a:t>Heading 2</a:t>
            </a:r>
            <a:r>
              <a:rPr lang="sr-Cyrl-RS" sz="1700" b="1" i="1" dirty="0" smtClean="0">
                <a:solidFill>
                  <a:srgbClr val="C00000"/>
                </a:solidFill>
              </a:rPr>
              <a:t> </a:t>
            </a:r>
            <a:r>
              <a:rPr lang="sr-Cyrl-RS" sz="1700" dirty="0" smtClean="0"/>
              <a:t>добијамо поднаслов.</a:t>
            </a:r>
            <a:endParaRPr lang="sr-Cyrl-RS" sz="1700" dirty="0"/>
          </a:p>
        </p:txBody>
      </p:sp>
    </p:spTree>
    <p:extLst>
      <p:ext uri="{BB962C8B-B14F-4D97-AF65-F5344CB8AC3E}">
        <p14:creationId xmlns:p14="http://schemas.microsoft.com/office/powerpoint/2010/main" val="26764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46" y="258793"/>
            <a:ext cx="266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Картица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6" y="1500037"/>
            <a:ext cx="10808898" cy="127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1584827" y="1909698"/>
            <a:ext cx="715992" cy="450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F04F41E9-8E88-4AAE-8309-02BC2A8AF820}"/>
              </a:ext>
            </a:extLst>
          </p:cNvPr>
          <p:cNvCxnSpPr>
            <a:cxnSpLocks/>
          </p:cNvCxnSpPr>
          <p:nvPr/>
        </p:nvCxnSpPr>
        <p:spPr>
          <a:xfrm>
            <a:off x="1960813" y="2377102"/>
            <a:ext cx="0" cy="392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0060" y="2856532"/>
            <a:ext cx="20013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dirty="0" smtClean="0"/>
              <a:t>Убацивање слике или табеле.</a:t>
            </a:r>
            <a:endParaRPr lang="en-US" sz="17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6404117" y="1909698"/>
            <a:ext cx="1005973" cy="583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04F41E9-8E88-4AAE-8309-02BC2A8AF820}"/>
              </a:ext>
            </a:extLst>
          </p:cNvPr>
          <p:cNvCxnSpPr>
            <a:cxnSpLocks/>
          </p:cNvCxnSpPr>
          <p:nvPr/>
        </p:nvCxnSpPr>
        <p:spPr>
          <a:xfrm>
            <a:off x="6874994" y="2493034"/>
            <a:ext cx="0" cy="392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12808" y="2831611"/>
            <a:ext cx="28666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dirty="0" smtClean="0"/>
              <a:t>Прављење заглавља и поглавља и нумерисање страница.</a:t>
            </a:r>
            <a:endParaRPr lang="en-US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474454" y="5141343"/>
            <a:ext cx="93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Након што убацимо слику, отвара се картица </a:t>
            </a:r>
            <a:r>
              <a:rPr lang="en-US" i="1" dirty="0" smtClean="0"/>
              <a:t>Format </a:t>
            </a:r>
            <a:r>
              <a:rPr lang="sr-Cyrl-RS" dirty="0" smtClean="0"/>
              <a:t>у којој вршимо сва подешавања слике.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9998015" y="5374257"/>
            <a:ext cx="879894" cy="4485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5" y="655608"/>
            <a:ext cx="10748513" cy="59757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3019245" y="1003924"/>
            <a:ext cx="3545458" cy="450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F04F41E9-8E88-4AAE-8309-02BC2A8AF820}"/>
              </a:ext>
            </a:extLst>
          </p:cNvPr>
          <p:cNvCxnSpPr>
            <a:cxnSpLocks/>
          </p:cNvCxnSpPr>
          <p:nvPr/>
        </p:nvCxnSpPr>
        <p:spPr>
          <a:xfrm>
            <a:off x="4126043" y="1454601"/>
            <a:ext cx="0" cy="392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5378" y="1905278"/>
            <a:ext cx="20013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dirty="0" smtClean="0"/>
              <a:t>Додавање оквира.</a:t>
            </a:r>
            <a:endParaRPr lang="en-US" sz="17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6627703" y="1003923"/>
            <a:ext cx="860025" cy="450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F04F41E9-8E88-4AAE-8309-02BC2A8AF820}"/>
              </a:ext>
            </a:extLst>
          </p:cNvPr>
          <p:cNvCxnSpPr>
            <a:cxnSpLocks/>
          </p:cNvCxnSpPr>
          <p:nvPr/>
        </p:nvCxnSpPr>
        <p:spPr>
          <a:xfrm>
            <a:off x="7073401" y="1454600"/>
            <a:ext cx="0" cy="392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95073" y="1905277"/>
            <a:ext cx="20013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dirty="0" smtClean="0"/>
              <a:t>Додавање ефеката.</a:t>
            </a:r>
            <a:endParaRPr lang="en-US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9419269" y="940663"/>
            <a:ext cx="1493146" cy="672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04F41E9-8E88-4AAE-8309-02BC2A8AF820}"/>
              </a:ext>
            </a:extLst>
          </p:cNvPr>
          <p:cNvCxnSpPr>
            <a:cxnSpLocks/>
          </p:cNvCxnSpPr>
          <p:nvPr/>
        </p:nvCxnSpPr>
        <p:spPr>
          <a:xfrm>
            <a:off x="10210541" y="1651067"/>
            <a:ext cx="0" cy="392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96166" y="2076266"/>
            <a:ext cx="2001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dirty="0" smtClean="0"/>
              <a:t>Резање слике и подешавање димензија.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561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65" y="2766395"/>
            <a:ext cx="7192379" cy="2314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46" y="258793"/>
            <a:ext cx="366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Картица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Layout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1790920" y="3341680"/>
            <a:ext cx="773761" cy="712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046" y="953417"/>
            <a:ext cx="1080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Најважнија опција у склопу ове картице је постављање маргина (подешавамо границе папира). За маргине је важно пребацити инче у центиметре.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3153893" y="3341680"/>
            <a:ext cx="1116181" cy="712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8065" y="4629699"/>
            <a:ext cx="5495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</a:rPr>
              <a:t>Size</a:t>
            </a:r>
            <a:r>
              <a:rPr lang="sr-Cyrl-RS" dirty="0" smtClean="0"/>
              <a:t>, бирамо димензије папира (формат А4, А5...)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</a:rPr>
              <a:t>Columns</a:t>
            </a:r>
            <a:r>
              <a:rPr lang="sr-Cyrl-RS" dirty="0" smtClean="0"/>
              <a:t>, имамо могућност да преломимо текст на начин да се исписује у двије, три или више колона (примјер је писање епске пјесме). Стандардан начин је исписивање у 1 колони.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6" y="258320"/>
            <a:ext cx="2996196" cy="5246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273216" y="4774238"/>
            <a:ext cx="2452732" cy="306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782" y="5301648"/>
            <a:ext cx="4804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Уколико нам не одговара ниједна од понуђених димензија, одемо на опцију </a:t>
            </a:r>
            <a:r>
              <a:rPr lang="en-US" sz="1600" b="1" i="1" dirty="0" smtClean="0">
                <a:solidFill>
                  <a:srgbClr val="002060"/>
                </a:solidFill>
              </a:rPr>
              <a:t>Custom Margins</a:t>
            </a:r>
            <a:r>
              <a:rPr lang="en-US" sz="1600" dirty="0" smtClean="0"/>
              <a:t> (</a:t>
            </a:r>
            <a:r>
              <a:rPr lang="sr-Cyrl-RS" sz="1600" dirty="0" smtClean="0"/>
              <a:t>ручно подешавање).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99" y="505361"/>
            <a:ext cx="3590479" cy="47962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4994695" y="1078302"/>
            <a:ext cx="3295289" cy="642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85174" y="582456"/>
            <a:ext cx="302239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C00000"/>
                </a:solidFill>
              </a:rPr>
              <a:t>Top</a:t>
            </a:r>
            <a:r>
              <a:rPr lang="sr-Cyrl-RS" sz="1700" dirty="0" smtClean="0"/>
              <a:t>- ограничење са горње стране,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C00000"/>
                </a:solidFill>
              </a:rPr>
              <a:t>Left</a:t>
            </a:r>
            <a:r>
              <a:rPr lang="sr-Cyrl-RS" sz="1700" dirty="0" smtClean="0"/>
              <a:t>- са лијева,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C00000"/>
                </a:solidFill>
              </a:rPr>
              <a:t>Right</a:t>
            </a:r>
            <a:r>
              <a:rPr lang="sr-Cyrl-RS" sz="1700" dirty="0" smtClean="0"/>
              <a:t>- са десна,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1" dirty="0" smtClean="0">
                <a:solidFill>
                  <a:srgbClr val="C00000"/>
                </a:solidFill>
              </a:rPr>
              <a:t>Bottom</a:t>
            </a:r>
            <a:r>
              <a:rPr lang="sr-Cyrl-RS" sz="1700" dirty="0" smtClean="0"/>
              <a:t>- са доње стране.</a:t>
            </a:r>
            <a:endParaRPr lang="en-US" sz="17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4994695" y="1920092"/>
            <a:ext cx="1354347" cy="788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2679" y="2903504"/>
            <a:ext cx="329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Portrait- </a:t>
            </a:r>
            <a:r>
              <a:rPr lang="sr-Cyrl-RS" dirty="0" smtClean="0"/>
              <a:t>орјентација папира портрет (устаљена примјена)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Landscape</a:t>
            </a:r>
            <a:r>
              <a:rPr lang="sr-Cyrl-RS" dirty="0" smtClean="0"/>
              <a:t>- писмо орјентација.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04F41E9-8E88-4AAE-8309-02BC2A8AF820}"/>
              </a:ext>
            </a:extLst>
          </p:cNvPr>
          <p:cNvCxnSpPr>
            <a:cxnSpLocks/>
          </p:cNvCxnSpPr>
          <p:nvPr/>
        </p:nvCxnSpPr>
        <p:spPr>
          <a:xfrm>
            <a:off x="6349042" y="2684580"/>
            <a:ext cx="1940942" cy="3519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1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FBDCECDC-EEE3-4128-AA5E-82A8C0879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2010" y="1510748"/>
            <a:ext cx="6946790" cy="3224732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4260EDE0-989C-4E16-AF94-F652294D8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ADBD45-A2CE-4D06-9750-E7FE388892DB}"/>
              </a:ext>
            </a:extLst>
          </p:cNvPr>
          <p:cNvSpPr txBox="1"/>
          <p:nvPr/>
        </p:nvSpPr>
        <p:spPr>
          <a:xfrm>
            <a:off x="344556" y="1046923"/>
            <a:ext cx="11277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Некада су се програми за писање текста дијелили на: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Cyrl-RS" sz="2000" dirty="0"/>
              <a:t>Едиторе,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Cyrl-RS" sz="2000" dirty="0"/>
              <a:t>Процесоре текста,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Cyrl-RS" sz="2000" dirty="0"/>
              <a:t>Форматере текста (програми за обликовање).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Едитори су програми који омогућавају уношење, исправљање, чување и штампање текста.  Сада се углавном користе само за уношење текста (кода) програма на неком од програмских језика и података за те програме. Не могу уређивати текст за штампу ни форматирати исти.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Процесорима текста су се сматрали програми који су имали веће могућности од едитора, јер су омогућавали и сложеније операције са текстом као што је штампање и форматирање.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8E411F-2433-4594-BFA3-056C6E8EE04B}"/>
              </a:ext>
            </a:extLst>
          </p:cNvPr>
          <p:cNvSpPr txBox="1"/>
          <p:nvPr/>
        </p:nvSpPr>
        <p:spPr>
          <a:xfrm>
            <a:off x="477078" y="436457"/>
            <a:ext cx="577794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Обрада текста кроз историју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5886C6-6873-45AA-9BC0-CB95F2611256}"/>
              </a:ext>
            </a:extLst>
          </p:cNvPr>
          <p:cNvSpPr txBox="1"/>
          <p:nvPr/>
        </p:nvSpPr>
        <p:spPr>
          <a:xfrm>
            <a:off x="404190" y="566678"/>
            <a:ext cx="11383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Програми за обраду текста (текст процесори) јесу програми за писање, модификацију, обликовање, чување и штампање докумената.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Документ је сваки текст који се може унијети у рачунар.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Текст процесор се појавио као самостална машина током 1970-их и 1980-их, комбинујући уношење текста преко тастатуре и функцију штампања електричне писаће машине са компјутерским процесором намијењеним за обраду текста. Текст процесори су обично садржали једнобојан приказ и могућност да се сачувају документа на </a:t>
            </a:r>
            <a:r>
              <a:rPr lang="ru-RU" sz="2000" dirty="0">
                <a:hlinkClick r:id="rId2" tooltip="Меморијске картице"/>
              </a:rPr>
              <a:t>меморијску картицу</a:t>
            </a:r>
            <a:r>
              <a:rPr lang="ru-RU" sz="2000" dirty="0"/>
              <a:t> или </a:t>
            </a:r>
            <a:r>
              <a:rPr lang="ru-RU" sz="2000" dirty="0">
                <a:hlinkClick r:id="rId3" tooltip="Дискета"/>
              </a:rPr>
              <a:t>дискету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141931-9C2D-4D2A-89AE-59E824423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001" y="3803515"/>
            <a:ext cx="2984638" cy="2585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E39CD2-76D4-4462-A14F-63D31338D930}"/>
              </a:ext>
            </a:extLst>
          </p:cNvPr>
          <p:cNvSpPr txBox="1"/>
          <p:nvPr/>
        </p:nvSpPr>
        <p:spPr>
          <a:xfrm>
            <a:off x="7263639" y="5837583"/>
            <a:ext cx="3419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solidFill>
                  <a:srgbClr val="FF0000"/>
                </a:solidFill>
                <a:hlinkClick r:id="rId5" tooltip="Microwriter (страница не постоји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Microwriter MW4</a:t>
            </a:r>
            <a:r>
              <a:rPr lang="ru-RU" sz="1500" dirty="0"/>
              <a:t>, ручни текст процесор из раних 1980-их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18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D5820F-BAC9-45AF-9967-386777BCEA80}"/>
              </a:ext>
            </a:extLst>
          </p:cNvPr>
          <p:cNvSpPr txBox="1"/>
          <p:nvPr/>
        </p:nvSpPr>
        <p:spPr>
          <a:xfrm>
            <a:off x="397565" y="570682"/>
            <a:ext cx="361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Microsoft Word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8F139C-50DA-4F7E-B591-C7FCC7EE376A}"/>
              </a:ext>
            </a:extLst>
          </p:cNvPr>
          <p:cNvSpPr txBox="1"/>
          <p:nvPr/>
        </p:nvSpPr>
        <p:spPr>
          <a:xfrm>
            <a:off x="397565" y="2146852"/>
            <a:ext cx="10800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>
                <a:hlinkClick r:id="rId2" tooltip="Мајкрософт ворд"/>
              </a:rPr>
              <a:t>Microsoft Word</a:t>
            </a:r>
            <a:r>
              <a:rPr lang="ru-RU" sz="2000" b="1" u="sng" dirty="0"/>
              <a:t> </a:t>
            </a:r>
            <a:r>
              <a:rPr lang="ru-RU" sz="2000" dirty="0"/>
              <a:t>је најраспрострањенији текст процесорски софтвер</a:t>
            </a:r>
            <a:r>
              <a:rPr lang="sr-Latn-RS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/>
              <a:t>Microsoft</a:t>
            </a:r>
            <a:r>
              <a:rPr lang="en-US" sz="2000" dirty="0"/>
              <a:t> </a:t>
            </a:r>
            <a:r>
              <a:rPr lang="sr-Cyrl-RS" sz="2000" dirty="0"/>
              <a:t>процјењује да преко 500.000.000 људи користи </a:t>
            </a:r>
            <a:r>
              <a:rPr lang="en-US" sz="2000" dirty="0">
                <a:hlinkClick r:id="rId3" tooltip="Microsoft Office"/>
              </a:rPr>
              <a:t>Microsoft Office</a:t>
            </a:r>
            <a:r>
              <a:rPr lang="en-US" sz="2000" dirty="0"/>
              <a:t> </a:t>
            </a:r>
            <a:r>
              <a:rPr lang="sr-Cyrl-RS" sz="2000" dirty="0"/>
              <a:t>пакет, који обухвата </a:t>
            </a:r>
            <a:r>
              <a:rPr lang="en-US" sz="2000" dirty="0"/>
              <a:t>Word</a:t>
            </a:r>
            <a:r>
              <a:rPr lang="sr-Cyrl-RS" sz="2000" dirty="0"/>
              <a:t>.</a:t>
            </a:r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Он је типа </a:t>
            </a:r>
            <a:r>
              <a:rPr lang="sr-Cyrl-RS" sz="2000" b="1" dirty="0"/>
              <a:t>визивиг</a:t>
            </a:r>
            <a:r>
              <a:rPr lang="sr-Cyrl-RS" sz="2000" dirty="0"/>
              <a:t> (енгл. </a:t>
            </a:r>
            <a:r>
              <a:rPr lang="en-US" sz="2000" i="1" dirty="0" err="1"/>
              <a:t>wysiwyg</a:t>
            </a:r>
            <a:r>
              <a:rPr lang="en-US" sz="2000" i="1" dirty="0"/>
              <a:t> - What You See Is What You Get</a:t>
            </a:r>
            <a:r>
              <a:rPr lang="en-US" sz="2000" dirty="0"/>
              <a:t> - „</a:t>
            </a:r>
            <a:r>
              <a:rPr lang="sr-Cyrl-RS" sz="2000" dirty="0"/>
              <a:t>Шта видиш то и добијеш“), што значи да програм већ у току саме обраде текста приказује како ће исти изгледати када се буде одштампао.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Прво издање овог програма је било 2.маја 1983. године, за оперативни систем </a:t>
            </a:r>
            <a:r>
              <a:rPr lang="sr-Latn-RS" sz="2000" dirty="0"/>
              <a:t>MS-Dos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525CED-1D92-4DC3-9489-F26146D4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813" y="21188"/>
            <a:ext cx="1711187" cy="16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7D509E-989B-4F07-8D85-CEBAEC7BDDC8}"/>
              </a:ext>
            </a:extLst>
          </p:cNvPr>
          <p:cNvSpPr txBox="1"/>
          <p:nvPr/>
        </p:nvSpPr>
        <p:spPr>
          <a:xfrm>
            <a:off x="0" y="0"/>
            <a:ext cx="463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/>
              <a:t>Радно окружење у </a:t>
            </a:r>
            <a:r>
              <a:rPr lang="sr-Latn-RS" sz="2000" b="1" dirty="0"/>
              <a:t>Word-y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FDDDBE-2464-463A-BB72-FFBC5D828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596349"/>
            <a:ext cx="10880035" cy="6261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5E4A63-D2A3-483E-B124-5DB2B9D4BAE5}"/>
              </a:ext>
            </a:extLst>
          </p:cNvPr>
          <p:cNvSpPr/>
          <p:nvPr/>
        </p:nvSpPr>
        <p:spPr>
          <a:xfrm>
            <a:off x="781879" y="603597"/>
            <a:ext cx="10880035" cy="188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D3188E58-DFB3-4C98-AD29-375A73F77FC6}"/>
              </a:ext>
            </a:extLst>
          </p:cNvPr>
          <p:cNvCxnSpPr/>
          <p:nvPr/>
        </p:nvCxnSpPr>
        <p:spPr>
          <a:xfrm flipV="1">
            <a:off x="6321287" y="265043"/>
            <a:ext cx="569843" cy="331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F795CB-1F63-469B-AA3A-EE7E8DA12078}"/>
              </a:ext>
            </a:extLst>
          </p:cNvPr>
          <p:cNvSpPr txBox="1"/>
          <p:nvPr/>
        </p:nvSpPr>
        <p:spPr>
          <a:xfrm>
            <a:off x="6857999" y="92142"/>
            <a:ext cx="176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Линија заглавља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293A99A-71F7-4257-ABDA-D593E1735820}"/>
              </a:ext>
            </a:extLst>
          </p:cNvPr>
          <p:cNvSpPr/>
          <p:nvPr/>
        </p:nvSpPr>
        <p:spPr>
          <a:xfrm>
            <a:off x="781878" y="792589"/>
            <a:ext cx="10880035" cy="331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BF40373-DE85-49E5-B028-51BF9CA9163F}"/>
              </a:ext>
            </a:extLst>
          </p:cNvPr>
          <p:cNvCxnSpPr>
            <a:cxnSpLocks/>
          </p:cNvCxnSpPr>
          <p:nvPr/>
        </p:nvCxnSpPr>
        <p:spPr>
          <a:xfrm flipV="1">
            <a:off x="8348871" y="355117"/>
            <a:ext cx="1736033" cy="6642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1A13147-20A3-4DB2-859B-84C8C7E036E3}"/>
              </a:ext>
            </a:extLst>
          </p:cNvPr>
          <p:cNvSpPr txBox="1"/>
          <p:nvPr/>
        </p:nvSpPr>
        <p:spPr>
          <a:xfrm>
            <a:off x="10071652" y="68804"/>
            <a:ext cx="176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Линија менија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0A9F0FF-9010-4F2F-9852-B9A663A27A72}"/>
              </a:ext>
            </a:extLst>
          </p:cNvPr>
          <p:cNvSpPr/>
          <p:nvPr/>
        </p:nvSpPr>
        <p:spPr>
          <a:xfrm>
            <a:off x="781878" y="1154481"/>
            <a:ext cx="10880035" cy="753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6CFAAF8-7E40-4702-915A-9375ACD42131}"/>
              </a:ext>
            </a:extLst>
          </p:cNvPr>
          <p:cNvCxnSpPr>
            <a:cxnSpLocks/>
          </p:cNvCxnSpPr>
          <p:nvPr/>
        </p:nvCxnSpPr>
        <p:spPr>
          <a:xfrm>
            <a:off x="1948070" y="1908313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1852980-D66A-4EBD-8058-2000B19BFAE8}"/>
              </a:ext>
            </a:extLst>
          </p:cNvPr>
          <p:cNvSpPr txBox="1"/>
          <p:nvPr/>
        </p:nvSpPr>
        <p:spPr>
          <a:xfrm>
            <a:off x="1093304" y="2246246"/>
            <a:ext cx="208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Линија са алатима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096DF5E-C822-4CAD-89AD-67A87D6BA2A6}"/>
              </a:ext>
            </a:extLst>
          </p:cNvPr>
          <p:cNvSpPr/>
          <p:nvPr/>
        </p:nvSpPr>
        <p:spPr>
          <a:xfrm>
            <a:off x="2928733" y="1938899"/>
            <a:ext cx="6718837" cy="210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7C7FE0BE-63D6-438C-803A-770F8FEB7C5A}"/>
              </a:ext>
            </a:extLst>
          </p:cNvPr>
          <p:cNvCxnSpPr>
            <a:cxnSpLocks/>
          </p:cNvCxnSpPr>
          <p:nvPr/>
        </p:nvCxnSpPr>
        <p:spPr>
          <a:xfrm>
            <a:off x="6301409" y="2149545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3EBCA7-319C-4FD9-8449-445D3DEEEC99}"/>
              </a:ext>
            </a:extLst>
          </p:cNvPr>
          <p:cNvSpPr txBox="1"/>
          <p:nvPr/>
        </p:nvSpPr>
        <p:spPr>
          <a:xfrm>
            <a:off x="5890592" y="2442746"/>
            <a:ext cx="176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Лењир</a:t>
            </a:r>
          </a:p>
        </p:txBody>
      </p:sp>
    </p:spTree>
    <p:extLst>
      <p:ext uri="{BB962C8B-B14F-4D97-AF65-F5344CB8AC3E}">
        <p14:creationId xmlns:p14="http://schemas.microsoft.com/office/powerpoint/2010/main" val="37469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5" grpId="0"/>
      <p:bldP spid="16" grpId="0" animBg="1"/>
      <p:bldP spid="19" grpId="0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5F7B57-DEAC-49C9-8385-8C0854D5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67" y="2186609"/>
            <a:ext cx="6254922" cy="2136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E5775C-55CB-4667-94C4-212DF4A837AE}"/>
              </a:ext>
            </a:extLst>
          </p:cNvPr>
          <p:cNvSpPr/>
          <p:nvPr/>
        </p:nvSpPr>
        <p:spPr>
          <a:xfrm>
            <a:off x="2769704" y="2468985"/>
            <a:ext cx="3220280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0227393D-166F-40AD-B56A-EBBA9F40DF90}"/>
              </a:ext>
            </a:extLst>
          </p:cNvPr>
          <p:cNvCxnSpPr>
            <a:cxnSpLocks/>
          </p:cNvCxnSpPr>
          <p:nvPr/>
        </p:nvCxnSpPr>
        <p:spPr>
          <a:xfrm flipV="1">
            <a:off x="4134678" y="1948070"/>
            <a:ext cx="0" cy="477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D9774F-BC8D-4594-A4A0-52518D41B674}"/>
              </a:ext>
            </a:extLst>
          </p:cNvPr>
          <p:cNvSpPr txBox="1"/>
          <p:nvPr/>
        </p:nvSpPr>
        <p:spPr>
          <a:xfrm>
            <a:off x="3021341" y="999279"/>
            <a:ext cx="26636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Мијењамо стил слова и величину слова која је изражена у поинтима (рт)</a:t>
            </a:r>
            <a:endParaRPr lang="en-US" sz="17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723E3F0-6A24-4B9B-8B2C-B5839B70BA3C}"/>
              </a:ext>
            </a:extLst>
          </p:cNvPr>
          <p:cNvSpPr/>
          <p:nvPr/>
        </p:nvSpPr>
        <p:spPr>
          <a:xfrm>
            <a:off x="2769704" y="3105087"/>
            <a:ext cx="3220280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A274FAA-0D33-4A23-B75F-F596910FFCB1}"/>
              </a:ext>
            </a:extLst>
          </p:cNvPr>
          <p:cNvCxnSpPr>
            <a:cxnSpLocks/>
          </p:cNvCxnSpPr>
          <p:nvPr/>
        </p:nvCxnSpPr>
        <p:spPr>
          <a:xfrm>
            <a:off x="4287078" y="3604588"/>
            <a:ext cx="0" cy="718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931D26-815E-4165-9DB5-2AD8D541E6EE}"/>
              </a:ext>
            </a:extLst>
          </p:cNvPr>
          <p:cNvSpPr txBox="1"/>
          <p:nvPr/>
        </p:nvSpPr>
        <p:spPr>
          <a:xfrm>
            <a:off x="2822718" y="4460123"/>
            <a:ext cx="31672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Додатно уређивање стила, где можемо подвући, подебљати, искосити, прецртати слова...</a:t>
            </a: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242582-818D-4424-B206-06C196D35361}"/>
              </a:ext>
            </a:extLst>
          </p:cNvPr>
          <p:cNvSpPr/>
          <p:nvPr/>
        </p:nvSpPr>
        <p:spPr>
          <a:xfrm>
            <a:off x="6109355" y="3105087"/>
            <a:ext cx="2425045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D7756F3-3A88-4A08-9325-98D53B7C87AF}"/>
              </a:ext>
            </a:extLst>
          </p:cNvPr>
          <p:cNvCxnSpPr>
            <a:cxnSpLocks/>
          </p:cNvCxnSpPr>
          <p:nvPr/>
        </p:nvCxnSpPr>
        <p:spPr>
          <a:xfrm>
            <a:off x="7474226" y="3604588"/>
            <a:ext cx="0" cy="718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D56A6B-87CD-49EC-9082-2139EAE8092B}"/>
              </a:ext>
            </a:extLst>
          </p:cNvPr>
          <p:cNvSpPr txBox="1"/>
          <p:nvPr/>
        </p:nvSpPr>
        <p:spPr>
          <a:xfrm>
            <a:off x="6267924" y="4460122"/>
            <a:ext cx="25445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Бојење, маркирање и додавање ефеката словима</a:t>
            </a:r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D6E4487-0CEC-44B4-B411-F0DB8ECFFBFA}"/>
              </a:ext>
            </a:extLst>
          </p:cNvPr>
          <p:cNvSpPr/>
          <p:nvPr/>
        </p:nvSpPr>
        <p:spPr>
          <a:xfrm>
            <a:off x="6096000" y="2468985"/>
            <a:ext cx="1895061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85179107-B1A1-4437-B73F-1EEEDC1EDD83}"/>
              </a:ext>
            </a:extLst>
          </p:cNvPr>
          <p:cNvCxnSpPr>
            <a:cxnSpLocks/>
          </p:cNvCxnSpPr>
          <p:nvPr/>
        </p:nvCxnSpPr>
        <p:spPr>
          <a:xfrm flipV="1">
            <a:off x="7997687" y="1796440"/>
            <a:ext cx="0" cy="6725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A7959B9-8A0A-4ABF-A659-F3536E577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82" y="110043"/>
            <a:ext cx="1742610" cy="1686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56" y="181155"/>
            <a:ext cx="266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Картица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3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2" grpId="0"/>
      <p:bldP spid="13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83" y="497623"/>
            <a:ext cx="879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Конкретно, ефекте као што су сенка, рефлексија, 3</a:t>
            </a:r>
            <a:r>
              <a:rPr lang="en-US" dirty="0" smtClean="0"/>
              <a:t>D</a:t>
            </a:r>
            <a:r>
              <a:rPr lang="sr-Cyrl-RS" dirty="0" smtClean="0"/>
              <a:t> ефекти се додају помоћу: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5F7B57-DEAC-49C9-8385-8C0854D5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1" y="1085297"/>
            <a:ext cx="3918729" cy="1338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23E3F0-6A24-4B9B-8B2C-B5839B70BA3C}"/>
              </a:ext>
            </a:extLst>
          </p:cNvPr>
          <p:cNvSpPr/>
          <p:nvPr/>
        </p:nvSpPr>
        <p:spPr>
          <a:xfrm>
            <a:off x="2899100" y="1708506"/>
            <a:ext cx="430696" cy="32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68" y="2613804"/>
            <a:ext cx="6128208" cy="3210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9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6517E9-8F1F-47CE-82BF-8C816256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19" y="1848110"/>
            <a:ext cx="5252100" cy="20600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07EF98-1D80-4EB3-9D59-1C99977719BF}"/>
              </a:ext>
            </a:extLst>
          </p:cNvPr>
          <p:cNvSpPr/>
          <p:nvPr/>
        </p:nvSpPr>
        <p:spPr>
          <a:xfrm>
            <a:off x="3284419" y="2749957"/>
            <a:ext cx="2278644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D74AA0B2-2207-4571-946C-2B821F8BAAED}"/>
              </a:ext>
            </a:extLst>
          </p:cNvPr>
          <p:cNvCxnSpPr>
            <a:cxnSpLocks/>
          </p:cNvCxnSpPr>
          <p:nvPr/>
        </p:nvCxnSpPr>
        <p:spPr>
          <a:xfrm flipH="1">
            <a:off x="2787098" y="3282078"/>
            <a:ext cx="497321" cy="403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033BB8-E007-451B-8594-961CFBEBF088}"/>
              </a:ext>
            </a:extLst>
          </p:cNvPr>
          <p:cNvSpPr txBox="1"/>
          <p:nvPr/>
        </p:nvSpPr>
        <p:spPr>
          <a:xfrm>
            <a:off x="384215" y="3600424"/>
            <a:ext cx="227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Дио за центрирање параграфа.</a:t>
            </a:r>
            <a:endParaRPr lang="en-US" sz="17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07B3AD-3239-488E-BF5D-989F2161397F}"/>
              </a:ext>
            </a:extLst>
          </p:cNvPr>
          <p:cNvSpPr/>
          <p:nvPr/>
        </p:nvSpPr>
        <p:spPr>
          <a:xfrm>
            <a:off x="3284419" y="1995533"/>
            <a:ext cx="2464174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81C4DD8-82B6-4FAB-954A-44B69A18F44E}"/>
              </a:ext>
            </a:extLst>
          </p:cNvPr>
          <p:cNvCxnSpPr>
            <a:cxnSpLocks/>
          </p:cNvCxnSpPr>
          <p:nvPr/>
        </p:nvCxnSpPr>
        <p:spPr>
          <a:xfrm flipH="1">
            <a:off x="2787098" y="2271789"/>
            <a:ext cx="4973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1B4DB5-EA2B-4BD2-BBC2-C2DA02513DB2}"/>
              </a:ext>
            </a:extLst>
          </p:cNvPr>
          <p:cNvSpPr txBox="1"/>
          <p:nvPr/>
        </p:nvSpPr>
        <p:spPr>
          <a:xfrm>
            <a:off x="384215" y="1995533"/>
            <a:ext cx="24028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Дио за прављење теза, листа и подлиста.</a:t>
            </a: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36225AA-0E39-439C-BD8A-CB3C4F8F45D6}"/>
              </a:ext>
            </a:extLst>
          </p:cNvPr>
          <p:cNvSpPr/>
          <p:nvPr/>
        </p:nvSpPr>
        <p:spPr>
          <a:xfrm>
            <a:off x="6513142" y="2749957"/>
            <a:ext cx="756468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BBD167B-5783-41DC-93B5-969E6AC8D06C}"/>
              </a:ext>
            </a:extLst>
          </p:cNvPr>
          <p:cNvCxnSpPr>
            <a:cxnSpLocks/>
          </p:cNvCxnSpPr>
          <p:nvPr/>
        </p:nvCxnSpPr>
        <p:spPr>
          <a:xfrm flipH="1">
            <a:off x="6134543" y="3330848"/>
            <a:ext cx="378599" cy="752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F6F2B8-04D8-4570-BD18-31DEE581F85C}"/>
              </a:ext>
            </a:extLst>
          </p:cNvPr>
          <p:cNvSpPr txBox="1"/>
          <p:nvPr/>
        </p:nvSpPr>
        <p:spPr>
          <a:xfrm>
            <a:off x="3284419" y="4231234"/>
            <a:ext cx="36701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Уколико желите да параграф има обојену позадину, боју бирати на овај начин.</a:t>
            </a:r>
            <a:endParaRPr lang="en-US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6129EB8-CB8A-4850-B74D-AD509510D601}"/>
              </a:ext>
            </a:extLst>
          </p:cNvPr>
          <p:cNvSpPr/>
          <p:nvPr/>
        </p:nvSpPr>
        <p:spPr>
          <a:xfrm>
            <a:off x="7388697" y="2749957"/>
            <a:ext cx="642120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E87BE416-3C8B-424D-9B57-450E595C1ECB}"/>
              </a:ext>
            </a:extLst>
          </p:cNvPr>
          <p:cNvCxnSpPr>
            <a:cxnSpLocks/>
          </p:cNvCxnSpPr>
          <p:nvPr/>
        </p:nvCxnSpPr>
        <p:spPr>
          <a:xfrm>
            <a:off x="7714408" y="3330848"/>
            <a:ext cx="197140" cy="752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AB8866-8277-408E-AAF0-C5CA9C5ADAEB}"/>
              </a:ext>
            </a:extLst>
          </p:cNvPr>
          <p:cNvSpPr txBox="1"/>
          <p:nvPr/>
        </p:nvSpPr>
        <p:spPr>
          <a:xfrm>
            <a:off x="7709757" y="4231234"/>
            <a:ext cx="36701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Уоквиравање параграфа. Можемо уоквирити цио параграф или га уоквирити на неки другачији начин.</a:t>
            </a:r>
            <a:endParaRPr lang="en-US" sz="17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3B9A465-651B-4F2C-9DFD-85912476169D}"/>
              </a:ext>
            </a:extLst>
          </p:cNvPr>
          <p:cNvSpPr/>
          <p:nvPr/>
        </p:nvSpPr>
        <p:spPr>
          <a:xfrm>
            <a:off x="8155056" y="3505073"/>
            <a:ext cx="378052" cy="361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34DCFEDB-0E56-4F2E-AD19-6C4D5E0C0C67}"/>
              </a:ext>
            </a:extLst>
          </p:cNvPr>
          <p:cNvCxnSpPr>
            <a:cxnSpLocks/>
          </p:cNvCxnSpPr>
          <p:nvPr/>
        </p:nvCxnSpPr>
        <p:spPr>
          <a:xfrm flipV="1">
            <a:off x="8533108" y="2885735"/>
            <a:ext cx="483370" cy="598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E8234E-AEE1-46D1-B65B-98C97BD4FE43}"/>
              </a:ext>
            </a:extLst>
          </p:cNvPr>
          <p:cNvSpPr txBox="1"/>
          <p:nvPr/>
        </p:nvSpPr>
        <p:spPr>
          <a:xfrm>
            <a:off x="8539768" y="1611184"/>
            <a:ext cx="3670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Додатна опције се налазе овдје. Кликом на стрелицу отвара се прозор приказан на сљедећем слајду.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127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1" grpId="0"/>
      <p:bldP spid="12" grpId="0" animBg="1"/>
      <p:bldP spid="14" grpId="0"/>
      <p:bldP spid="17" grpId="0" animBg="1"/>
      <p:bldP spid="21" grpId="0"/>
      <p:bldP spid="2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B702DF-C521-4C4C-AAFE-6CF36AD7FD73}"/>
              </a:ext>
            </a:extLst>
          </p:cNvPr>
          <p:cNvSpPr txBox="1"/>
          <p:nvPr/>
        </p:nvSpPr>
        <p:spPr>
          <a:xfrm>
            <a:off x="6472449" y="1888566"/>
            <a:ext cx="4997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Дио за увлачење цијелог параграфа. У склопу опције </a:t>
            </a:r>
            <a:r>
              <a:rPr lang="sr-Latn-RS" i="1" dirty="0"/>
              <a:t>Special</a:t>
            </a:r>
            <a:r>
              <a:rPr lang="sr-Cyrl-RS" i="1" dirty="0"/>
              <a:t> </a:t>
            </a:r>
            <a:r>
              <a:rPr lang="sr-Cyrl-RS" dirty="0"/>
              <a:t>можемо изабрати да се увуче само први </a:t>
            </a:r>
            <a:r>
              <a:rPr lang="sr-Cyrl-RS" dirty="0" smtClean="0"/>
              <a:t>или сваки ред осим првог.</a:t>
            </a:r>
            <a:endParaRPr lang="sr-Cyrl-RS" dirty="0"/>
          </a:p>
          <a:p>
            <a:pPr algn="just"/>
            <a:r>
              <a:rPr lang="sr-Cyrl-RS" dirty="0"/>
              <a:t>Наравно, унутар </a:t>
            </a:r>
            <a:r>
              <a:rPr lang="sr-Cyrl-RS" i="1" dirty="0"/>
              <a:t>Ву </a:t>
            </a:r>
            <a:r>
              <a:rPr lang="sr-Cyrl-RS" dirty="0"/>
              <a:t>одређујемо колико тај један ред желимо да буде увучен</a:t>
            </a:r>
            <a:r>
              <a:rPr lang="sr-Cyrl-RS" dirty="0" smtClean="0"/>
              <a:t>.</a:t>
            </a:r>
            <a:endParaRPr lang="en-US" dirty="0" smtClean="0"/>
          </a:p>
          <a:p>
            <a:pPr algn="just"/>
            <a:r>
              <a:rPr lang="sr-Cyrl-RS" dirty="0" smtClean="0"/>
              <a:t>Наравно, прије него што кренемо овај поступак, потребно је да замијенимо инче у центиметре (конвертујемо) уколико није подешено.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0" y="646421"/>
            <a:ext cx="4016282" cy="5063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6DF9F4-D3FE-4DEB-9B82-68FFF9438AC6}"/>
              </a:ext>
            </a:extLst>
          </p:cNvPr>
          <p:cNvSpPr/>
          <p:nvPr/>
        </p:nvSpPr>
        <p:spPr>
          <a:xfrm>
            <a:off x="537253" y="1992044"/>
            <a:ext cx="4593116" cy="1199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9608F924-6AC2-40A9-B2A8-1BEB16D83A46}"/>
              </a:ext>
            </a:extLst>
          </p:cNvPr>
          <p:cNvCxnSpPr>
            <a:cxnSpLocks/>
          </p:cNvCxnSpPr>
          <p:nvPr/>
        </p:nvCxnSpPr>
        <p:spPr>
          <a:xfrm>
            <a:off x="5130369" y="2514040"/>
            <a:ext cx="918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96DF9F4-D3FE-4DEB-9B82-68FFF9438AC6}"/>
              </a:ext>
            </a:extLst>
          </p:cNvPr>
          <p:cNvSpPr/>
          <p:nvPr/>
        </p:nvSpPr>
        <p:spPr>
          <a:xfrm>
            <a:off x="537253" y="3937262"/>
            <a:ext cx="4593116" cy="1199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70740" y="5136452"/>
            <a:ext cx="452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Прозор </a:t>
            </a:r>
            <a:r>
              <a:rPr lang="en-US" i="1" dirty="0" smtClean="0"/>
              <a:t>Preview</a:t>
            </a:r>
            <a:r>
              <a:rPr lang="sr-Cyrl-RS" dirty="0" smtClean="0"/>
              <a:t> који служи за преглед измјена које уносимо везане за увлачење параграфа.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{CAAB22EF-FE6B-4771-A045-50EB4A7C3917}tf56160789_win32</Template>
  <TotalTime>0</TotalTime>
  <Words>636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Franklin Gothic Book</vt:lpstr>
      <vt:lpstr>Wingdings</vt:lpstr>
      <vt:lpstr>1_RetrospectVTI</vt:lpstr>
      <vt:lpstr>Програм за обраду текста (увод)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2020-09-13T17:02:01Z</dcterms:created>
  <dcterms:modified xsi:type="dcterms:W3CDTF">2020-11-25T15:02:45Z</dcterms:modified>
</cp:coreProperties>
</file>