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5" r:id="rId10"/>
    <p:sldId id="26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2D050"/>
    <a:srgbClr val="663300"/>
    <a:srgbClr val="99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94660"/>
  </p:normalViewPr>
  <p:slideViewPr>
    <p:cSldViewPr snapToGrid="0">
      <p:cViewPr varScale="1">
        <p:scale>
          <a:sx n="73" d="100"/>
          <a:sy n="73" d="100"/>
        </p:scale>
        <p:origin x="53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8817E5-803C-4B48-9458-674968279E0D}" type="datetimeFigureOut">
              <a:rPr lang="en-US" smtClean="0"/>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E8B415-F712-4846-BB5E-3B1A460A4D14}" type="slidenum">
              <a:rPr lang="en-US" smtClean="0"/>
              <a:t>‹#›</a:t>
            </a:fld>
            <a:endParaRPr lang="en-US"/>
          </a:p>
        </p:txBody>
      </p:sp>
    </p:spTree>
    <p:extLst>
      <p:ext uri="{BB962C8B-B14F-4D97-AF65-F5344CB8AC3E}">
        <p14:creationId xmlns:p14="http://schemas.microsoft.com/office/powerpoint/2010/main" val="683185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8817E5-803C-4B48-9458-674968279E0D}" type="datetimeFigureOut">
              <a:rPr lang="en-US" smtClean="0"/>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E8B415-F712-4846-BB5E-3B1A460A4D14}" type="slidenum">
              <a:rPr lang="en-US" smtClean="0"/>
              <a:t>‹#›</a:t>
            </a:fld>
            <a:endParaRPr lang="en-US"/>
          </a:p>
        </p:txBody>
      </p:sp>
    </p:spTree>
    <p:extLst>
      <p:ext uri="{BB962C8B-B14F-4D97-AF65-F5344CB8AC3E}">
        <p14:creationId xmlns:p14="http://schemas.microsoft.com/office/powerpoint/2010/main" val="2447320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8817E5-803C-4B48-9458-674968279E0D}" type="datetimeFigureOut">
              <a:rPr lang="en-US" smtClean="0"/>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E8B415-F712-4846-BB5E-3B1A460A4D14}" type="slidenum">
              <a:rPr lang="en-US" smtClean="0"/>
              <a:t>‹#›</a:t>
            </a:fld>
            <a:endParaRPr lang="en-US"/>
          </a:p>
        </p:txBody>
      </p:sp>
    </p:spTree>
    <p:extLst>
      <p:ext uri="{BB962C8B-B14F-4D97-AF65-F5344CB8AC3E}">
        <p14:creationId xmlns:p14="http://schemas.microsoft.com/office/powerpoint/2010/main" val="2903213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8817E5-803C-4B48-9458-674968279E0D}" type="datetimeFigureOut">
              <a:rPr lang="en-US" smtClean="0"/>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E8B415-F712-4846-BB5E-3B1A460A4D14}" type="slidenum">
              <a:rPr lang="en-US" smtClean="0"/>
              <a:t>‹#›</a:t>
            </a:fld>
            <a:endParaRPr lang="en-US"/>
          </a:p>
        </p:txBody>
      </p:sp>
    </p:spTree>
    <p:extLst>
      <p:ext uri="{BB962C8B-B14F-4D97-AF65-F5344CB8AC3E}">
        <p14:creationId xmlns:p14="http://schemas.microsoft.com/office/powerpoint/2010/main" val="2735392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C8817E5-803C-4B48-9458-674968279E0D}" type="datetimeFigureOut">
              <a:rPr lang="en-US" smtClean="0"/>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E8B415-F712-4846-BB5E-3B1A460A4D14}" type="slidenum">
              <a:rPr lang="en-US" smtClean="0"/>
              <a:t>‹#›</a:t>
            </a:fld>
            <a:endParaRPr lang="en-US"/>
          </a:p>
        </p:txBody>
      </p:sp>
    </p:spTree>
    <p:extLst>
      <p:ext uri="{BB962C8B-B14F-4D97-AF65-F5344CB8AC3E}">
        <p14:creationId xmlns:p14="http://schemas.microsoft.com/office/powerpoint/2010/main" val="2277234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8817E5-803C-4B48-9458-674968279E0D}" type="datetimeFigureOut">
              <a:rPr lang="en-US" smtClean="0"/>
              <a:t>10/17/2020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E8B415-F712-4846-BB5E-3B1A460A4D14}" type="slidenum">
              <a:rPr lang="en-US" smtClean="0"/>
              <a:t>‹#›</a:t>
            </a:fld>
            <a:endParaRPr lang="en-US"/>
          </a:p>
        </p:txBody>
      </p:sp>
    </p:spTree>
    <p:extLst>
      <p:ext uri="{BB962C8B-B14F-4D97-AF65-F5344CB8AC3E}">
        <p14:creationId xmlns:p14="http://schemas.microsoft.com/office/powerpoint/2010/main" val="2031937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8817E5-803C-4B48-9458-674968279E0D}" type="datetimeFigureOut">
              <a:rPr lang="en-US" smtClean="0"/>
              <a:t>10/17/2020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E8B415-F712-4846-BB5E-3B1A460A4D14}" type="slidenum">
              <a:rPr lang="en-US" smtClean="0"/>
              <a:t>‹#›</a:t>
            </a:fld>
            <a:endParaRPr lang="en-US"/>
          </a:p>
        </p:txBody>
      </p:sp>
    </p:spTree>
    <p:extLst>
      <p:ext uri="{BB962C8B-B14F-4D97-AF65-F5344CB8AC3E}">
        <p14:creationId xmlns:p14="http://schemas.microsoft.com/office/powerpoint/2010/main" val="3501755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8817E5-803C-4B48-9458-674968279E0D}" type="datetimeFigureOut">
              <a:rPr lang="en-US" smtClean="0"/>
              <a:t>10/17/2020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E8B415-F712-4846-BB5E-3B1A460A4D14}" type="slidenum">
              <a:rPr lang="en-US" smtClean="0"/>
              <a:t>‹#›</a:t>
            </a:fld>
            <a:endParaRPr lang="en-US"/>
          </a:p>
        </p:txBody>
      </p:sp>
    </p:spTree>
    <p:extLst>
      <p:ext uri="{BB962C8B-B14F-4D97-AF65-F5344CB8AC3E}">
        <p14:creationId xmlns:p14="http://schemas.microsoft.com/office/powerpoint/2010/main" val="3034730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8817E5-803C-4B48-9458-674968279E0D}" type="datetimeFigureOut">
              <a:rPr lang="en-US" smtClean="0"/>
              <a:t>10/17/2020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E8B415-F712-4846-BB5E-3B1A460A4D14}" type="slidenum">
              <a:rPr lang="en-US" smtClean="0"/>
              <a:t>‹#›</a:t>
            </a:fld>
            <a:endParaRPr lang="en-US"/>
          </a:p>
        </p:txBody>
      </p:sp>
    </p:spTree>
    <p:extLst>
      <p:ext uri="{BB962C8B-B14F-4D97-AF65-F5344CB8AC3E}">
        <p14:creationId xmlns:p14="http://schemas.microsoft.com/office/powerpoint/2010/main" val="885610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C8817E5-803C-4B48-9458-674968279E0D}" type="datetimeFigureOut">
              <a:rPr lang="en-US" smtClean="0"/>
              <a:t>10/17/2020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E8B415-F712-4846-BB5E-3B1A460A4D14}" type="slidenum">
              <a:rPr lang="en-US" smtClean="0"/>
              <a:t>‹#›</a:t>
            </a:fld>
            <a:endParaRPr lang="en-US"/>
          </a:p>
        </p:txBody>
      </p:sp>
    </p:spTree>
    <p:extLst>
      <p:ext uri="{BB962C8B-B14F-4D97-AF65-F5344CB8AC3E}">
        <p14:creationId xmlns:p14="http://schemas.microsoft.com/office/powerpoint/2010/main" val="1343349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C8817E5-803C-4B48-9458-674968279E0D}" type="datetimeFigureOut">
              <a:rPr lang="en-US" smtClean="0"/>
              <a:t>10/17/2020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E8B415-F712-4846-BB5E-3B1A460A4D14}" type="slidenum">
              <a:rPr lang="en-US" smtClean="0"/>
              <a:t>‹#›</a:t>
            </a:fld>
            <a:endParaRPr lang="en-US"/>
          </a:p>
        </p:txBody>
      </p:sp>
    </p:spTree>
    <p:extLst>
      <p:ext uri="{BB962C8B-B14F-4D97-AF65-F5344CB8AC3E}">
        <p14:creationId xmlns:p14="http://schemas.microsoft.com/office/powerpoint/2010/main" val="421261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8817E5-803C-4B48-9458-674968279E0D}" type="datetimeFigureOut">
              <a:rPr lang="en-US" smtClean="0"/>
              <a:t>10/17/2020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E8B415-F712-4846-BB5E-3B1A460A4D14}" type="slidenum">
              <a:rPr lang="en-US" smtClean="0"/>
              <a:t>‹#›</a:t>
            </a:fld>
            <a:endParaRPr lang="en-US"/>
          </a:p>
        </p:txBody>
      </p:sp>
    </p:spTree>
    <p:extLst>
      <p:ext uri="{BB962C8B-B14F-4D97-AF65-F5344CB8AC3E}">
        <p14:creationId xmlns:p14="http://schemas.microsoft.com/office/powerpoint/2010/main" val="10315577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prstTxWarp prst="textDeflateBottom">
              <a:avLst/>
            </a:prstTxWarp>
          </a:bodyPr>
          <a:lstStyle/>
          <a:p>
            <a:r>
              <a:rPr lang="en-US"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POWER </a:t>
            </a:r>
            <a:r>
              <a:rPr lang="en-US"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PLANTS</a:t>
            </a:r>
            <a:r>
              <a:rPr lang="en-US" dirty="0" smtClean="0"/>
              <a:t/>
            </a:r>
            <a:br>
              <a:rPr lang="en-US" dirty="0" smtClean="0"/>
            </a:br>
            <a:r>
              <a:rPr lang="en-US" b="1" dirty="0" smtClean="0">
                <a:ln w="6600">
                  <a:solidFill>
                    <a:schemeClr val="accent2"/>
                  </a:solidFill>
                  <a:prstDash val="solid"/>
                </a:ln>
                <a:solidFill>
                  <a:srgbClr val="FFFFFF"/>
                </a:solidFill>
                <a:effectLst>
                  <a:outerShdw dist="38100" dir="2700000" algn="tl" rotWithShape="0">
                    <a:schemeClr val="accent2"/>
                  </a:outerShdw>
                </a:effectLst>
              </a:rPr>
              <a:t>TYPES</a:t>
            </a:r>
            <a:endParaRPr lang="en-US" b="1"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3" name="Subtitle 2"/>
          <p:cNvSpPr>
            <a:spLocks noGrp="1"/>
          </p:cNvSpPr>
          <p:nvPr>
            <p:ph type="subTitle" idx="1"/>
          </p:nvPr>
        </p:nvSpPr>
        <p:spPr/>
        <p:txBody>
          <a:bodyPr>
            <a:normAutofit lnSpcReduction="10000"/>
          </a:bodyPr>
          <a:lstStyle/>
          <a:p>
            <a:pPr algn="l"/>
            <a:endParaRPr lang="en-US" dirty="0" smtClean="0"/>
          </a:p>
          <a:p>
            <a:pPr algn="l"/>
            <a:endParaRPr lang="en-US" dirty="0"/>
          </a:p>
          <a:p>
            <a:pPr algn="l"/>
            <a:endParaRPr lang="en-US" dirty="0" smtClean="0"/>
          </a:p>
          <a:p>
            <a:pPr algn="l"/>
            <a:r>
              <a:rPr lang="en-US" dirty="0" smtClean="0"/>
              <a:t>Ana </a:t>
            </a:r>
            <a:r>
              <a:rPr lang="en-US" dirty="0" err="1" smtClean="0"/>
              <a:t>Markovi</a:t>
            </a:r>
            <a:r>
              <a:rPr lang="sr-Latn-ME" dirty="0" err="1"/>
              <a:t>ć</a:t>
            </a:r>
            <a:endParaRPr lang="en-US" dirty="0"/>
          </a:p>
        </p:txBody>
      </p:sp>
    </p:spTree>
    <p:extLst>
      <p:ext uri="{BB962C8B-B14F-4D97-AF65-F5344CB8AC3E}">
        <p14:creationId xmlns:p14="http://schemas.microsoft.com/office/powerpoint/2010/main" val="171843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966651"/>
          </a:xfrm>
        </p:spPr>
        <p:txBody>
          <a:bodyPr/>
          <a:lstStyle/>
          <a:p>
            <a:pPr algn="ctr"/>
            <a:endParaRPr lang="en-US" dirty="0"/>
          </a:p>
        </p:txBody>
      </p:sp>
      <p:sp>
        <p:nvSpPr>
          <p:cNvPr id="3" name="Content Placeholder 2"/>
          <p:cNvSpPr>
            <a:spLocks noGrp="1"/>
          </p:cNvSpPr>
          <p:nvPr>
            <p:ph idx="1"/>
          </p:nvPr>
        </p:nvSpPr>
        <p:spPr>
          <a:xfrm>
            <a:off x="5183188" y="143691"/>
            <a:ext cx="7008812" cy="5717359"/>
          </a:xfrm>
        </p:spPr>
        <p:txBody>
          <a:bodyPr>
            <a:normAutofit fontScale="92500" lnSpcReduction="10000"/>
          </a:bodyPr>
          <a:lstStyle/>
          <a:p>
            <a:pPr algn="just"/>
            <a:r>
              <a:rPr lang="en-US" dirty="0" smtClean="0">
                <a:latin typeface="Bahnschrift SemiCondensed" panose="020B0502040204020203" pitchFamily="34" charset="0"/>
              </a:rPr>
              <a:t>Biomass is a renewable energy source deriving from plant material and animal waste. When it is burnt, it releases its chemical energy as heat. Biomass fuels include forest residues (such as dead trees, branches and tree stumps), straw, manure and even municipal solid waste. Biomass energy is a natural process, it is carbon neutral and has low initial costs. It used to be the main source of heating at home in the past and it continues to be highly exploited in the developing world. The main disadvantage of biomass is that it has a smaller potential than other energy sources and requires excellent maintenance skills.</a:t>
            </a:r>
          </a:p>
          <a:p>
            <a:pPr algn="just"/>
            <a:endParaRPr lang="en-US" dirty="0">
              <a:latin typeface="Bahnschrift SemiCondensed" panose="020B0502040204020203" pitchFamily="34" charset="0"/>
            </a:endParaRPr>
          </a:p>
        </p:txBody>
      </p:sp>
      <p:sp>
        <p:nvSpPr>
          <p:cNvPr id="4" name="Text Placeholder 3"/>
          <p:cNvSpPr>
            <a:spLocks noGrp="1"/>
          </p:cNvSpPr>
          <p:nvPr>
            <p:ph type="body" sz="half" idx="2"/>
          </p:nvPr>
        </p:nvSpPr>
        <p:spPr>
          <a:xfrm>
            <a:off x="287384" y="1423851"/>
            <a:ext cx="4484642" cy="4445137"/>
          </a:xfrm>
        </p:spPr>
        <p:txBody>
          <a:bodyPr/>
          <a:lstStyle/>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7384" y="2167050"/>
            <a:ext cx="4432663" cy="2958737"/>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6" name="Rectangle 5"/>
          <p:cNvSpPr/>
          <p:nvPr/>
        </p:nvSpPr>
        <p:spPr>
          <a:xfrm>
            <a:off x="382951" y="410456"/>
            <a:ext cx="4594656" cy="923330"/>
          </a:xfrm>
          <a:prstGeom prst="rect">
            <a:avLst/>
          </a:prstGeom>
          <a:solidFill>
            <a:srgbClr val="92D050"/>
          </a:solidFill>
          <a:effectLst>
            <a:glow rad="228600">
              <a:schemeClr val="accent1">
                <a:satMod val="175000"/>
                <a:alpha val="40000"/>
              </a:schemeClr>
            </a:glow>
          </a:effectLst>
        </p:spPr>
        <p:txBody>
          <a:bodyPr wrap="none" lIns="91440" tIns="45720" rIns="91440" bIns="45720">
            <a:spAutoFit/>
          </a:bodyPr>
          <a:lstStyle/>
          <a:p>
            <a:pPr algn="ctr"/>
            <a:r>
              <a:rPr lang="en-US" sz="5400" b="0" cap="none" spc="0" dirty="0" smtClean="0">
                <a:ln w="0"/>
                <a:solidFill>
                  <a:srgbClr val="00B050"/>
                </a:solidFill>
                <a:effectLst>
                  <a:reflection blurRad="6350" stA="53000" endA="300" endPos="35500" dir="5400000" sy="-90000" algn="bl" rotWithShape="0"/>
                </a:effectLst>
              </a:rPr>
              <a:t>Biomass energy</a:t>
            </a:r>
            <a:endParaRPr lang="en-US" sz="5400" b="0" cap="none" spc="0" dirty="0">
              <a:ln w="0"/>
              <a:solidFill>
                <a:srgbClr val="00B050"/>
              </a:solidFill>
              <a:effectLst>
                <a:reflection blurRad="6350" stA="53000" endA="300" endPos="35500" dir="5400000" sy="-90000" algn="bl" rotWithShape="0"/>
              </a:effectLst>
            </a:endParaRPr>
          </a:p>
        </p:txBody>
      </p:sp>
    </p:spTree>
    <p:extLst>
      <p:ext uri="{BB962C8B-B14F-4D97-AF65-F5344CB8AC3E}">
        <p14:creationId xmlns:p14="http://schemas.microsoft.com/office/powerpoint/2010/main" val="4046732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9775" y="94548"/>
            <a:ext cx="10515600" cy="1325563"/>
          </a:xfrm>
        </p:spPr>
        <p:txBody>
          <a:bodyPr>
            <a:prstTxWarp prst="textTriangle">
              <a:avLst/>
            </a:prstTxWarp>
          </a:bodyPr>
          <a:lstStyle/>
          <a:p>
            <a:pPr algn="ctr"/>
            <a:r>
              <a:rPr lang="en-US" dirty="0" smtClean="0"/>
              <a:t>Vocabulary</a:t>
            </a:r>
            <a:endParaRPr lang="en-US" dirty="0"/>
          </a:p>
        </p:txBody>
      </p:sp>
      <p:sp>
        <p:nvSpPr>
          <p:cNvPr id="3" name="Text Placeholder 2"/>
          <p:cNvSpPr>
            <a:spLocks noGrp="1"/>
          </p:cNvSpPr>
          <p:nvPr>
            <p:ph type="body" idx="1"/>
          </p:nvPr>
        </p:nvSpPr>
        <p:spPr>
          <a:xfrm>
            <a:off x="739775" y="1155112"/>
            <a:ext cx="5157787" cy="496388"/>
          </a:xfrm>
        </p:spPr>
        <p:txBody>
          <a:bodyPr/>
          <a:lstStyle/>
          <a:p>
            <a:r>
              <a:rPr lang="en-US" dirty="0" smtClean="0"/>
              <a:t>New word</a:t>
            </a:r>
            <a:endParaRPr lang="en-US" dirty="0"/>
          </a:p>
        </p:txBody>
      </p:sp>
      <p:sp>
        <p:nvSpPr>
          <p:cNvPr id="4" name="Content Placeholder 3"/>
          <p:cNvSpPr>
            <a:spLocks noGrp="1"/>
          </p:cNvSpPr>
          <p:nvPr>
            <p:ph sz="half" idx="2"/>
          </p:nvPr>
        </p:nvSpPr>
        <p:spPr>
          <a:xfrm>
            <a:off x="839788" y="1504066"/>
            <a:ext cx="5157787" cy="5262494"/>
          </a:xfrm>
        </p:spPr>
        <p:txBody>
          <a:bodyPr>
            <a:noAutofit/>
          </a:bodyPr>
          <a:lstStyle/>
          <a:p>
            <a:pPr>
              <a:buFont typeface="Wingdings" panose="05000000000000000000" pitchFamily="2" charset="2"/>
              <a:buChar char="v"/>
            </a:pPr>
            <a:r>
              <a:rPr lang="en-US" sz="1200" dirty="0" smtClean="0"/>
              <a:t>Hydroelectric power plants</a:t>
            </a:r>
          </a:p>
          <a:p>
            <a:pPr>
              <a:buFont typeface="Wingdings" panose="05000000000000000000" pitchFamily="2" charset="2"/>
              <a:buChar char="v"/>
            </a:pPr>
            <a:r>
              <a:rPr lang="en-US" sz="1200" dirty="0" err="1" smtClean="0"/>
              <a:t>Termoelectric</a:t>
            </a:r>
            <a:r>
              <a:rPr lang="en-US" sz="1200" dirty="0" smtClean="0"/>
              <a:t> power plants</a:t>
            </a:r>
          </a:p>
          <a:p>
            <a:pPr>
              <a:buFont typeface="Wingdings" panose="05000000000000000000" pitchFamily="2" charset="2"/>
              <a:buChar char="v"/>
            </a:pPr>
            <a:r>
              <a:rPr lang="en-US" sz="1200" dirty="0" smtClean="0"/>
              <a:t>Dam</a:t>
            </a:r>
          </a:p>
          <a:p>
            <a:pPr>
              <a:buFont typeface="Wingdings" panose="05000000000000000000" pitchFamily="2" charset="2"/>
              <a:buChar char="v"/>
            </a:pPr>
            <a:r>
              <a:rPr lang="en-US" sz="1200" dirty="0" smtClean="0"/>
              <a:t>Artificial lake</a:t>
            </a:r>
          </a:p>
          <a:p>
            <a:pPr>
              <a:buFont typeface="Wingdings" panose="05000000000000000000" pitchFamily="2" charset="2"/>
              <a:buChar char="v"/>
            </a:pPr>
            <a:r>
              <a:rPr lang="en-US" sz="1200" dirty="0" smtClean="0"/>
              <a:t>Renewable energy resource</a:t>
            </a:r>
          </a:p>
          <a:p>
            <a:pPr>
              <a:buFont typeface="Wingdings" panose="05000000000000000000" pitchFamily="2" charset="2"/>
              <a:buChar char="v"/>
            </a:pPr>
            <a:r>
              <a:rPr lang="en-US" sz="1200" dirty="0" smtClean="0"/>
              <a:t>Fossil fuels</a:t>
            </a:r>
          </a:p>
          <a:p>
            <a:pPr>
              <a:buFont typeface="Wingdings" panose="05000000000000000000" pitchFamily="2" charset="2"/>
              <a:buChar char="v"/>
            </a:pPr>
            <a:r>
              <a:rPr lang="en-US" sz="1200" dirty="0" smtClean="0"/>
              <a:t>Combustion</a:t>
            </a:r>
          </a:p>
          <a:p>
            <a:pPr>
              <a:buFont typeface="Wingdings" panose="05000000000000000000" pitchFamily="2" charset="2"/>
              <a:buChar char="v"/>
            </a:pPr>
            <a:r>
              <a:rPr lang="en-US" sz="1200" dirty="0" smtClean="0"/>
              <a:t>Release</a:t>
            </a:r>
          </a:p>
          <a:p>
            <a:pPr>
              <a:buFont typeface="Wingdings" panose="05000000000000000000" pitchFamily="2" charset="2"/>
              <a:buChar char="v"/>
            </a:pPr>
            <a:r>
              <a:rPr lang="en-US" sz="1200" dirty="0" smtClean="0"/>
              <a:t>Carbon dioxide</a:t>
            </a:r>
          </a:p>
          <a:p>
            <a:pPr>
              <a:buFont typeface="Wingdings" panose="05000000000000000000" pitchFamily="2" charset="2"/>
              <a:buChar char="v"/>
            </a:pPr>
            <a:r>
              <a:rPr lang="en-US" sz="1200" dirty="0" smtClean="0"/>
              <a:t>Air pollution</a:t>
            </a:r>
          </a:p>
          <a:p>
            <a:pPr>
              <a:buFont typeface="Wingdings" panose="05000000000000000000" pitchFamily="2" charset="2"/>
              <a:buChar char="v"/>
            </a:pPr>
            <a:r>
              <a:rPr lang="en-US" sz="1200" dirty="0" smtClean="0"/>
              <a:t>Fission</a:t>
            </a:r>
          </a:p>
          <a:p>
            <a:pPr>
              <a:buFont typeface="Wingdings" panose="05000000000000000000" pitchFamily="2" charset="2"/>
              <a:buChar char="v"/>
            </a:pPr>
            <a:r>
              <a:rPr lang="en-US" sz="1200" dirty="0" smtClean="0"/>
              <a:t>Disposal</a:t>
            </a:r>
          </a:p>
          <a:p>
            <a:pPr>
              <a:buFont typeface="Wingdings" panose="05000000000000000000" pitchFamily="2" charset="2"/>
              <a:buChar char="v"/>
            </a:pPr>
            <a:r>
              <a:rPr lang="en-US" sz="1200" dirty="0" smtClean="0"/>
              <a:t>Waste material</a:t>
            </a:r>
          </a:p>
          <a:p>
            <a:pPr>
              <a:buFont typeface="Wingdings" panose="05000000000000000000" pitchFamily="2" charset="2"/>
              <a:buChar char="v"/>
            </a:pPr>
            <a:r>
              <a:rPr lang="en-US" sz="1200" dirty="0" smtClean="0"/>
              <a:t>Solar cell</a:t>
            </a:r>
          </a:p>
          <a:p>
            <a:pPr>
              <a:buFont typeface="Wingdings" panose="05000000000000000000" pitchFamily="2" charset="2"/>
              <a:buChar char="v"/>
            </a:pPr>
            <a:r>
              <a:rPr lang="en-US" sz="1200" dirty="0" smtClean="0"/>
              <a:t>Array</a:t>
            </a:r>
          </a:p>
          <a:p>
            <a:pPr>
              <a:buFont typeface="Wingdings" panose="05000000000000000000" pitchFamily="2" charset="2"/>
              <a:buChar char="v"/>
            </a:pPr>
            <a:r>
              <a:rPr lang="en-US" sz="1200" dirty="0" smtClean="0"/>
              <a:t>Blade</a:t>
            </a:r>
          </a:p>
          <a:p>
            <a:pPr>
              <a:buFont typeface="Wingdings" panose="05000000000000000000" pitchFamily="2" charset="2"/>
              <a:buChar char="v"/>
            </a:pPr>
            <a:r>
              <a:rPr lang="en-US" sz="1200" dirty="0" smtClean="0"/>
              <a:t>Residues</a:t>
            </a:r>
          </a:p>
          <a:p>
            <a:pPr>
              <a:buFont typeface="Wingdings" panose="05000000000000000000" pitchFamily="2" charset="2"/>
              <a:buChar char="v"/>
            </a:pPr>
            <a:r>
              <a:rPr lang="en-US" sz="1200" dirty="0" smtClean="0"/>
              <a:t>manure</a:t>
            </a:r>
            <a:endParaRPr lang="en-US" sz="1200" dirty="0"/>
          </a:p>
        </p:txBody>
      </p:sp>
      <p:sp>
        <p:nvSpPr>
          <p:cNvPr id="5" name="Text Placeholder 4"/>
          <p:cNvSpPr>
            <a:spLocks noGrp="1"/>
          </p:cNvSpPr>
          <p:nvPr>
            <p:ph type="body" sz="quarter" idx="3"/>
          </p:nvPr>
        </p:nvSpPr>
        <p:spPr>
          <a:xfrm>
            <a:off x="5009606" y="1071157"/>
            <a:ext cx="5183188" cy="606467"/>
          </a:xfrm>
        </p:spPr>
        <p:txBody>
          <a:bodyPr>
            <a:normAutofit/>
          </a:bodyPr>
          <a:lstStyle/>
          <a:p>
            <a:r>
              <a:rPr lang="en-US" dirty="0" smtClean="0"/>
              <a:t>Translation</a:t>
            </a:r>
            <a:endParaRPr lang="en-US" dirty="0"/>
          </a:p>
        </p:txBody>
      </p:sp>
      <p:sp>
        <p:nvSpPr>
          <p:cNvPr id="6" name="Content Placeholder 5"/>
          <p:cNvSpPr>
            <a:spLocks noGrp="1"/>
          </p:cNvSpPr>
          <p:nvPr>
            <p:ph sz="quarter" idx="4"/>
          </p:nvPr>
        </p:nvSpPr>
        <p:spPr>
          <a:xfrm>
            <a:off x="5009606" y="1612312"/>
            <a:ext cx="5183188" cy="5167312"/>
          </a:xfrm>
        </p:spPr>
        <p:txBody>
          <a:bodyPr>
            <a:normAutofit fontScale="55000" lnSpcReduction="20000"/>
          </a:bodyPr>
          <a:lstStyle/>
          <a:p>
            <a:r>
              <a:rPr lang="en-US" dirty="0" err="1" smtClean="0"/>
              <a:t>Hidroelektrana</a:t>
            </a:r>
            <a:endParaRPr lang="en-US" dirty="0" smtClean="0"/>
          </a:p>
          <a:p>
            <a:r>
              <a:rPr lang="en-US" dirty="0" err="1" smtClean="0"/>
              <a:t>Termoelektrana</a:t>
            </a:r>
            <a:endParaRPr lang="en-US" dirty="0" smtClean="0"/>
          </a:p>
          <a:p>
            <a:r>
              <a:rPr lang="en-US" dirty="0" err="1" smtClean="0"/>
              <a:t>Brana</a:t>
            </a:r>
            <a:endParaRPr lang="en-US" dirty="0" smtClean="0"/>
          </a:p>
          <a:p>
            <a:r>
              <a:rPr lang="en-US" dirty="0" err="1" smtClean="0"/>
              <a:t>Vjestacko</a:t>
            </a:r>
            <a:r>
              <a:rPr lang="en-US" dirty="0" smtClean="0"/>
              <a:t> </a:t>
            </a:r>
            <a:r>
              <a:rPr lang="en-US" dirty="0" err="1" smtClean="0"/>
              <a:t>jezero</a:t>
            </a:r>
            <a:endParaRPr lang="en-US" dirty="0" smtClean="0"/>
          </a:p>
          <a:p>
            <a:r>
              <a:rPr lang="en-US" dirty="0" err="1" smtClean="0"/>
              <a:t>Obnovljivi</a:t>
            </a:r>
            <a:r>
              <a:rPr lang="en-US" dirty="0" smtClean="0"/>
              <a:t> </a:t>
            </a:r>
            <a:r>
              <a:rPr lang="en-US" dirty="0" err="1" smtClean="0"/>
              <a:t>izvor</a:t>
            </a:r>
            <a:r>
              <a:rPr lang="en-US" dirty="0" smtClean="0"/>
              <a:t> </a:t>
            </a:r>
            <a:r>
              <a:rPr lang="en-US" dirty="0" err="1" smtClean="0"/>
              <a:t>energije</a:t>
            </a:r>
            <a:endParaRPr lang="en-US" dirty="0" smtClean="0"/>
          </a:p>
          <a:p>
            <a:r>
              <a:rPr lang="en-US" dirty="0" err="1" smtClean="0"/>
              <a:t>Fosilna</a:t>
            </a:r>
            <a:r>
              <a:rPr lang="en-US" dirty="0" smtClean="0"/>
              <a:t> </a:t>
            </a:r>
            <a:r>
              <a:rPr lang="en-US" dirty="0" err="1" smtClean="0"/>
              <a:t>goriva</a:t>
            </a:r>
            <a:endParaRPr lang="en-US" dirty="0" smtClean="0"/>
          </a:p>
          <a:p>
            <a:r>
              <a:rPr lang="en-US" dirty="0" err="1" smtClean="0"/>
              <a:t>Sagorijevanje</a:t>
            </a:r>
            <a:endParaRPr lang="en-US" dirty="0" smtClean="0"/>
          </a:p>
          <a:p>
            <a:r>
              <a:rPr lang="en-US" dirty="0" err="1" smtClean="0"/>
              <a:t>Otpustanje</a:t>
            </a:r>
            <a:endParaRPr lang="en-US" dirty="0" smtClean="0"/>
          </a:p>
          <a:p>
            <a:r>
              <a:rPr lang="en-US" dirty="0" err="1" smtClean="0"/>
              <a:t>Ugljen</a:t>
            </a:r>
            <a:r>
              <a:rPr lang="en-US" dirty="0" smtClean="0"/>
              <a:t> </a:t>
            </a:r>
            <a:r>
              <a:rPr lang="en-US" dirty="0" err="1" smtClean="0"/>
              <a:t>dioksid</a:t>
            </a:r>
            <a:endParaRPr lang="en-US" dirty="0" smtClean="0"/>
          </a:p>
          <a:p>
            <a:r>
              <a:rPr lang="en-US" dirty="0" err="1" smtClean="0"/>
              <a:t>Zagadjenost</a:t>
            </a:r>
            <a:r>
              <a:rPr lang="en-US" dirty="0" smtClean="0"/>
              <a:t> </a:t>
            </a:r>
            <a:r>
              <a:rPr lang="en-US" dirty="0" err="1" smtClean="0"/>
              <a:t>vazduha</a:t>
            </a:r>
            <a:endParaRPr lang="en-US" dirty="0" smtClean="0"/>
          </a:p>
          <a:p>
            <a:r>
              <a:rPr lang="en-US" dirty="0" err="1" smtClean="0"/>
              <a:t>Fisija</a:t>
            </a:r>
            <a:endParaRPr lang="en-US" dirty="0" smtClean="0"/>
          </a:p>
          <a:p>
            <a:r>
              <a:rPr lang="en-US" dirty="0" err="1" smtClean="0"/>
              <a:t>Odlaganje</a:t>
            </a:r>
            <a:endParaRPr lang="en-US" dirty="0" smtClean="0"/>
          </a:p>
          <a:p>
            <a:r>
              <a:rPr lang="en-US" dirty="0" err="1" smtClean="0"/>
              <a:t>Otpadni</a:t>
            </a:r>
            <a:r>
              <a:rPr lang="en-US" dirty="0" smtClean="0"/>
              <a:t> material</a:t>
            </a:r>
          </a:p>
          <a:p>
            <a:r>
              <a:rPr lang="en-US" dirty="0" err="1" smtClean="0"/>
              <a:t>Solarna</a:t>
            </a:r>
            <a:r>
              <a:rPr lang="en-US" dirty="0" smtClean="0"/>
              <a:t> </a:t>
            </a:r>
            <a:r>
              <a:rPr lang="en-US" dirty="0" err="1" smtClean="0"/>
              <a:t>celija</a:t>
            </a:r>
            <a:endParaRPr lang="en-US" dirty="0" smtClean="0"/>
          </a:p>
          <a:p>
            <a:r>
              <a:rPr lang="en-US" dirty="0" err="1" smtClean="0"/>
              <a:t>Niz</a:t>
            </a:r>
            <a:endParaRPr lang="en-US" dirty="0" smtClean="0"/>
          </a:p>
          <a:p>
            <a:r>
              <a:rPr lang="en-US" dirty="0" err="1" smtClean="0"/>
              <a:t>Sjecivo</a:t>
            </a:r>
            <a:endParaRPr lang="en-US" dirty="0" smtClean="0"/>
          </a:p>
          <a:p>
            <a:r>
              <a:rPr lang="en-US" dirty="0" err="1" smtClean="0"/>
              <a:t>Ostaci</a:t>
            </a:r>
            <a:endParaRPr lang="en-US" dirty="0" smtClean="0"/>
          </a:p>
          <a:p>
            <a:r>
              <a:rPr lang="en-US" dirty="0" err="1" smtClean="0"/>
              <a:t>djubrivo</a:t>
            </a:r>
            <a:endParaRPr lang="en-US" dirty="0" smtClean="0"/>
          </a:p>
          <a:p>
            <a:endParaRPr lang="en-US" dirty="0" smtClean="0"/>
          </a:p>
          <a:p>
            <a:endParaRPr lang="en-US" dirty="0" smtClean="0"/>
          </a:p>
        </p:txBody>
      </p:sp>
    </p:spTree>
    <p:extLst>
      <p:ext uri="{BB962C8B-B14F-4D97-AF65-F5344CB8AC3E}">
        <p14:creationId xmlns:p14="http://schemas.microsoft.com/office/powerpoint/2010/main" val="1308111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97023"/>
          </a:xfrm>
        </p:spPr>
        <p:txBody>
          <a:bodyPr>
            <a:normAutofit fontScale="90000"/>
          </a:bodyPr>
          <a:lstStyle/>
          <a:p>
            <a:r>
              <a:rPr lang="en-US" dirty="0" smtClean="0">
                <a:solidFill>
                  <a:srgbClr val="FF0000"/>
                </a:solidFill>
                <a:latin typeface="Arial Black" panose="020B0A04020102020204" pitchFamily="34" charset="0"/>
              </a:rPr>
              <a:t>Hydroelectric power plants</a:t>
            </a:r>
            <a:br>
              <a:rPr lang="en-US" dirty="0" smtClean="0">
                <a:solidFill>
                  <a:srgbClr val="FF0000"/>
                </a:solidFill>
                <a:latin typeface="Arial Black" panose="020B0A04020102020204" pitchFamily="34" charset="0"/>
              </a:rPr>
            </a:br>
            <a:endParaRPr lang="en-US" dirty="0">
              <a:solidFill>
                <a:srgbClr val="FF0000"/>
              </a:solidFill>
              <a:latin typeface="Arial Black" panose="020B0A04020102020204" pitchFamily="34" charset="0"/>
            </a:endParaRPr>
          </a:p>
        </p:txBody>
      </p:sp>
      <p:sp>
        <p:nvSpPr>
          <p:cNvPr id="3" name="Content Placeholder 2"/>
          <p:cNvSpPr>
            <a:spLocks noGrp="1"/>
          </p:cNvSpPr>
          <p:nvPr>
            <p:ph idx="1"/>
          </p:nvPr>
        </p:nvSpPr>
        <p:spPr>
          <a:xfrm>
            <a:off x="143691" y="862149"/>
            <a:ext cx="11210109" cy="5314814"/>
          </a:xfrm>
        </p:spPr>
        <p:txBody>
          <a:bodyPr>
            <a:normAutofit lnSpcReduction="10000"/>
          </a:bodyPr>
          <a:lstStyle/>
          <a:p>
            <a:pPr algn="just">
              <a:buFont typeface="Wingdings" panose="05000000000000000000" pitchFamily="2" charset="2"/>
              <a:buChar char="Ø"/>
            </a:pPr>
            <a:r>
              <a:rPr lang="en-US" sz="2600" dirty="0" smtClean="0">
                <a:latin typeface="Bahnschrift SemiCondensed" panose="020B0502040204020203" pitchFamily="34" charset="0"/>
              </a:rPr>
              <a:t>The energy produced by water can be captured and turned into electricity. The use of a dam on a river allows hydroelectric power plants to store water in an artificial lake, or reservoir. When released, the force of the water spins the blades of giant turbines, which are connected to a generator producing energy.</a:t>
            </a:r>
          </a:p>
          <a:p>
            <a:pPr algn="just">
              <a:buFont typeface="Wingdings" panose="05000000000000000000" pitchFamily="2" charset="2"/>
              <a:buChar char="Ø"/>
            </a:pPr>
            <a:r>
              <a:rPr lang="en-US" sz="2600" dirty="0" smtClean="0">
                <a:latin typeface="Bahnschrift SemiCondensed" panose="020B0502040204020203" pitchFamily="34" charset="0"/>
              </a:rPr>
              <a:t>Hydropower is one of the most important </a:t>
            </a:r>
          </a:p>
          <a:p>
            <a:pPr marL="0" indent="0" algn="just">
              <a:buNone/>
            </a:pPr>
            <a:r>
              <a:rPr lang="en-US" sz="2600" dirty="0" smtClean="0">
                <a:latin typeface="Bahnschrift SemiCondensed" panose="020B0502040204020203" pitchFamily="34" charset="0"/>
              </a:rPr>
              <a:t>renewable energy resources, because it is</a:t>
            </a:r>
          </a:p>
          <a:p>
            <a:pPr marL="0" indent="0" algn="just">
              <a:buNone/>
            </a:pPr>
            <a:r>
              <a:rPr lang="en-US" sz="2600" dirty="0" smtClean="0">
                <a:latin typeface="Bahnschrift SemiCondensed" panose="020B0502040204020203" pitchFamily="34" charset="0"/>
              </a:rPr>
              <a:t> reliable, efficient and does not pollute the air. </a:t>
            </a:r>
          </a:p>
          <a:p>
            <a:pPr marL="0" indent="0" algn="just">
              <a:buNone/>
            </a:pPr>
            <a:r>
              <a:rPr lang="en-US" sz="2600" dirty="0" smtClean="0">
                <a:latin typeface="Bahnschrift SemiCondensed" panose="020B0502040204020203" pitchFamily="34" charset="0"/>
              </a:rPr>
              <a:t>Although it has high initial costs, it is cheap </a:t>
            </a:r>
          </a:p>
          <a:p>
            <a:pPr marL="0" indent="0" algn="just">
              <a:buNone/>
            </a:pPr>
            <a:r>
              <a:rPr lang="en-US" sz="2600" dirty="0" smtClean="0">
                <a:latin typeface="Bahnschrift SemiCondensed" panose="020B0502040204020203" pitchFamily="34" charset="0"/>
              </a:rPr>
              <a:t>to operate. </a:t>
            </a:r>
          </a:p>
          <a:p>
            <a:pPr algn="just">
              <a:buFont typeface="Wingdings" panose="05000000000000000000" pitchFamily="2" charset="2"/>
              <a:buChar char="Ø"/>
            </a:pPr>
            <a:r>
              <a:rPr lang="en-US" sz="2600" dirty="0" smtClean="0">
                <a:latin typeface="Bahnschrift SemiCondensed" panose="020B0502040204020203" pitchFamily="34" charset="0"/>
              </a:rPr>
              <a:t>Unfortunately, it has a great impact</a:t>
            </a:r>
          </a:p>
          <a:p>
            <a:pPr marL="0" indent="0" algn="just">
              <a:buNone/>
            </a:pPr>
            <a:r>
              <a:rPr lang="en-US" sz="2600" dirty="0" smtClean="0">
                <a:latin typeface="Bahnschrift SemiCondensed" panose="020B0502040204020203" pitchFamily="34" charset="0"/>
              </a:rPr>
              <a:t> on the environment, as humans, animals and</a:t>
            </a:r>
          </a:p>
          <a:p>
            <a:pPr marL="0" indent="0" algn="just">
              <a:buNone/>
            </a:pPr>
            <a:r>
              <a:rPr lang="en-US" sz="2600" dirty="0" smtClean="0">
                <a:latin typeface="Bahnschrift SemiCondensed" panose="020B0502040204020203" pitchFamily="34" charset="0"/>
              </a:rPr>
              <a:t> plants may lose their natural habitats.</a:t>
            </a:r>
          </a:p>
          <a:p>
            <a:endParaRPr lang="en-US" dirty="0">
              <a:latin typeface="Bahnschrift SemiCondensed" panose="020B0502040204020203"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71170" y="2213270"/>
            <a:ext cx="5122263" cy="3846128"/>
          </a:xfrm>
          <a:prstGeom prst="rect">
            <a:avLst/>
          </a:prstGeom>
        </p:spPr>
      </p:pic>
    </p:spTree>
    <p:extLst>
      <p:ext uri="{BB962C8B-B14F-4D97-AF65-F5344CB8AC3E}">
        <p14:creationId xmlns:p14="http://schemas.microsoft.com/office/powerpoint/2010/main" val="2293362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8281"/>
          </a:xfrm>
        </p:spPr>
        <p:txBody>
          <a:bodyPr/>
          <a:lstStyle/>
          <a:p>
            <a:r>
              <a:rPr lang="en-US" dirty="0" err="1" smtClean="0">
                <a:solidFill>
                  <a:srgbClr val="FF0000"/>
                </a:solidFill>
                <a:latin typeface="Arial Black" panose="020B0A04020102020204" pitchFamily="34" charset="0"/>
              </a:rPr>
              <a:t>Termoelectric</a:t>
            </a:r>
            <a:r>
              <a:rPr lang="en-US" dirty="0" smtClean="0">
                <a:solidFill>
                  <a:srgbClr val="FF0000"/>
                </a:solidFill>
                <a:latin typeface="Arial Black" panose="020B0A04020102020204" pitchFamily="34" charset="0"/>
              </a:rPr>
              <a:t> power plants</a:t>
            </a:r>
            <a:endParaRPr lang="en-US" dirty="0">
              <a:solidFill>
                <a:srgbClr val="FF0000"/>
              </a:solidFill>
              <a:latin typeface="Arial Black" panose="020B0A04020102020204" pitchFamily="34" charset="0"/>
            </a:endParaRPr>
          </a:p>
        </p:txBody>
      </p:sp>
      <p:sp>
        <p:nvSpPr>
          <p:cNvPr id="3" name="Content Placeholder 2"/>
          <p:cNvSpPr>
            <a:spLocks noGrp="1"/>
          </p:cNvSpPr>
          <p:nvPr>
            <p:ph idx="1"/>
          </p:nvPr>
        </p:nvSpPr>
        <p:spPr>
          <a:xfrm>
            <a:off x="287382" y="940526"/>
            <a:ext cx="11665131" cy="5630091"/>
          </a:xfrm>
        </p:spPr>
        <p:txBody>
          <a:bodyPr>
            <a:normAutofit/>
          </a:bodyPr>
          <a:lstStyle/>
          <a:p>
            <a:pPr algn="just">
              <a:buFont typeface="Wingdings" panose="05000000000000000000" pitchFamily="2" charset="2"/>
              <a:buChar char="Ø"/>
            </a:pPr>
            <a:r>
              <a:rPr lang="en-US" dirty="0" smtClean="0">
                <a:latin typeface="Bahnschrift SemiCondensed" panose="020B0502040204020203" pitchFamily="34" charset="0"/>
              </a:rPr>
              <a:t>They provide about2/3 of the world's electricity. These plants burn fossil fuels, such as coal, oil or natural gas, which are all non-renewable resources. This means that in the future there will be a limited supply of these resources. </a:t>
            </a:r>
          </a:p>
          <a:p>
            <a:pPr algn="just">
              <a:buFont typeface="Wingdings" panose="05000000000000000000" pitchFamily="2" charset="2"/>
              <a:buChar char="Ø"/>
            </a:pPr>
            <a:r>
              <a:rPr lang="en-US" dirty="0" smtClean="0">
                <a:latin typeface="Bahnschrift SemiCondensed" panose="020B0502040204020203" pitchFamily="34" charset="0"/>
              </a:rPr>
              <a:t>The main advantage of thermoelectric</a:t>
            </a:r>
          </a:p>
          <a:p>
            <a:pPr marL="0" indent="0" algn="just">
              <a:buNone/>
            </a:pPr>
            <a:r>
              <a:rPr lang="en-US" dirty="0" smtClean="0">
                <a:latin typeface="Bahnschrift SemiCondensed" panose="020B0502040204020203" pitchFamily="34" charset="0"/>
              </a:rPr>
              <a:t> power plants is that they  are reliable and</a:t>
            </a:r>
          </a:p>
          <a:p>
            <a:pPr marL="0" indent="0" algn="just">
              <a:buNone/>
            </a:pPr>
            <a:r>
              <a:rPr lang="en-US" dirty="0" smtClean="0">
                <a:latin typeface="Bahnschrift SemiCondensed" panose="020B0502040204020203" pitchFamily="34" charset="0"/>
              </a:rPr>
              <a:t> can meet the demand in  peak periods. </a:t>
            </a:r>
          </a:p>
          <a:p>
            <a:pPr algn="just">
              <a:buFont typeface="Wingdings" panose="05000000000000000000" pitchFamily="2" charset="2"/>
              <a:buChar char="Ø"/>
            </a:pPr>
            <a:r>
              <a:rPr lang="en-US" dirty="0" smtClean="0">
                <a:latin typeface="Bahnschrift SemiCondensed" panose="020B0502040204020203" pitchFamily="34" charset="0"/>
              </a:rPr>
              <a:t>Electricity is generated by heating water</a:t>
            </a:r>
          </a:p>
          <a:p>
            <a:pPr marL="0" indent="0" algn="just">
              <a:buNone/>
            </a:pPr>
            <a:r>
              <a:rPr lang="en-US" dirty="0" smtClean="0">
                <a:latin typeface="Bahnschrift SemiCondensed" panose="020B0502040204020203" pitchFamily="34" charset="0"/>
              </a:rPr>
              <a:t> in a boiler to create steam, which is then</a:t>
            </a:r>
          </a:p>
          <a:p>
            <a:pPr marL="0" indent="0" algn="just">
              <a:buNone/>
            </a:pPr>
            <a:r>
              <a:rPr lang="en-US" dirty="0" smtClean="0">
                <a:latin typeface="Bahnschrift SemiCondensed" panose="020B0502040204020203" pitchFamily="34" charset="0"/>
              </a:rPr>
              <a:t> pressurized and used to turn the blades of giant turbines that produce electricity. These power plants cause environmental pollution because of the combustion of fossil fuels which release carbon dioxide</a:t>
            </a:r>
            <a:r>
              <a:rPr lang="en-US" dirty="0" smtClean="0"/>
              <a:t>.</a:t>
            </a:r>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52193" y="2228033"/>
            <a:ext cx="4747624" cy="2670538"/>
          </a:xfrm>
          <a:prstGeom prst="rect">
            <a:avLst/>
          </a:prstGeom>
        </p:spPr>
      </p:pic>
    </p:spTree>
    <p:extLst>
      <p:ext uri="{BB962C8B-B14F-4D97-AF65-F5344CB8AC3E}">
        <p14:creationId xmlns:p14="http://schemas.microsoft.com/office/powerpoint/2010/main" val="3070612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92966"/>
          </a:xfrm>
        </p:spPr>
        <p:txBody>
          <a:bodyPr>
            <a:normAutofit fontScale="90000"/>
          </a:bodyPr>
          <a:lstStyle/>
          <a:p>
            <a:r>
              <a:rPr lang="en-US" dirty="0" smtClean="0">
                <a:solidFill>
                  <a:srgbClr val="FF0000"/>
                </a:solidFill>
                <a:latin typeface="Arial Black" panose="020B0A04020102020204" pitchFamily="34" charset="0"/>
              </a:rPr>
              <a:t>Nuclear power plants</a:t>
            </a:r>
            <a:endParaRPr lang="en-US" dirty="0">
              <a:solidFill>
                <a:srgbClr val="FF0000"/>
              </a:solidFill>
              <a:latin typeface="Arial Black" panose="020B0A04020102020204" pitchFamily="34" charset="0"/>
            </a:endParaRPr>
          </a:p>
        </p:txBody>
      </p:sp>
      <p:sp>
        <p:nvSpPr>
          <p:cNvPr id="3" name="Content Placeholder 2"/>
          <p:cNvSpPr>
            <a:spLocks noGrp="1"/>
          </p:cNvSpPr>
          <p:nvPr>
            <p:ph idx="1"/>
          </p:nvPr>
        </p:nvSpPr>
        <p:spPr>
          <a:xfrm>
            <a:off x="365760" y="888274"/>
            <a:ext cx="10988040" cy="5288689"/>
          </a:xfrm>
        </p:spPr>
        <p:txBody>
          <a:bodyPr>
            <a:normAutofit fontScale="92500" lnSpcReduction="10000"/>
          </a:bodyPr>
          <a:lstStyle/>
          <a:p>
            <a:pPr algn="just">
              <a:buFont typeface="Wingdings" panose="05000000000000000000" pitchFamily="2" charset="2"/>
              <a:buChar char="Ø"/>
            </a:pPr>
            <a:r>
              <a:rPr lang="en-US" dirty="0" smtClean="0">
                <a:latin typeface="Bahnschrift SemiCondensed" panose="020B0502040204020203" pitchFamily="34" charset="0"/>
              </a:rPr>
              <a:t>About 10% of the world's electric power is produced by nuclear power plants. Nuclear power requires little fuel and causes much less air pollution than other power plants, but it can cause severe health and environmental problems when accidents occur, with a consequent release of radioactive material.</a:t>
            </a:r>
          </a:p>
          <a:p>
            <a:pPr algn="just">
              <a:buFont typeface="Wingdings" panose="05000000000000000000" pitchFamily="2" charset="2"/>
              <a:buChar char="Ø"/>
            </a:pPr>
            <a:r>
              <a:rPr lang="en-US" dirty="0" smtClean="0">
                <a:latin typeface="Bahnschrift SemiCondensed" panose="020B0502040204020203" pitchFamily="34" charset="0"/>
              </a:rPr>
              <a:t> This type of energy is produced by the splitting </a:t>
            </a:r>
          </a:p>
          <a:p>
            <a:pPr marL="0" indent="0" algn="just">
              <a:buNone/>
            </a:pPr>
            <a:r>
              <a:rPr lang="en-US" dirty="0" smtClean="0">
                <a:latin typeface="Bahnschrift SemiCondensed" panose="020B0502040204020203" pitchFamily="34" charset="0"/>
              </a:rPr>
              <a:t>of atoms of uranium, which releases heat. </a:t>
            </a:r>
          </a:p>
          <a:p>
            <a:pPr marL="0" indent="0" algn="just">
              <a:buNone/>
            </a:pPr>
            <a:r>
              <a:rPr lang="en-US" dirty="0" smtClean="0">
                <a:latin typeface="Bahnschrift SemiCondensed" panose="020B0502040204020203" pitchFamily="34" charset="0"/>
              </a:rPr>
              <a:t>This process - called fission - produces large</a:t>
            </a:r>
          </a:p>
          <a:p>
            <a:pPr marL="0" indent="0" algn="just">
              <a:buNone/>
            </a:pPr>
            <a:r>
              <a:rPr lang="en-US" dirty="0" smtClean="0">
                <a:latin typeface="Bahnschrift SemiCondensed" panose="020B0502040204020203" pitchFamily="34" charset="0"/>
              </a:rPr>
              <a:t> amounts of steam, which is used to turn the</a:t>
            </a:r>
          </a:p>
          <a:p>
            <a:pPr marL="0" indent="0" algn="just">
              <a:buNone/>
            </a:pPr>
            <a:r>
              <a:rPr lang="en-US" dirty="0" smtClean="0">
                <a:latin typeface="Bahnschrift SemiCondensed" panose="020B0502040204020203" pitchFamily="34" charset="0"/>
              </a:rPr>
              <a:t> blades of turbines thus creating energy. </a:t>
            </a:r>
          </a:p>
          <a:p>
            <a:pPr algn="just">
              <a:buFont typeface="Wingdings" panose="05000000000000000000" pitchFamily="2" charset="2"/>
              <a:buChar char="Ø"/>
            </a:pPr>
            <a:r>
              <a:rPr lang="en-US" dirty="0" smtClean="0">
                <a:latin typeface="Bahnschrift SemiCondensed" panose="020B0502040204020203" pitchFamily="34" charset="0"/>
              </a:rPr>
              <a:t>The main problems with nuclear power are</a:t>
            </a:r>
          </a:p>
          <a:p>
            <a:pPr marL="0" indent="0" algn="just">
              <a:buNone/>
            </a:pPr>
            <a:r>
              <a:rPr lang="en-US" dirty="0" smtClean="0">
                <a:latin typeface="Bahnschrift SemiCondensed" panose="020B0502040204020203" pitchFamily="34" charset="0"/>
              </a:rPr>
              <a:t> linked to the location of the power plants, as </a:t>
            </a:r>
          </a:p>
          <a:p>
            <a:pPr marL="0" indent="0" algn="just">
              <a:buNone/>
            </a:pPr>
            <a:r>
              <a:rPr lang="en-US" dirty="0" smtClean="0">
                <a:latin typeface="Bahnschrift SemiCondensed" panose="020B0502040204020203" pitchFamily="34" charset="0"/>
              </a:rPr>
              <a:t>people are not willing to have these plants near their homes, and the disposal of waste material, which stays radioactive for centuries</a:t>
            </a:r>
            <a:r>
              <a:rPr lang="en-US" dirty="0" smtClean="0"/>
              <a:t>.</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64581" y="2376554"/>
            <a:ext cx="4419848" cy="2965269"/>
          </a:xfrm>
          <a:prstGeom prst="rect">
            <a:avLst/>
          </a:prstGeom>
        </p:spPr>
      </p:pic>
    </p:spTree>
    <p:extLst>
      <p:ext uri="{BB962C8B-B14F-4D97-AF65-F5344CB8AC3E}">
        <p14:creationId xmlns:p14="http://schemas.microsoft.com/office/powerpoint/2010/main" val="717611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endParaRPr lang="en-US" dirty="0">
              <a:solidFill>
                <a:srgbClr val="92D050"/>
              </a:solidFill>
              <a:latin typeface="Copperplate Gothic Bold" panose="020E0705020206020404" pitchFamily="34" charset="0"/>
            </a:endParaRPr>
          </a:p>
        </p:txBody>
      </p:sp>
      <p:sp>
        <p:nvSpPr>
          <p:cNvPr id="3" name="Content Placeholder 2"/>
          <p:cNvSpPr>
            <a:spLocks noGrp="1"/>
          </p:cNvSpPr>
          <p:nvPr>
            <p:ph idx="1"/>
          </p:nvPr>
        </p:nvSpPr>
        <p:spPr/>
        <p:txBody>
          <a:bodyPr>
            <a:prstTxWarp prst="textFadeUp">
              <a:avLst/>
            </a:prstTxWarp>
            <a:normAutofit/>
          </a:bodyPr>
          <a:lstStyle/>
          <a:p>
            <a:pPr marL="0" indent="0">
              <a:buNone/>
            </a:pPr>
            <a:endParaRPr lang="en-US" dirty="0" smtClean="0">
              <a:latin typeface="Bahnschrift SemiCondensed" panose="020B0502040204020203" pitchFamily="34" charset="0"/>
            </a:endParaRPr>
          </a:p>
          <a:p>
            <a:pPr marL="0" indent="0">
              <a:buNone/>
            </a:pPr>
            <a:endParaRPr lang="en-US" dirty="0">
              <a:latin typeface="Bahnschrift SemiCondensed" panose="020B0502040204020203" pitchFamily="34" charset="0"/>
            </a:endParaRPr>
          </a:p>
          <a:p>
            <a:pPr marL="0" indent="0">
              <a:buNone/>
            </a:pPr>
            <a:r>
              <a:rPr lang="en-US" dirty="0">
                <a:solidFill>
                  <a:srgbClr val="92D050"/>
                </a:solidFill>
                <a:latin typeface="Bahnschrift SemiBold" panose="020B0502040204020203" pitchFamily="34" charset="0"/>
              </a:rPr>
              <a:t>Alternative power sources</a:t>
            </a:r>
          </a:p>
          <a:p>
            <a:pPr marL="0" indent="0">
              <a:buNone/>
            </a:pPr>
            <a:endParaRPr lang="en-US" dirty="0" smtClean="0">
              <a:latin typeface="Bahnschrift SemiCondensed" panose="020B0502040204020203" pitchFamily="34" charset="0"/>
            </a:endParaRPr>
          </a:p>
        </p:txBody>
      </p:sp>
      <p:sp>
        <p:nvSpPr>
          <p:cNvPr id="4" name="Rounded Rectangular Callout 3"/>
          <p:cNvSpPr/>
          <p:nvPr/>
        </p:nvSpPr>
        <p:spPr>
          <a:xfrm>
            <a:off x="1177834" y="1268300"/>
            <a:ext cx="10450286" cy="2364377"/>
          </a:xfrm>
          <a:prstGeom prst="wedgeRoundRectCallou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Bahnschrift SemiBold" panose="020B0502040204020203" pitchFamily="34" charset="0"/>
              </a:rPr>
              <a:t>Environmental problems such as the greenhouse effect and air pollution have led scientists to find alternative power sources which are renewable and less polluting</a:t>
            </a:r>
            <a:r>
              <a:rPr lang="en-US" sz="2800" dirty="0" smtClean="0">
                <a:latin typeface="Bahnschrift SemiBold" panose="020B0502040204020203" pitchFamily="34" charset="0"/>
              </a:rPr>
              <a:t>.</a:t>
            </a:r>
          </a:p>
        </p:txBody>
      </p:sp>
    </p:spTree>
    <p:extLst>
      <p:ext uri="{BB962C8B-B14F-4D97-AF65-F5344CB8AC3E}">
        <p14:creationId xmlns:p14="http://schemas.microsoft.com/office/powerpoint/2010/main" val="2098209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Solar energy</a:t>
            </a:r>
            <a:endParaRPr lang="en-US" dirty="0"/>
          </a:p>
        </p:txBody>
      </p:sp>
      <p:sp>
        <p:nvSpPr>
          <p:cNvPr id="3" name="Content Placeholder 2"/>
          <p:cNvSpPr>
            <a:spLocks noGrp="1"/>
          </p:cNvSpPr>
          <p:nvPr>
            <p:ph idx="1"/>
          </p:nvPr>
        </p:nvSpPr>
        <p:spPr>
          <a:xfrm>
            <a:off x="5183187" y="209006"/>
            <a:ext cx="6808515" cy="6439987"/>
          </a:xfrm>
        </p:spPr>
        <p:txBody>
          <a:bodyPr>
            <a:normAutofit fontScale="92500" lnSpcReduction="10000"/>
          </a:bodyPr>
          <a:lstStyle/>
          <a:p>
            <a:pPr algn="just"/>
            <a:r>
              <a:rPr lang="en-US" dirty="0" smtClean="0">
                <a:latin typeface="Bahnschrift SemiCondensed" panose="020B0502040204020203" pitchFamily="34" charset="0"/>
              </a:rPr>
              <a:t>Sunlight can be directly converted into electricity by solar cells made of silicon. When light strikes the cells, a part of it is absorbed by the semiconductor material. The energy of the absorbed light knocks electrons loose, allowing them to flow freely and produce electricity. The process of converting light (photons) into electricity (voltage) is known as the photo-voltaic process (PV). Solar cells are usually combined into panels and grouped into arrays. Even if the initial costs can be high, the PV system provides an independent, reliable electrical power source. It can produce energy for more than 15 years and its routine maintenance is simple and cheap</a:t>
            </a:r>
            <a:r>
              <a:rPr lang="en-US" dirty="0" smtClean="0"/>
              <a:t>.</a:t>
            </a:r>
            <a:endParaRPr lang="en-US" dirty="0"/>
          </a:p>
        </p:txBody>
      </p:sp>
      <p:sp>
        <p:nvSpPr>
          <p:cNvPr id="4" name="Text Placeholder 3"/>
          <p:cNvSpPr>
            <a:spLocks noGrp="1"/>
          </p:cNvSpPr>
          <p:nvPr>
            <p:ph type="body" sz="half" idx="2"/>
          </p:nvPr>
        </p:nvSpPr>
        <p:spPr/>
        <p:txBody>
          <a:bodyPr/>
          <a:lstStyle/>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284" y="1679576"/>
            <a:ext cx="5367244" cy="3702321"/>
          </a:xfrm>
          <a:prstGeom prst="rect">
            <a:avLst/>
          </a:prstGeom>
        </p:spPr>
      </p:pic>
      <p:sp>
        <p:nvSpPr>
          <p:cNvPr id="6" name="Rectangle 5"/>
          <p:cNvSpPr/>
          <p:nvPr/>
        </p:nvSpPr>
        <p:spPr>
          <a:xfrm>
            <a:off x="122284" y="606723"/>
            <a:ext cx="5060903" cy="923330"/>
          </a:xfrm>
          <a:prstGeom prst="rect">
            <a:avLst/>
          </a:prstGeom>
          <a:solidFill>
            <a:schemeClr val="accent4">
              <a:lumMod val="60000"/>
              <a:lumOff val="40000"/>
            </a:schemeClr>
          </a:solidFill>
          <a:effectLst>
            <a:glow rad="228600">
              <a:schemeClr val="accent4">
                <a:satMod val="175000"/>
                <a:alpha val="40000"/>
              </a:schemeClr>
            </a:glow>
          </a:effectLst>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5400" b="1" cap="none" spc="0" dirty="0" smtClean="0">
                <a:ln>
                  <a:solidFill>
                    <a:srgbClr val="FFC000"/>
                  </a:solidFill>
                </a:ln>
                <a:solidFill>
                  <a:schemeClr val="accent4"/>
                </a:solidFill>
                <a:effectLst/>
              </a:rPr>
              <a:t>Solar energy</a:t>
            </a:r>
            <a:endParaRPr lang="en-US" sz="5400" b="1" cap="none" spc="0" dirty="0">
              <a:ln>
                <a:solidFill>
                  <a:srgbClr val="FFC000"/>
                </a:solidFill>
              </a:ln>
              <a:solidFill>
                <a:schemeClr val="accent4"/>
              </a:solidFill>
              <a:effectLst/>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90046" y="4840694"/>
            <a:ext cx="2316602" cy="1785938"/>
          </a:xfrm>
          <a:prstGeom prst="ellipse">
            <a:avLst/>
          </a:prstGeom>
          <a:ln>
            <a:noFill/>
          </a:ln>
          <a:effectLst>
            <a:softEdge rad="112500"/>
          </a:effectLst>
        </p:spPr>
      </p:pic>
    </p:spTree>
    <p:extLst>
      <p:ext uri="{BB962C8B-B14F-4D97-AF65-F5344CB8AC3E}">
        <p14:creationId xmlns:p14="http://schemas.microsoft.com/office/powerpoint/2010/main" val="610986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183188" y="945343"/>
            <a:ext cx="6795452" cy="5468520"/>
          </a:xfrm>
        </p:spPr>
        <p:txBody>
          <a:bodyPr>
            <a:normAutofit/>
          </a:bodyPr>
          <a:lstStyle/>
          <a:p>
            <a:pPr algn="just"/>
            <a:r>
              <a:rPr lang="en-US" sz="3000" dirty="0" smtClean="0">
                <a:latin typeface="Bahnschrift SemiCondensed" panose="020B0502040204020203" pitchFamily="34" charset="0"/>
              </a:rPr>
              <a:t>Wind energy is one of the cheapest renewable technologies available today. The wind turns the blades of giant turbines, producing in this way kinetic energy which is then converted into mechanical power and electricity by a generator. The main disadvantage of wind energy is that there are few suitable wind sites where it is possible to have a constant production of electricity.</a:t>
            </a:r>
            <a:endParaRPr lang="en-US" sz="3000" dirty="0">
              <a:latin typeface="Bahnschrift SemiCondensed" panose="020B0502040204020203" pitchFamily="34" charset="0"/>
            </a:endParaRPr>
          </a:p>
        </p:txBody>
      </p:sp>
      <p:sp>
        <p:nvSpPr>
          <p:cNvPr id="4" name="Text Placeholder 3"/>
          <p:cNvSpPr>
            <a:spLocks noGrp="1"/>
          </p:cNvSpPr>
          <p:nvPr>
            <p:ph type="body" sz="half" idx="2"/>
          </p:nvPr>
        </p:nvSpPr>
        <p:spPr/>
        <p:txBody>
          <a:bodyPr/>
          <a:lstStyle/>
          <a:p>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0422" y="2057400"/>
            <a:ext cx="5150968" cy="3265713"/>
          </a:xfrm>
          <a:prstGeom prst="rect">
            <a:avLst/>
          </a:prstGeom>
        </p:spPr>
      </p:pic>
      <p:sp>
        <p:nvSpPr>
          <p:cNvPr id="6" name="Rectangle 5"/>
          <p:cNvSpPr/>
          <p:nvPr/>
        </p:nvSpPr>
        <p:spPr>
          <a:xfrm>
            <a:off x="326571" y="945343"/>
            <a:ext cx="4856617" cy="923330"/>
          </a:xfrm>
          <a:prstGeom prst="rect">
            <a:avLst/>
          </a:prstGeom>
          <a:solidFill>
            <a:schemeClr val="accent2">
              <a:lumMod val="40000"/>
              <a:lumOff val="60000"/>
            </a:schemeClr>
          </a:solidFill>
          <a:ln>
            <a:solidFill>
              <a:schemeClr val="accent2">
                <a:lumMod val="50000"/>
              </a:schemeClr>
            </a:solidFill>
          </a:ln>
        </p:spPr>
        <p:txBody>
          <a:bodyPr wrap="square" lIns="91440" tIns="45720" rIns="91440" bIns="45720">
            <a:spAutoFit/>
          </a:bodyPr>
          <a:lstStyle/>
          <a:p>
            <a:pPr algn="ctr"/>
            <a:r>
              <a:rPr lang="en-US" sz="5400" b="1" smtClean="0">
                <a:ln w="22225">
                  <a:solidFill>
                    <a:schemeClr val="accent2"/>
                  </a:solidFill>
                  <a:prstDash val="solid"/>
                </a:ln>
                <a:solidFill>
                  <a:schemeClr val="accent2">
                    <a:lumMod val="40000"/>
                    <a:lumOff val="60000"/>
                  </a:schemeClr>
                </a:solidFill>
              </a:rPr>
              <a:t>Wind energy</a:t>
            </a:r>
            <a:endParaRPr lang="en-US" sz="5400" b="1" dirty="0">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1506779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183187" y="235131"/>
            <a:ext cx="6625635" cy="6283235"/>
          </a:xfrm>
        </p:spPr>
        <p:txBody>
          <a:bodyPr>
            <a:normAutofit fontScale="92500" lnSpcReduction="20000"/>
          </a:bodyPr>
          <a:lstStyle/>
          <a:p>
            <a:pPr algn="just"/>
            <a:r>
              <a:rPr lang="en-US" dirty="0" smtClean="0">
                <a:latin typeface="Bahnschrift SemiCondensed" panose="020B0502040204020203" pitchFamily="34" charset="0"/>
              </a:rPr>
              <a:t>Tidal energy turns the potential energy of tides into electricity. Tidal power generators use rising and falling tides in much the same manner as hydroelectric power plants. Large underwater turbines are placed in areas with high tidal movements and are designed to capture the kinetic energy of rising and falling tides. The turbines are driven by the power of the sea both when the tide comes in and when it goes out. The problem with tidal power is that only massive increases in tides can produce energy and there are very few places where this occurs. Moreover, the aquatic ecosystem and the shoreline can be damaged by the changes in the tidal flow.</a:t>
            </a:r>
            <a:endParaRPr lang="en-US" dirty="0">
              <a:latin typeface="Bahnschrift SemiCondensed" panose="020B0502040204020203" pitchFamily="34" charset="0"/>
            </a:endParaRPr>
          </a:p>
        </p:txBody>
      </p:sp>
      <p:sp>
        <p:nvSpPr>
          <p:cNvPr id="4" name="Text Placeholder 3"/>
          <p:cNvSpPr>
            <a:spLocks noGrp="1"/>
          </p:cNvSpPr>
          <p:nvPr>
            <p:ph type="body" sz="half" idx="2"/>
          </p:nvPr>
        </p:nvSpPr>
        <p:spPr/>
        <p:txBody>
          <a:bodyPr/>
          <a:lstStyle/>
          <a:p>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7440" y="2057400"/>
            <a:ext cx="5003152" cy="4081101"/>
          </a:xfrm>
          <a:prstGeom prst="rect">
            <a:avLst/>
          </a:prstGeom>
        </p:spPr>
      </p:pic>
      <p:sp>
        <p:nvSpPr>
          <p:cNvPr id="6" name="Rectangle 5"/>
          <p:cNvSpPr/>
          <p:nvPr/>
        </p:nvSpPr>
        <p:spPr>
          <a:xfrm>
            <a:off x="1153598" y="457200"/>
            <a:ext cx="3618427" cy="923330"/>
          </a:xfrm>
          <a:prstGeom prst="rect">
            <a:avLst/>
          </a:prstGeom>
          <a:solidFill>
            <a:schemeClr val="accent1">
              <a:lumMod val="40000"/>
              <a:lumOff val="60000"/>
            </a:schemeClr>
          </a:solidFill>
        </p:spPr>
        <p:txBody>
          <a:bodyPr wrap="none" lIns="91440" tIns="45720" rIns="91440" bIns="45720">
            <a:spAutoFit/>
          </a:bodyPr>
          <a:lstStyle/>
          <a:p>
            <a:pPr algn="ctr"/>
            <a:r>
              <a:rPr lang="en-US" sz="5400" b="0" cap="none" spc="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Tidal energy</a:t>
            </a:r>
            <a:endParaRPr lang="en-US"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Tree>
    <p:extLst>
      <p:ext uri="{BB962C8B-B14F-4D97-AF65-F5344CB8AC3E}">
        <p14:creationId xmlns:p14="http://schemas.microsoft.com/office/powerpoint/2010/main" val="439896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latin typeface="Bahnschrift SemiCondensed" panose="020B0502040204020203" pitchFamily="34" charset="0"/>
              </a:rPr>
              <a:t>In the past, people used hot springs for bathing, cooking and heating. Geothermal energy is based on the fact that the Earth is hotter below the surface. The hot water which is stored in the Earth can be brought to the surface and used to drive turbines to produce electricity or it can be piped through houses as heat. This energy is cheap and has a low impact on the environment, but there are few sites where it can be extracted at low cost.</a:t>
            </a:r>
          </a:p>
          <a:p>
            <a:endParaRPr lang="en-US" dirty="0">
              <a:latin typeface="Bahnschrift SemiCondensed" panose="020B0502040204020203" pitchFamily="34" charset="0"/>
            </a:endParaRPr>
          </a:p>
        </p:txBody>
      </p:sp>
      <p:sp>
        <p:nvSpPr>
          <p:cNvPr id="4" name="Text Placeholder 3"/>
          <p:cNvSpPr>
            <a:spLocks noGrp="1"/>
          </p:cNvSpPr>
          <p:nvPr>
            <p:ph type="body" sz="half" idx="2"/>
          </p:nvPr>
        </p:nvSpPr>
        <p:spPr/>
        <p:txBody>
          <a:bodyPr/>
          <a:lstStyle/>
          <a:p>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83" y="2010647"/>
            <a:ext cx="5351714" cy="3558721"/>
          </a:xfrm>
          <a:prstGeom prst="rect">
            <a:avLst/>
          </a:prstGeom>
        </p:spPr>
      </p:pic>
      <p:sp>
        <p:nvSpPr>
          <p:cNvPr id="6" name="Rectangle 5"/>
          <p:cNvSpPr/>
          <p:nvPr/>
        </p:nvSpPr>
        <p:spPr>
          <a:xfrm>
            <a:off x="-119803" y="232945"/>
            <a:ext cx="5486400" cy="1754326"/>
          </a:xfrm>
          <a:prstGeom prst="rect">
            <a:avLst/>
          </a:prstGeom>
          <a:solidFill>
            <a:srgbClr val="663300"/>
          </a:solidFill>
          <a:ln>
            <a:solidFill>
              <a:srgbClr val="996600"/>
            </a:solidFill>
          </a:ln>
        </p:spPr>
        <p:txBody>
          <a:bodyPr wrap="squar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Geothermal</a:t>
            </a:r>
          </a:p>
          <a:p>
            <a:pPr algn="ctr"/>
            <a:r>
              <a:rPr lang="en-US" sz="5400" b="1" cap="none" spc="0" dirty="0" smtClean="0">
                <a:ln w="22225">
                  <a:solidFill>
                    <a:schemeClr val="accent2"/>
                  </a:solidFill>
                  <a:prstDash val="solid"/>
                </a:ln>
                <a:solidFill>
                  <a:schemeClr val="accent2">
                    <a:lumMod val="40000"/>
                    <a:lumOff val="60000"/>
                  </a:schemeClr>
                </a:solidFill>
                <a:effectLst/>
              </a:rPr>
              <a:t>energy</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32117150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TotalTime>
  <Words>1013</Words>
  <Application>Microsoft Office PowerPoint</Application>
  <PresentationFormat>Widescreen</PresentationFormat>
  <Paragraphs>88</Paragraphs>
  <Slides>11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Arial</vt:lpstr>
      <vt:lpstr>Arial Black</vt:lpstr>
      <vt:lpstr>Bahnschrift SemiBold</vt:lpstr>
      <vt:lpstr>Bahnschrift SemiCondensed</vt:lpstr>
      <vt:lpstr>Calibri</vt:lpstr>
      <vt:lpstr>Calibri Light</vt:lpstr>
      <vt:lpstr>Copperplate Gothic Bold</vt:lpstr>
      <vt:lpstr>Wingdings</vt:lpstr>
      <vt:lpstr>Office Theme</vt:lpstr>
      <vt:lpstr>POWER PLANTS TYPES</vt:lpstr>
      <vt:lpstr>Hydroelectric power plants </vt:lpstr>
      <vt:lpstr>Termoelectric power plants</vt:lpstr>
      <vt:lpstr>Nuclear power plants</vt:lpstr>
      <vt:lpstr>PowerPoint Presentation</vt:lpstr>
      <vt:lpstr>Solar energy</vt:lpstr>
      <vt:lpstr>PowerPoint Presentation</vt:lpstr>
      <vt:lpstr>PowerPoint Presentation</vt:lpstr>
      <vt:lpstr>PowerPoint Presentation</vt:lpstr>
      <vt:lpstr>PowerPoint Presentation</vt:lpstr>
      <vt:lpstr>Vocabulary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POWERPLANTS - TYPES</dc:title>
  <dc:creator>Veljko Marković</dc:creator>
  <cp:lastModifiedBy>Veljko Marković</cp:lastModifiedBy>
  <cp:revision>19</cp:revision>
  <dcterms:created xsi:type="dcterms:W3CDTF">2020-10-17T06:54:33Z</dcterms:created>
  <dcterms:modified xsi:type="dcterms:W3CDTF">2020-10-17T12:43:28Z</dcterms:modified>
</cp:coreProperties>
</file>