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36"/>
  </p:notesMasterIdLst>
  <p:sldIdLst>
    <p:sldId id="256" r:id="rId2"/>
    <p:sldId id="263" r:id="rId3"/>
    <p:sldId id="264" r:id="rId4"/>
    <p:sldId id="265" r:id="rId5"/>
    <p:sldId id="258" r:id="rId6"/>
    <p:sldId id="259" r:id="rId7"/>
    <p:sldId id="267" r:id="rId8"/>
    <p:sldId id="268" r:id="rId9"/>
    <p:sldId id="273" r:id="rId10"/>
    <p:sldId id="274" r:id="rId11"/>
    <p:sldId id="269" r:id="rId12"/>
    <p:sldId id="270" r:id="rId13"/>
    <p:sldId id="271" r:id="rId14"/>
    <p:sldId id="272" r:id="rId15"/>
    <p:sldId id="275" r:id="rId16"/>
    <p:sldId id="276" r:id="rId17"/>
    <p:sldId id="277" r:id="rId18"/>
    <p:sldId id="278" r:id="rId19"/>
    <p:sldId id="279" r:id="rId20"/>
    <p:sldId id="281" r:id="rId21"/>
    <p:sldId id="282" r:id="rId22"/>
    <p:sldId id="283" r:id="rId23"/>
    <p:sldId id="284" r:id="rId24"/>
    <p:sldId id="285" r:id="rId25"/>
    <p:sldId id="286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43A8E-F53B-48E4-A6B0-F3BF844FAD3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03591-BFF3-416E-BD76-3E5B431BF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22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6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908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6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0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3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72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4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9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4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42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>
            <a:extLst>
              <a:ext uri="{FF2B5EF4-FFF2-40B4-BE49-F238E27FC236}">
                <a16:creationId xmlns:a16="http://schemas.microsoft.com/office/drawing/2014/main" id="{957DEB56-8514-4665-A998-89A37B7A26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-32" y="10"/>
            <a:ext cx="12192031" cy="6857990"/>
          </a:xfrm>
          <a:prstGeom prst="rect">
            <a:avLst/>
          </a:prstGeom>
        </p:spPr>
      </p:pic>
      <p:sp>
        <p:nvSpPr>
          <p:cNvPr id="13" name="Rectangle 8">
            <a:extLst>
              <a:ext uri="{FF2B5EF4-FFF2-40B4-BE49-F238E27FC236}">
                <a16:creationId xmlns:a16="http://schemas.microsoft.com/office/drawing/2014/main" id="{DFD57664-637D-40CA-83F2-B729A932B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915076"/>
            <a:ext cx="12188952" cy="1942924"/>
          </a:xfrm>
          <a:prstGeom prst="rect">
            <a:avLst/>
          </a:prstGeom>
          <a:gradFill>
            <a:gsLst>
              <a:gs pos="43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43E3A6-5A18-4250-8D1C-2789B8611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675" y="5120639"/>
            <a:ext cx="7137263" cy="1280161"/>
          </a:xfrm>
        </p:spPr>
        <p:txBody>
          <a:bodyPr anchor="ctr">
            <a:normAutofit/>
          </a:bodyPr>
          <a:lstStyle/>
          <a:p>
            <a:pPr algn="r"/>
            <a:r>
              <a:rPr lang="en-US" sz="5400" i="1" dirty="0">
                <a:solidFill>
                  <a:srgbClr val="FF0000"/>
                </a:solidFill>
              </a:rPr>
              <a:t>DAVIDOVA ZVIJEZDA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B9C0F-C109-4018-BDA3-87AE0C7B5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9580" y="5120639"/>
            <a:ext cx="3073745" cy="1280160"/>
          </a:xfrm>
        </p:spPr>
        <p:txBody>
          <a:bodyPr anchor="ctr">
            <a:norm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Zuvdija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hod</a:t>
            </a:r>
            <a:r>
              <a:rPr lang="sr-Latn-ME" sz="2800" dirty="0">
                <a:solidFill>
                  <a:srgbClr val="FFFF00"/>
                </a:solidFill>
              </a:rPr>
              <a:t>žić</a:t>
            </a:r>
            <a:endParaRPr lang="en-US" sz="2800" dirty="0">
              <a:solidFill>
                <a:srgbClr val="FFFF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13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F91CE-6444-4007-B76E-CE924264E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4000" dirty="0"/>
              <a:t>                    Određenje romana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96FCE-CCBA-431A-8819-1EEB307C2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24051"/>
            <a:ext cx="10058400" cy="4333874"/>
          </a:xfrm>
        </p:spPr>
        <p:txBody>
          <a:bodyPr/>
          <a:lstStyle/>
          <a:p>
            <a:r>
              <a:rPr lang="sr-Latn-ME" i="1" dirty="0"/>
              <a:t>Prema vremenu nastanka</a:t>
            </a:r>
            <a:r>
              <a:rPr lang="en-US" i="1" dirty="0"/>
              <a:t>            </a:t>
            </a:r>
            <a:r>
              <a:rPr lang="en-US" i="1" dirty="0" err="1"/>
              <a:t>Prema</a:t>
            </a:r>
            <a:r>
              <a:rPr lang="en-US" i="1" dirty="0"/>
              <a:t> </a:t>
            </a:r>
            <a:r>
              <a:rPr lang="en-US" i="1" dirty="0" err="1"/>
              <a:t>predmetu</a:t>
            </a:r>
            <a:r>
              <a:rPr lang="en-US" i="1" dirty="0"/>
              <a:t> </a:t>
            </a:r>
            <a:r>
              <a:rPr lang="en-US" i="1" dirty="0" err="1"/>
              <a:t>prikazivanja</a:t>
            </a:r>
            <a:r>
              <a:rPr lang="sr-Latn-ME" i="1" dirty="0"/>
              <a:t>             Prema idejnom i emocionalnom        							          stavu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Postmodernistički roman, i 	          Istorijski roman, u kojem se koristi i transformiše     Snažna humanistička ideja i tendencija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prema godini kada je objavljen	           građa vezana za prošlost Gusinja, Ulcinja; isto-     da granice među ljudima pretvori u 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(1991) i po svim svojstvima                       rija crnogorsko-albanske granice; 1948. u Crnoj     izvor bogatstva, a ne sukoba i nerazu-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postmodernističke poetike:                        Gori... Obuhvatajući izuzezno razuđeni prostor i     mijevanja.     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 citatnost, montaža, fragmenta-                vrijeme, autor pribjegava magijskom realizmu, 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rnost, intertekstualnost, simbo-                 što znači da su predmet prikazivanja i mitološki</a:t>
            </a:r>
          </a:p>
          <a:p>
            <a:pPr>
              <a:lnSpc>
                <a:spcPct val="100000"/>
              </a:lnSpc>
            </a:pPr>
            <a:r>
              <a:rPr lang="sr-Latn-ME" sz="1400" dirty="0"/>
              <a:t>lika, žanrsovska hibridnost.                         i legendarni sadržaji.</a:t>
            </a:r>
            <a:endParaRPr lang="en-US" sz="1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5A4FEF-87AD-4131-9DF6-E2C574D866AD}"/>
              </a:ext>
            </a:extLst>
          </p:cNvPr>
          <p:cNvCxnSpPr/>
          <p:nvPr/>
        </p:nvCxnSpPr>
        <p:spPr>
          <a:xfrm>
            <a:off x="4248150" y="1924051"/>
            <a:ext cx="0" cy="39450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084BD2-5ABC-4B6E-A0E8-4E355341ADDC}"/>
              </a:ext>
            </a:extLst>
          </p:cNvPr>
          <p:cNvCxnSpPr/>
          <p:nvPr/>
        </p:nvCxnSpPr>
        <p:spPr>
          <a:xfrm>
            <a:off x="1097280" y="2714625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C70D65-65AF-467C-8BF5-2A67402CEF51}"/>
              </a:ext>
            </a:extLst>
          </p:cNvPr>
          <p:cNvCxnSpPr/>
          <p:nvPr/>
        </p:nvCxnSpPr>
        <p:spPr>
          <a:xfrm>
            <a:off x="7927852" y="1924051"/>
            <a:ext cx="0" cy="39450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16813E-E392-4F94-88A6-B452416EB3DC}"/>
              </a:ext>
            </a:extLst>
          </p:cNvPr>
          <p:cNvCxnSpPr>
            <a:cxnSpLocks/>
          </p:cNvCxnSpPr>
          <p:nvPr/>
        </p:nvCxnSpPr>
        <p:spPr>
          <a:xfrm>
            <a:off x="4248150" y="4075868"/>
            <a:ext cx="0" cy="232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E46B5AF-4E26-480F-A07D-54C08308D189}"/>
              </a:ext>
            </a:extLst>
          </p:cNvPr>
          <p:cNvCxnSpPr/>
          <p:nvPr/>
        </p:nvCxnSpPr>
        <p:spPr>
          <a:xfrm>
            <a:off x="7927944" y="4949211"/>
            <a:ext cx="0" cy="14507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43FBA17-D82B-4ABE-AAAA-4AF61B721782}"/>
              </a:ext>
            </a:extLst>
          </p:cNvPr>
          <p:cNvCxnSpPr>
            <a:stCxn id="2" idx="1"/>
            <a:endCxn id="2" idx="3"/>
          </p:cNvCxnSpPr>
          <p:nvPr/>
        </p:nvCxnSpPr>
        <p:spPr>
          <a:xfrm>
            <a:off x="1097280" y="1011982"/>
            <a:ext cx="10058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17C0A1-BB4C-4CFD-9C6D-58457174B279}"/>
              </a:ext>
            </a:extLst>
          </p:cNvPr>
          <p:cNvCxnSpPr>
            <a:stCxn id="2" idx="1"/>
          </p:cNvCxnSpPr>
          <p:nvPr/>
        </p:nvCxnSpPr>
        <p:spPr>
          <a:xfrm>
            <a:off x="1097280" y="1011982"/>
            <a:ext cx="0" cy="5459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662356-4716-4676-B430-CBC96CD34E2E}"/>
              </a:ext>
            </a:extLst>
          </p:cNvPr>
          <p:cNvCxnSpPr>
            <a:stCxn id="2" idx="3"/>
          </p:cNvCxnSpPr>
          <p:nvPr/>
        </p:nvCxnSpPr>
        <p:spPr>
          <a:xfrm>
            <a:off x="11155680" y="1011982"/>
            <a:ext cx="0" cy="53879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01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53E9-80CD-4B24-AF2F-B38AED1D8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5324" y="286603"/>
            <a:ext cx="3362325" cy="1450757"/>
          </a:xfrm>
        </p:spPr>
        <p:txBody>
          <a:bodyPr>
            <a:normAutofit/>
          </a:bodyPr>
          <a:lstStyle/>
          <a:p>
            <a:r>
              <a:rPr lang="sr-Latn-ME" sz="3200" i="1" dirty="0"/>
              <a:t>Davidova zvijezda</a:t>
            </a:r>
            <a:endParaRPr lang="en-US" sz="32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16968-C22C-4FBA-AD32-5024941B3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108201"/>
            <a:ext cx="10319403" cy="3760891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Pitanje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pripovjeda</a:t>
            </a:r>
            <a:r>
              <a:rPr lang="sr-Latn-ME" dirty="0">
                <a:solidFill>
                  <a:schemeClr val="tx1"/>
                </a:solidFill>
              </a:rPr>
              <a:t>ča, naratora i njihovog međusobnog odnosa postaje jedan od problema postmodernističkog teksta.</a:t>
            </a:r>
          </a:p>
          <a:p>
            <a:r>
              <a:rPr lang="sr-Latn-ME" dirty="0">
                <a:solidFill>
                  <a:schemeClr val="tx1"/>
                </a:solidFill>
              </a:rPr>
              <a:t>Zuvdija Hodžić u svom romanu </a:t>
            </a:r>
            <a:r>
              <a:rPr lang="sr-Latn-ME" i="1" dirty="0">
                <a:solidFill>
                  <a:schemeClr val="tx1"/>
                </a:solidFill>
              </a:rPr>
              <a:t>Davidova zvijezda </a:t>
            </a:r>
            <a:r>
              <a:rPr lang="sr-Latn-ME" dirty="0">
                <a:solidFill>
                  <a:schemeClr val="tx1"/>
                </a:solidFill>
              </a:rPr>
              <a:t>pokreće niz pitanja kao što su: na koji način tekst nastaje, ko ga pripovijeda i kako je osmišljena i oblikovana pojavna stvarnost unutar svijeta romana.</a:t>
            </a:r>
          </a:p>
          <a:p>
            <a:r>
              <a:rPr lang="en-US" dirty="0">
                <a:solidFill>
                  <a:schemeClr val="tx1"/>
                </a:solidFill>
              </a:rPr>
              <a:t>Autor, </a:t>
            </a:r>
            <a:r>
              <a:rPr lang="en-US" dirty="0" err="1">
                <a:solidFill>
                  <a:schemeClr val="tx1"/>
                </a:solidFill>
              </a:rPr>
              <a:t>Zuvdija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Hodžić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ostaje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izvan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narativni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proizvod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oblikuje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priču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unutar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prostora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Komentari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autora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početku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upućuju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tipično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postmodernistički</a:t>
            </a:r>
            <a:r>
              <a:rPr lang="en-US" dirty="0">
                <a:solidFill>
                  <a:schemeClr val="tx1"/>
                </a:solidFill>
              </a:rPr>
              <a:t> model </a:t>
            </a:r>
            <a:r>
              <a:rPr lang="en-US" dirty="0" err="1">
                <a:solidFill>
                  <a:schemeClr val="tx1"/>
                </a:solidFill>
              </a:rPr>
              <a:t>pripovijedanja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intervencije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skreću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pažnju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složenu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djela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r>
              <a:rPr lang="sr-Latn-ME" i="1" dirty="0">
                <a:solidFill>
                  <a:schemeClr val="tx1"/>
                </a:solidFill>
              </a:rPr>
              <a:t>                 </a:t>
            </a:r>
            <a:r>
              <a:rPr lang="en-US" i="1" dirty="0" err="1">
                <a:solidFill>
                  <a:schemeClr val="tx1"/>
                </a:solidFill>
              </a:rPr>
              <a:t>Glava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prva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kojoj</a:t>
            </a:r>
            <a:r>
              <a:rPr lang="en-US" i="1" dirty="0">
                <a:solidFill>
                  <a:schemeClr val="tx1"/>
                </a:solidFill>
              </a:rPr>
              <a:t> se ne </a:t>
            </a:r>
            <a:r>
              <a:rPr lang="en-US" i="1" dirty="0" err="1">
                <a:solidFill>
                  <a:schemeClr val="tx1"/>
                </a:solidFill>
              </a:rPr>
              <a:t>događa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ništa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značajnije</a:t>
            </a:r>
            <a:r>
              <a:rPr lang="en-US" i="1" dirty="0">
                <a:solidFill>
                  <a:schemeClr val="tx1"/>
                </a:solidFill>
              </a:rPr>
              <a:t>. Ona je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kapija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kroz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koju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ulazi</a:t>
            </a:r>
            <a:endParaRPr lang="en-US" i="1" dirty="0">
              <a:solidFill>
                <a:schemeClr val="tx1"/>
              </a:solidFill>
            </a:endParaRPr>
          </a:p>
          <a:p>
            <a:r>
              <a:rPr lang="sr-Latn-ME" i="1" dirty="0">
                <a:solidFill>
                  <a:schemeClr val="tx1"/>
                </a:solidFill>
              </a:rPr>
              <a:t>                                                                  </a:t>
            </a:r>
            <a:r>
              <a:rPr lang="en-US" i="1" dirty="0">
                <a:solidFill>
                  <a:schemeClr val="tx1"/>
                </a:solidFill>
              </a:rPr>
              <a:t>u grad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Istoku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priču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1085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F6E3-BF2B-4F59-AAF1-E197D103A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647045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                                                                   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B49D0-05BC-4A07-AC32-EC92B120F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r-Latn-ME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Na </a:t>
            </a:r>
            <a:r>
              <a:rPr lang="en-US" dirty="0" err="1">
                <a:solidFill>
                  <a:schemeClr val="tx1"/>
                </a:solidFill>
              </a:rPr>
              <a:t>ovaj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način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komentarom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tvorca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pažnja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čitaoca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već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početku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fokusira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otkrivanje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</a:t>
            </a:r>
            <a:r>
              <a:rPr lang="sr-Latn-ME" dirty="0">
                <a:solidFill>
                  <a:schemeClr val="tx1"/>
                </a:solidFill>
              </a:rPr>
              <a:t>č</a:t>
            </a:r>
            <a:r>
              <a:rPr lang="en-US" dirty="0">
                <a:solidFill>
                  <a:schemeClr val="tx1"/>
                </a:solidFill>
              </a:rPr>
              <a:t>e</a:t>
            </a:r>
            <a:r>
              <a:rPr lang="sr-Latn-ME" dirty="0">
                <a:solidFill>
                  <a:schemeClr val="tx1"/>
                </a:solidFill>
              </a:rPr>
              <a:t>. Prološka granica romana u znaku je početka jednog novog kosmosa, univerzuma, sastavljenog od mnoštva likova, njihovih sudbina, načina života, bajkolikih prostora koji svojim postojanjem bude maštu i aktiviraju refleksiju.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ME" dirty="0">
                <a:solidFill>
                  <a:schemeClr val="tx1"/>
                </a:solidFill>
              </a:rPr>
              <a:t> Ulazak u priču kao u kapiju, čini pripovijedanje o hronotopu Bagdada, kao mističnom predjelu unutar kojeg dominira bajkovitost, odišući istočnjačkom kulturom i načinom života. Sveznajući pripovjedač komentariše grad na Istoku, navodi da </a:t>
            </a:r>
            <a:r>
              <a:rPr lang="sr-Latn-ME" i="1" dirty="0">
                <a:solidFill>
                  <a:schemeClr val="tx1"/>
                </a:solidFill>
              </a:rPr>
              <a:t>je svaki grad-svijet</a:t>
            </a:r>
            <a:r>
              <a:rPr lang="sr-Latn-ME" dirty="0">
                <a:solidFill>
                  <a:schemeClr val="tx1"/>
                </a:solidFill>
              </a:rPr>
              <a:t>; realističkim metodom nabrajanja detalja koji čine pojavni svijet uvodi čitaoca u priču, iako je autorova intervencija na početku bila u znaku “upozoravanja” da se u njoj ništa značajno neće dogoditi.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6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1CEBA-A0CE-4D52-A181-0304DC75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6233" y="286603"/>
            <a:ext cx="3471168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0840D-2999-4112-93F8-FA92D3739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Koristeći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ptičijom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perspektivom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početku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narator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zauzima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poziciju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širok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vidokrug</a:t>
            </a:r>
            <a:r>
              <a:rPr lang="en-US" dirty="0">
                <a:solidFill>
                  <a:schemeClr val="tx1"/>
                </a:solidFill>
              </a:rPr>
              <a:t>, pa </a:t>
            </a:r>
            <a:r>
              <a:rPr lang="en-US" dirty="0" err="1">
                <a:solidFill>
                  <a:schemeClr val="tx1"/>
                </a:solidFill>
              </a:rPr>
              <a:t>tako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Bagdada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šarolikog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svijeta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njemu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predstavlja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uvod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romaneskni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svijet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Posmatračeva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tačka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gledišta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djeluje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iznutra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spolja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Naime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Bagdada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kulture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tradicije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sagledan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ptičije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perspektive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objektivno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detaljno</a:t>
            </a:r>
            <a:r>
              <a:rPr lang="en-US" dirty="0">
                <a:solidFill>
                  <a:schemeClr val="tx1"/>
                </a:solidFill>
              </a:rPr>
              <a:t>, a </a:t>
            </a:r>
            <a:r>
              <a:rPr lang="en-US" dirty="0" err="1">
                <a:solidFill>
                  <a:schemeClr val="tx1"/>
                </a:solidFill>
              </a:rPr>
              <a:t>realističan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približen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čitaoca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da je </a:t>
            </a:r>
            <a:r>
              <a:rPr lang="en-US" dirty="0" err="1">
                <a:solidFill>
                  <a:schemeClr val="tx1"/>
                </a:solidFill>
              </a:rPr>
              <a:t>ugao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posmatranja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smješten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samom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srcu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raznolikost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mističnost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može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način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doživjeti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kroz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prikazivanje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00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63978-F677-4E52-946F-6FB1F39A5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650" y="286603"/>
            <a:ext cx="3629024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0366E-7A81-468F-98A2-928A6961D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Priču u romanu govori David Šahan, koji u er-formi predočava narativnu zbilju, a na kraju romana se pojavljuje autor u ulozi Davidovog dvojnika.</a:t>
            </a:r>
          </a:p>
          <a:p>
            <a:r>
              <a:rPr lang="sr-Latn-ME" dirty="0">
                <a:solidFill>
                  <a:schemeClr val="tx1"/>
                </a:solidFill>
              </a:rPr>
              <a:t>Epiloška granica teksta ključna je za tumačenje složene strukture centralnog pripovjedača, koji je, kao  i kompozicija romana, fragmentaran i sastoji se od tri pripovjedača: Davida Šahana, Zuvdije Hodžića i Rame Beriše, do čijeg susreta dolazi upravo u Bagdadu.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1190-C6F3-44BF-BBA2-93E79ED6A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8174" y="286603"/>
            <a:ext cx="3638549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2462F-F56F-4472-B00C-B3D03587B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r-Latn-ME" dirty="0">
                <a:solidFill>
                  <a:schemeClr val="tx1"/>
                </a:solidFill>
              </a:rPr>
              <a:t>Je</a:t>
            </a:r>
            <a:r>
              <a:rPr lang="en-US" dirty="0" err="1">
                <a:solidFill>
                  <a:schemeClr val="tx1"/>
                </a:solidFill>
              </a:rPr>
              <a:t>dino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poslednja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naslovljene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zapravo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određenje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Glava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Glava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posljednja</a:t>
            </a:r>
            <a:r>
              <a:rPr lang="en-US" dirty="0">
                <a:solidFill>
                  <a:schemeClr val="tx1"/>
                </a:solidFill>
              </a:rPr>
              <a:t>, pa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okviri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naglašeni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Autorov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pripovjedačev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glas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javlja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početku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kraju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čuvar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priče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drži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rukama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ključeve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otvaraju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zatvaraju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kroz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koju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ulazi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poseban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prostor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tumači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jedan</a:t>
            </a:r>
            <a:r>
              <a:rPr lang="en-US" dirty="0">
                <a:solidFill>
                  <a:schemeClr val="tx1"/>
                </a:solidFill>
              </a:rPr>
              <a:t> model </a:t>
            </a:r>
            <a:r>
              <a:rPr lang="en-US" dirty="0" err="1">
                <a:solidFill>
                  <a:schemeClr val="tx1"/>
                </a:solidFill>
              </a:rPr>
              <a:t>postmodernističkog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komponovanja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</a:rPr>
              <a:t>Kraj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znaku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osvjetljavanja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lika</a:t>
            </a:r>
            <a:r>
              <a:rPr lang="en-US" dirty="0">
                <a:solidFill>
                  <a:schemeClr val="tx1"/>
                </a:solidFill>
              </a:rPr>
              <a:t> Davida </a:t>
            </a:r>
            <a:r>
              <a:rPr lang="en-US" dirty="0" err="1">
                <a:solidFill>
                  <a:schemeClr val="tx1"/>
                </a:solidFill>
              </a:rPr>
              <a:t>Šahana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autorove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želje</a:t>
            </a:r>
            <a:r>
              <a:rPr lang="en-US" dirty="0">
                <a:solidFill>
                  <a:schemeClr val="tx1"/>
                </a:solidFill>
              </a:rPr>
              <a:t> da se </a:t>
            </a:r>
            <a:r>
              <a:rPr lang="en-US" dirty="0" err="1">
                <a:solidFill>
                  <a:schemeClr val="tx1"/>
                </a:solidFill>
              </a:rPr>
              <a:t>fiktivnim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pripovjedačem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brani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autobiografskog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će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poistovjetiti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Uključivanjem</a:t>
            </a:r>
            <a:r>
              <a:rPr lang="en-US" dirty="0">
                <a:solidFill>
                  <a:schemeClr val="tx1"/>
                </a:solidFill>
              </a:rPr>
              <a:t> Davida u </a:t>
            </a:r>
            <a:r>
              <a:rPr lang="en-US" dirty="0" err="1">
                <a:solidFill>
                  <a:schemeClr val="tx1"/>
                </a:solidFill>
              </a:rPr>
              <a:t>priču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autor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izvršio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određenu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distancu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sopstvenog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bića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ličnog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subjektivnog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gledanja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svijet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78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9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F62B4-9504-4C46-B25A-7C676D74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1500" y="286603"/>
            <a:ext cx="2964180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38676-3D9B-4750-B64B-2084158CD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85950"/>
            <a:ext cx="10058400" cy="4352925"/>
          </a:xfrm>
        </p:spPr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Kao što se po pravilu događa u postmodernističkoj književnosti, i Hodžićev roman ima svoj metatekst.</a:t>
            </a:r>
          </a:p>
          <a:p>
            <a:r>
              <a:rPr lang="sr-Latn-ME" dirty="0">
                <a:solidFill>
                  <a:schemeClr val="tx1"/>
                </a:solidFill>
              </a:rPr>
              <a:t>Naime, pored fiktivnog pisca i naratora Davida Šahana, u romanu se kao pisac pojavljuje Zuvdija Hodžić. Tako </a:t>
            </a:r>
            <a:r>
              <a:rPr lang="sr-Latn-ME" i="1" dirty="0">
                <a:solidFill>
                  <a:schemeClr val="tx1"/>
                </a:solidFill>
              </a:rPr>
              <a:t>Davidova zvijezda</a:t>
            </a:r>
            <a:r>
              <a:rPr lang="sr-Latn-ME" dirty="0">
                <a:solidFill>
                  <a:schemeClr val="tx1"/>
                </a:solidFill>
              </a:rPr>
              <a:t> postaje svojevrsni roman o romanu, čime se još jednom potvrđuje izrazita pripadnost poetici postmodernizma.</a:t>
            </a:r>
          </a:p>
          <a:p>
            <a:r>
              <a:rPr lang="sr-Latn-ME" dirty="0">
                <a:solidFill>
                  <a:schemeClr val="tx1"/>
                </a:solidFill>
              </a:rPr>
              <a:t>Dakle, naratori, a u isto vrijeme i likovi romana, dva su pisca prijatelja – Jevrejin David koji piše </a:t>
            </a:r>
            <a:r>
              <a:rPr lang="sr-Latn-ME" i="1" dirty="0">
                <a:solidFill>
                  <a:schemeClr val="tx1"/>
                </a:solidFill>
              </a:rPr>
              <a:t>Davidovu zvijezdu</a:t>
            </a:r>
            <a:r>
              <a:rPr lang="sr-Latn-ME" dirty="0">
                <a:solidFill>
                  <a:schemeClr val="tx1"/>
                </a:solidFill>
              </a:rPr>
              <a:t>, i Zuvdija, za kojeg se u romanu kaže da je napisao djelo </a:t>
            </a:r>
            <a:r>
              <a:rPr lang="sr-Latn-ME" i="1" dirty="0">
                <a:solidFill>
                  <a:schemeClr val="tx1"/>
                </a:solidFill>
              </a:rPr>
              <a:t>1001 dan.</a:t>
            </a:r>
          </a:p>
          <a:p>
            <a:r>
              <a:rPr lang="sr-Latn-ME" dirty="0">
                <a:solidFill>
                  <a:schemeClr val="tx1"/>
                </a:solidFill>
              </a:rPr>
              <a:t>Fiktivni narator je pisac David Šahan, a njegova povijest o sudbini ujaka Kalmija predstavlja okosnicu romana. Kalmijevo stradanje uvodi u roman motiv tragične 1948.godine, koja je u Crnoj Gori progutala brojne nevine žrtve.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05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A0E57-AB4F-4950-9732-CC01A7E5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0" y="286603"/>
            <a:ext cx="3543300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BC7B2-3B91-45E0-99F6-50949B3D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1" y="1948094"/>
            <a:ext cx="11150353" cy="452437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Izrazita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komunikacija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Hodžićevog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Davidova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epom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indijske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književne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tradicije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čuvenom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zbirkom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priča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Šeherezadi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1001 </a:t>
            </a:r>
            <a:r>
              <a:rPr lang="en-US" i="1" dirty="0" err="1">
                <a:solidFill>
                  <a:schemeClr val="tx1"/>
                </a:solidFill>
              </a:rPr>
              <a:t>noć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potvrđuju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jednu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osnovnih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karakteristika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postmodernističkog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teksta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intertekstualnost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r>
              <a:rPr lang="sr-Latn-ME" dirty="0">
                <a:solidFill>
                  <a:schemeClr val="tx1"/>
                </a:solidFill>
              </a:rPr>
              <a:t>Put kroz pustolovinu čitanja </a:t>
            </a:r>
            <a:r>
              <a:rPr lang="sr-Latn-ME" i="1" dirty="0">
                <a:solidFill>
                  <a:schemeClr val="tx1"/>
                </a:solidFill>
              </a:rPr>
              <a:t>Davidove zvijezde </a:t>
            </a:r>
            <a:r>
              <a:rPr lang="sr-Latn-ME" dirty="0">
                <a:solidFill>
                  <a:schemeClr val="tx1"/>
                </a:solidFill>
              </a:rPr>
              <a:t>otvara moto, preuzet iz indijskog epa, Mahabharate: </a:t>
            </a:r>
            <a:r>
              <a:rPr lang="sr-Latn-ME" i="1" dirty="0">
                <a:solidFill>
                  <a:schemeClr val="tx1"/>
                </a:solidFill>
              </a:rPr>
              <a:t>Sve je nebo bilo osvijetljeno kad je ona letjela po njemu</a:t>
            </a:r>
            <a:r>
              <a:rPr lang="sr-Latn-ME" dirty="0">
                <a:solidFill>
                  <a:schemeClr val="tx1"/>
                </a:solidFill>
              </a:rPr>
              <a:t>. Autorova naklonost prema književnosti koja je prepuna mistike, iluzije, mašte i slobodnog duha, ogleda se ne samo u izboru motoa, već i u samoj činjenici da je Mahabharata kult književne tradicije. Moto Davidove zvijezde može se tumačiti i kao korelat sa prostornom strukturom neba, koja je za pisca posebno interesantna, i njoj posvećuje pažnju, i onda kada bira naslov za svoj roman.</a:t>
            </a:r>
          </a:p>
          <a:p>
            <a:r>
              <a:rPr lang="sr-Latn-ME" dirty="0">
                <a:solidFill>
                  <a:schemeClr val="tx1"/>
                </a:solidFill>
              </a:rPr>
              <a:t> Zvijezde pripadaju prostranstvu neba, a nebo je glavni činilac u motou. Osim neba, svjetlost koja je u Mahabharati prisutna, može zamijeniti Hodžićevu svjetlost zvijezde, koja kao lajtmotiv ima posebnu i važnu ulogu, prilikom tumačenja likova romana.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6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DE42-C66D-40DD-8779-63BDC153A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6275" y="286603"/>
            <a:ext cx="3581399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A22D-FCC6-419D-A49D-A4716E74F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Knjigu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Šeherezadi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pripovijeda</a:t>
            </a:r>
            <a:r>
              <a:rPr lang="en-US" dirty="0">
                <a:solidFill>
                  <a:schemeClr val="tx1"/>
                </a:solidFill>
              </a:rPr>
              <a:t> 1001 </a:t>
            </a:r>
            <a:r>
              <a:rPr lang="en-US" dirty="0" err="1">
                <a:solidFill>
                  <a:schemeClr val="tx1"/>
                </a:solidFill>
              </a:rPr>
              <a:t>noć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sjedinjuje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 roman u </a:t>
            </a:r>
            <a:r>
              <a:rPr lang="en-US" dirty="0" err="1">
                <a:solidFill>
                  <a:schemeClr val="tx1"/>
                </a:solidFill>
              </a:rPr>
              <a:t>onoj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mu je </a:t>
            </a:r>
            <a:r>
              <a:rPr lang="en-US" dirty="0" err="1">
                <a:solidFill>
                  <a:schemeClr val="tx1"/>
                </a:solidFill>
              </a:rPr>
              <a:t>potrebna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uspostavi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komunikaciju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Istokom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potpomogne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mističnosti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posluži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model za </a:t>
            </a:r>
            <a:r>
              <a:rPr lang="en-US" dirty="0" err="1">
                <a:solidFill>
                  <a:schemeClr val="tx1"/>
                </a:solidFill>
              </a:rPr>
              <a:t>metapoetičko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mjesto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Davidova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želja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počne</a:t>
            </a:r>
            <a:r>
              <a:rPr lang="en-US" dirty="0">
                <a:solidFill>
                  <a:schemeClr val="tx1"/>
                </a:solidFill>
              </a:rPr>
              <a:t> roman,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simbolično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preoblikovan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naziv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Hiljadu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jedan</a:t>
            </a:r>
            <a:r>
              <a:rPr lang="en-US" i="1" dirty="0">
                <a:solidFill>
                  <a:schemeClr val="tx1"/>
                </a:solidFill>
              </a:rPr>
              <a:t> dan,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čijim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sadržajem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</a:t>
            </a:r>
            <a:r>
              <a:rPr lang="en-US" i="1" dirty="0">
                <a:solidFill>
                  <a:schemeClr val="tx1"/>
                </a:solidFill>
              </a:rPr>
              <a:t> “od </a:t>
            </a:r>
            <a:r>
              <a:rPr lang="en-US" i="1" dirty="0" err="1">
                <a:solidFill>
                  <a:schemeClr val="tx1"/>
                </a:solidFill>
              </a:rPr>
              <a:t>rođenja</a:t>
            </a:r>
            <a:r>
              <a:rPr lang="en-US" i="1" dirty="0">
                <a:solidFill>
                  <a:schemeClr val="tx1"/>
                </a:solidFill>
              </a:rPr>
              <a:t>, a </a:t>
            </a:r>
            <a:r>
              <a:rPr lang="en-US" i="1" dirty="0" err="1">
                <a:solidFill>
                  <a:schemeClr val="tx1"/>
                </a:solidFill>
              </a:rPr>
              <a:t>možda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prije</a:t>
            </a:r>
            <a:r>
              <a:rPr lang="en-US" i="1" dirty="0">
                <a:solidFill>
                  <a:schemeClr val="tx1"/>
                </a:solidFill>
              </a:rPr>
              <a:t>”, </a:t>
            </a:r>
            <a:r>
              <a:rPr lang="en-US" dirty="0" err="1">
                <a:solidFill>
                  <a:schemeClr val="tx1"/>
                </a:solidFill>
              </a:rPr>
              <a:t>dobija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dimenzije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pripovjedačkih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intervencija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pogodne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stvaranje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dijaloga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sopstvenim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načinom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stvaranja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Tako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Hodžić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koristi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intertekstualnu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vezu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pričama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Hiljadu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jedne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noći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kako</a:t>
            </a:r>
            <a:r>
              <a:rPr lang="en-US" dirty="0">
                <a:solidFill>
                  <a:schemeClr val="tx1"/>
                </a:solidFill>
              </a:rPr>
              <a:t> bi </a:t>
            </a:r>
            <a:r>
              <a:rPr lang="en-US" dirty="0" err="1">
                <a:solidFill>
                  <a:schemeClr val="tx1"/>
                </a:solidFill>
              </a:rPr>
              <a:t>objasnio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nastajanje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jednog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 err="1">
                <a:solidFill>
                  <a:schemeClr val="tx1"/>
                </a:solidFill>
              </a:rPr>
              <a:t>Postoji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hiljadu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jedan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način</a:t>
            </a:r>
            <a:r>
              <a:rPr lang="en-US" i="1" dirty="0">
                <a:solidFill>
                  <a:schemeClr val="tx1"/>
                </a:solidFill>
              </a:rPr>
              <a:t> da se </a:t>
            </a:r>
            <a:r>
              <a:rPr lang="en-US" i="1" dirty="0" err="1">
                <a:solidFill>
                  <a:schemeClr val="tx1"/>
                </a:solidFill>
              </a:rPr>
              <a:t>počne</a:t>
            </a:r>
            <a:r>
              <a:rPr lang="en-US" i="1" dirty="0">
                <a:solidFill>
                  <a:schemeClr val="tx1"/>
                </a:solidFill>
              </a:rPr>
              <a:t> roman. Od toga </a:t>
            </a:r>
            <a:r>
              <a:rPr lang="en-US" i="1" dirty="0" err="1">
                <a:solidFill>
                  <a:schemeClr val="tx1"/>
                </a:solidFill>
              </a:rPr>
              <a:t>kako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krene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priča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znao</a:t>
            </a:r>
            <a:r>
              <a:rPr lang="en-US" i="1" dirty="0">
                <a:solidFill>
                  <a:schemeClr val="tx1"/>
                </a:solidFill>
              </a:rPr>
              <a:t> je, </a:t>
            </a:r>
            <a:r>
              <a:rPr lang="en-US" i="1" dirty="0" err="1">
                <a:solidFill>
                  <a:schemeClr val="tx1"/>
                </a:solidFill>
              </a:rPr>
              <a:t>završiće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ostalo</a:t>
            </a:r>
            <a:r>
              <a:rPr lang="en-US" i="1" dirty="0">
                <a:solidFill>
                  <a:schemeClr val="tx1"/>
                </a:solidFill>
              </a:rPr>
              <a:t> – </a:t>
            </a:r>
            <a:r>
              <a:rPr lang="en-US" i="1" dirty="0" err="1">
                <a:solidFill>
                  <a:schemeClr val="tx1"/>
                </a:solidFill>
              </a:rPr>
              <a:t>njen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tok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kraj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6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061C-79B1-4189-BDF0-C882D8589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7225" y="263529"/>
            <a:ext cx="3733799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17E4F-6698-4809-AB0B-FA61FE07F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050" y="2108201"/>
            <a:ext cx="10953750" cy="3760891"/>
          </a:xfrm>
        </p:spPr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Povlašćeno mjesto u romanu ima i priča o Šabetaju Cvij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sr-Latn-ME" dirty="0">
                <a:solidFill>
                  <a:schemeClr val="tx1"/>
                </a:solidFill>
              </a:rPr>
              <a:t>, Jevrejinu koji je prešao u islam i proveo vijek u Ulcinju. „Roman“ o Cviju i njegova dramska kompozicija čine je središtem u kojem se ukrštaju brojna značenja romana. Č</a:t>
            </a:r>
            <a:r>
              <a:rPr lang="en-US" dirty="0" err="1">
                <a:solidFill>
                  <a:schemeClr val="tx1"/>
                </a:solidFill>
              </a:rPr>
              <a:t>uven</a:t>
            </a:r>
            <a:r>
              <a:rPr lang="sr-Latn-ME" dirty="0">
                <a:solidFill>
                  <a:schemeClr val="tx1"/>
                </a:solidFill>
              </a:rPr>
              <a:t>i </a:t>
            </a:r>
            <a:r>
              <a:rPr lang="en-US" dirty="0" err="1">
                <a:solidFill>
                  <a:schemeClr val="tx1"/>
                </a:solidFill>
              </a:rPr>
              <a:t>Šabetaj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Cvij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istorija</a:t>
            </a:r>
            <a:r>
              <a:rPr lang="en-US" dirty="0">
                <a:solidFill>
                  <a:schemeClr val="tx1"/>
                </a:solidFill>
              </a:rPr>
              <a:t> pam</a:t>
            </a:r>
            <a:r>
              <a:rPr lang="sr-Latn-ME" dirty="0">
                <a:solidFill>
                  <a:schemeClr val="tx1"/>
                </a:solidFill>
              </a:rPr>
              <a:t>ti</a:t>
            </a:r>
            <a:r>
              <a:rPr lang="en-US" dirty="0">
                <a:solidFill>
                  <a:schemeClr val="tx1"/>
                </a:solidFill>
              </a:rPr>
              <a:t> je u </a:t>
            </a:r>
            <a:r>
              <a:rPr lang="en-US" dirty="0" err="1">
                <a:solidFill>
                  <a:schemeClr val="tx1"/>
                </a:solidFill>
              </a:rPr>
              <a:t>Hodžićevom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djelu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povezan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osnovnim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motivom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motivom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Poigravanja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istorijom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stvarnim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događajima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nalaze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samoj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srži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drugostepeno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modelovane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stvarnosti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svijeta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književnog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djela</a:t>
            </a:r>
            <a:r>
              <a:rPr lang="en-US" dirty="0">
                <a:solidFill>
                  <a:schemeClr val="tx1"/>
                </a:solidFill>
              </a:rPr>
              <a:t> - , </a:t>
            </a:r>
            <a:r>
              <a:rPr lang="en-US" dirty="0" err="1">
                <a:solidFill>
                  <a:schemeClr val="tx1"/>
                </a:solidFill>
              </a:rPr>
              <a:t>doprinosi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postmodernističkom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tekstu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ispolji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odnos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onome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pamte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istoričari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Prikazivajući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granicu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sudbinu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nalaze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njoj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Hodžić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iskazao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ljudskosti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čovječnosti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kidajući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granice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među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ljudima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To je, </a:t>
            </a:r>
            <a:r>
              <a:rPr lang="en-US" i="1" dirty="0" err="1">
                <a:solidFill>
                  <a:schemeClr val="tx1"/>
                </a:solidFill>
              </a:rPr>
              <a:t>velimo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bili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nesložni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Vidimo</a:t>
            </a:r>
            <a:r>
              <a:rPr lang="en-US" i="1" dirty="0">
                <a:solidFill>
                  <a:schemeClr val="tx1"/>
                </a:solidFill>
              </a:rPr>
              <a:t> da ne </a:t>
            </a:r>
            <a:r>
              <a:rPr lang="en-US" i="1" dirty="0" err="1">
                <a:solidFill>
                  <a:schemeClr val="tx1"/>
                </a:solidFill>
              </a:rPr>
              <a:t>valja</a:t>
            </a:r>
            <a:r>
              <a:rPr lang="en-US" i="1" dirty="0">
                <a:solidFill>
                  <a:schemeClr val="tx1"/>
                </a:solidFill>
              </a:rPr>
              <a:t> da se </a:t>
            </a:r>
            <a:r>
              <a:rPr lang="en-US" i="1" dirty="0" err="1">
                <a:solidFill>
                  <a:schemeClr val="tx1"/>
                </a:solidFill>
              </a:rPr>
              <a:t>dijelimo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rasturamo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ali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smo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nemoćni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išta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promijenimo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Nosi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sudbina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vapor </a:t>
            </a:r>
            <a:r>
              <a:rPr lang="en-US" i="1" dirty="0" err="1">
                <a:solidFill>
                  <a:schemeClr val="tx1"/>
                </a:solidFill>
              </a:rPr>
              <a:t>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njime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upravljaju</a:t>
            </a:r>
            <a:r>
              <a:rPr lang="sr-Latn-ME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A9AF7-F10B-4143-ABFF-32F38E13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POSTMODERNIZAM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35D54-BD5E-4A55-877A-B1687CF4F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U nauci o književnosti preovladava mišljenje da je četrdesetih godina XX vijek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sr-Latn-ME" dirty="0">
                <a:solidFill>
                  <a:schemeClr val="tx1"/>
                </a:solidFill>
              </a:rPr>
              <a:t> avangardu zamijenila posebna poetička struja, koja je bila aktuelna sve do pojave ključnih postmodernističkih tekstova.</a:t>
            </a:r>
          </a:p>
          <a:p>
            <a:r>
              <a:rPr lang="sr-Latn-ME" dirty="0">
                <a:solidFill>
                  <a:schemeClr val="tx1"/>
                </a:solidFill>
              </a:rPr>
              <a:t>To međurazdoblje, odnosno međupoetiku, teoretičari književnosti nazvali su poznim modernizmom.</a:t>
            </a:r>
          </a:p>
          <a:p>
            <a:r>
              <a:rPr lang="sr-Latn-ME" dirty="0">
                <a:solidFill>
                  <a:schemeClr val="tx1"/>
                </a:solidFill>
              </a:rPr>
              <a:t>U crnogorskoj književnosti pozni moderniza</a:t>
            </a:r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sr-Latn-ME" dirty="0">
                <a:solidFill>
                  <a:schemeClr val="tx1"/>
                </a:solidFill>
              </a:rPr>
              <a:t> ogleda se u djelima Mihaila Lalića, Milovana Đilasa, Miodraga Bulatovića...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63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44E0-0AC7-4DB0-9C84-C1E6EA8B0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571750"/>
            <a:ext cx="10058400" cy="3676650"/>
          </a:xfrm>
        </p:spPr>
        <p:txBody>
          <a:bodyPr>
            <a:normAutofit fontScale="90000"/>
          </a:bodyPr>
          <a:lstStyle/>
          <a:p>
            <a:br>
              <a:rPr lang="sr-Latn-ME" sz="4000" dirty="0"/>
            </a:br>
            <a:r>
              <a:rPr lang="sr-Latn-ME" sz="4000" b="1" dirty="0">
                <a:latin typeface="+mn-lt"/>
              </a:rPr>
              <a:t>Lajtmotivi</a:t>
            </a:r>
            <a:br>
              <a:rPr lang="sr-Latn-ME" sz="4000" dirty="0"/>
            </a:br>
            <a:br>
              <a:rPr lang="sr-Latn-ME" sz="4000" dirty="0">
                <a:solidFill>
                  <a:schemeClr val="tx1"/>
                </a:solidFill>
              </a:rPr>
            </a:br>
            <a:r>
              <a:rPr lang="sr-Latn-ME" sz="2200" dirty="0">
                <a:solidFill>
                  <a:schemeClr val="tx1"/>
                </a:solidFill>
              </a:rPr>
              <a:t>Zuvdija Hodžić, u svom romanu </a:t>
            </a:r>
            <a:r>
              <a:rPr lang="sr-Latn-ME" sz="2200" i="1" dirty="0">
                <a:solidFill>
                  <a:schemeClr val="tx1"/>
                </a:solidFill>
              </a:rPr>
              <a:t>Davidova zvijezda</a:t>
            </a:r>
            <a:r>
              <a:rPr lang="sr-Latn-ME" sz="2200" dirty="0">
                <a:solidFill>
                  <a:schemeClr val="tx1"/>
                </a:solidFill>
              </a:rPr>
              <a:t>, već u samom naslovu, sugeriše postojanje i nameće tumačenje jednog od lajtmotiva u djelu – </a:t>
            </a:r>
            <a:r>
              <a:rPr lang="sr-Latn-ME" sz="2200" b="1" dirty="0">
                <a:solidFill>
                  <a:schemeClr val="tx1"/>
                </a:solidFill>
              </a:rPr>
              <a:t>zvijezde</a:t>
            </a:r>
            <a:r>
              <a:rPr lang="sr-Latn-ME" sz="2200" dirty="0">
                <a:solidFill>
                  <a:schemeClr val="tx1"/>
                </a:solidFill>
              </a:rPr>
              <a:t>. Pored zvijezde, koja je vezana za mnoge likove, u tekstu se primjećuju i ostali lajtmotivi: ogledalo, san, knjiga. </a:t>
            </a:r>
            <a:br>
              <a:rPr lang="sr-Latn-ME" sz="2200" dirty="0">
                <a:solidFill>
                  <a:schemeClr val="tx1"/>
                </a:solidFill>
              </a:rPr>
            </a:br>
            <a:br>
              <a:rPr lang="sr-Latn-ME" sz="2200" dirty="0">
                <a:solidFill>
                  <a:schemeClr val="tx1"/>
                </a:solidFill>
              </a:rPr>
            </a:br>
            <a:r>
              <a:rPr lang="sr-Latn-ME" sz="2200" dirty="0">
                <a:solidFill>
                  <a:schemeClr val="tx1"/>
                </a:solidFill>
              </a:rPr>
              <a:t>Kao nebeski znak, </a:t>
            </a:r>
            <a:r>
              <a:rPr lang="sr-Latn-ME" sz="2200" b="1" dirty="0">
                <a:solidFill>
                  <a:schemeClr val="tx1"/>
                </a:solidFill>
              </a:rPr>
              <a:t>zvijezda</a:t>
            </a:r>
            <a:r>
              <a:rPr lang="sr-Latn-ME" sz="2200" dirty="0">
                <a:solidFill>
                  <a:schemeClr val="tx1"/>
                </a:solidFill>
              </a:rPr>
              <a:t> je odraz ljudske sudbine koja je u isti mah i prisutna i odsutna, a zbog savršenstva svog slikovnog prikaza, predstavlja simbol apsolutnog, nade i uspjeha. Težiti ka zvijezdama znači težiti ka višim idealima. Pogled u nebo, i u zvijezde uvijek znači pogled u budućnost, u željeno, u prostor nade i snova. Zvijezde predstavljaju kosmičku vezu između neba i zemlje, a može da simboliše i život, ali i njegovo gašenje.</a:t>
            </a:r>
            <a:br>
              <a:rPr lang="sr-Latn-ME" sz="2200" dirty="0"/>
            </a:br>
            <a:br>
              <a:rPr lang="sr-Latn-ME" sz="2200" dirty="0"/>
            </a:br>
            <a:br>
              <a:rPr lang="sr-Latn-ME" sz="2200" dirty="0"/>
            </a:br>
            <a:br>
              <a:rPr lang="sr-Latn-ME" sz="2200" dirty="0"/>
            </a:br>
            <a:br>
              <a:rPr lang="sr-Latn-ME" sz="2200" dirty="0"/>
            </a:br>
            <a:endParaRPr lang="en-US" sz="22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851A0F4-6263-49CB-B015-62EA5FEFED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0"/>
            <a:ext cx="3124200" cy="1933575"/>
          </a:xfrm>
        </p:spPr>
      </p:pic>
    </p:spTree>
    <p:extLst>
      <p:ext uri="{BB962C8B-B14F-4D97-AF65-F5344CB8AC3E}">
        <p14:creationId xmlns:p14="http://schemas.microsoft.com/office/powerpoint/2010/main" val="378128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F4FE3-093C-4D42-BF44-62E2EA4A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900" y="286603"/>
            <a:ext cx="3524250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997EE-A99A-4FC8-A3DD-623FE794A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Vezujući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zvijezdu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glavnog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romanu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često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pominje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funkciju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rasvjetljavanju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ličnosti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Nebo </a:t>
            </a:r>
            <a:r>
              <a:rPr lang="en-US" i="1" dirty="0" err="1">
                <a:solidFill>
                  <a:schemeClr val="tx1"/>
                </a:solidFill>
              </a:rPr>
              <a:t>nad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Prokletijama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najljepše</a:t>
            </a:r>
            <a:r>
              <a:rPr lang="en-US" i="1" dirty="0">
                <a:solidFill>
                  <a:schemeClr val="tx1"/>
                </a:solidFill>
              </a:rPr>
              <a:t> je za </a:t>
            </a:r>
            <a:r>
              <a:rPr lang="en-US" i="1" dirty="0" err="1">
                <a:solidFill>
                  <a:schemeClr val="tx1"/>
                </a:solidFill>
              </a:rPr>
              <a:t>ljetnjih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večeri</a:t>
            </a:r>
            <a:r>
              <a:rPr lang="en-US" i="1" dirty="0">
                <a:solidFill>
                  <a:schemeClr val="tx1"/>
                </a:solidFill>
              </a:rPr>
              <a:t>. Tada je </a:t>
            </a:r>
            <a:r>
              <a:rPr lang="en-US" i="1" dirty="0" err="1">
                <a:solidFill>
                  <a:schemeClr val="tx1"/>
                </a:solidFill>
              </a:rPr>
              <a:t>drukčije</a:t>
            </a:r>
            <a:r>
              <a:rPr lang="en-US" i="1" dirty="0">
                <a:solidFill>
                  <a:schemeClr val="tx1"/>
                </a:solidFill>
              </a:rPr>
              <a:t> od </a:t>
            </a:r>
            <a:r>
              <a:rPr lang="en-US" i="1" dirty="0" err="1">
                <a:solidFill>
                  <a:schemeClr val="tx1"/>
                </a:solidFill>
              </a:rPr>
              <a:t>svih</a:t>
            </a:r>
            <a:r>
              <a:rPr lang="en-US" i="1" dirty="0">
                <a:solidFill>
                  <a:schemeClr val="tx1"/>
                </a:solidFill>
              </a:rPr>
              <a:t> pod </a:t>
            </a:r>
            <a:r>
              <a:rPr lang="en-US" i="1" dirty="0" err="1">
                <a:solidFill>
                  <a:schemeClr val="tx1"/>
                </a:solidFill>
              </a:rPr>
              <a:t>kojima</a:t>
            </a:r>
            <a:r>
              <a:rPr lang="en-US" i="1" dirty="0">
                <a:solidFill>
                  <a:schemeClr val="tx1"/>
                </a:solidFill>
              </a:rPr>
              <a:t> je, “</a:t>
            </a:r>
            <a:r>
              <a:rPr lang="en-US" i="1" dirty="0" err="1">
                <a:solidFill>
                  <a:schemeClr val="tx1"/>
                </a:solidFill>
              </a:rPr>
              <a:t>idući</a:t>
            </a:r>
            <a:r>
              <a:rPr lang="en-US" i="1" dirty="0">
                <a:solidFill>
                  <a:schemeClr val="tx1"/>
                </a:solidFill>
              </a:rPr>
              <a:t> za </a:t>
            </a:r>
            <a:r>
              <a:rPr lang="en-US" i="1" dirty="0" err="1">
                <a:solidFill>
                  <a:schemeClr val="tx1"/>
                </a:solidFill>
              </a:rPr>
              <a:t>svojom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zvijezdom</a:t>
            </a:r>
            <a:r>
              <a:rPr lang="en-US" i="1" dirty="0">
                <a:solidFill>
                  <a:schemeClr val="tx1"/>
                </a:solidFill>
              </a:rPr>
              <a:t>”, </a:t>
            </a:r>
            <a:r>
              <a:rPr lang="en-US" i="1" dirty="0" err="1">
                <a:solidFill>
                  <a:schemeClr val="tx1"/>
                </a:solidFill>
              </a:rPr>
              <a:t>stranstvujući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svijetom</a:t>
            </a:r>
            <a:r>
              <a:rPr lang="en-US" i="1" dirty="0">
                <a:solidFill>
                  <a:schemeClr val="tx1"/>
                </a:solidFill>
              </a:rPr>
              <a:t>, David </a:t>
            </a:r>
            <a:r>
              <a:rPr lang="en-US" i="1" dirty="0" err="1">
                <a:solidFill>
                  <a:schemeClr val="tx1"/>
                </a:solidFill>
              </a:rPr>
              <a:t>stajao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snatrio</a:t>
            </a:r>
            <a:r>
              <a:rPr lang="en-US" i="1" dirty="0">
                <a:solidFill>
                  <a:schemeClr val="tx1"/>
                </a:solidFill>
              </a:rPr>
              <a:t>. Kao da </a:t>
            </a:r>
            <a:r>
              <a:rPr lang="en-US" i="1" dirty="0" err="1">
                <a:solidFill>
                  <a:schemeClr val="tx1"/>
                </a:solidFill>
              </a:rPr>
              <a:t>su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neba</a:t>
            </a:r>
            <a:r>
              <a:rPr lang="en-US" i="1" dirty="0">
                <a:solidFill>
                  <a:schemeClr val="tx1"/>
                </a:solidFill>
              </a:rPr>
              <a:t> – </a:t>
            </a:r>
            <a:r>
              <a:rPr lang="en-US" i="1" dirty="0" err="1">
                <a:solidFill>
                  <a:schemeClr val="tx1"/>
                </a:solidFill>
              </a:rPr>
              <a:t>jedno</a:t>
            </a:r>
            <a:r>
              <a:rPr lang="en-US" i="1" dirty="0">
                <a:solidFill>
                  <a:schemeClr val="tx1"/>
                </a:solidFill>
              </a:rPr>
              <a:t> gore, </a:t>
            </a:r>
            <a:r>
              <a:rPr lang="en-US" i="1" dirty="0" err="1">
                <a:solidFill>
                  <a:schemeClr val="tx1"/>
                </a:solidFill>
              </a:rPr>
              <a:t>drugo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dolje</a:t>
            </a:r>
            <a:r>
              <a:rPr lang="en-US" i="1" dirty="0">
                <a:solidFill>
                  <a:schemeClr val="tx1"/>
                </a:solidFill>
              </a:rPr>
              <a:t>. Na </a:t>
            </a:r>
            <a:r>
              <a:rPr lang="en-US" i="1" dirty="0" err="1">
                <a:solidFill>
                  <a:schemeClr val="tx1"/>
                </a:solidFill>
              </a:rPr>
              <a:t>gornjem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izvija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zvjezdani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oro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donjem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jezerskom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tišaku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sve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ogleda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ponavlja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ovom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slučaju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povezane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već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prostornom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Prokletija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interesantnom</a:t>
            </a:r>
            <a:r>
              <a:rPr lang="en-US" dirty="0">
                <a:solidFill>
                  <a:schemeClr val="tx1"/>
                </a:solidFill>
              </a:rPr>
              <a:t> ne </a:t>
            </a:r>
            <a:r>
              <a:rPr lang="en-US" dirty="0" err="1">
                <a:solidFill>
                  <a:schemeClr val="tx1"/>
                </a:solidFill>
              </a:rPr>
              <a:t>samo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zbog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imena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prokleto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ukleto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mjesto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već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zbog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visine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kojoj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nalazi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11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ED057-1863-426D-AF95-E93C1A8C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7225" y="286603"/>
            <a:ext cx="3648074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6262E-2379-419E-8E06-69E998D51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Davidovo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oduševljenje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njihovom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igrom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predstavlja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pogled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unazad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vezan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uspomene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sjećanja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emotivna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veza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njima</a:t>
            </a:r>
            <a:r>
              <a:rPr lang="en-US" dirty="0">
                <a:solidFill>
                  <a:schemeClr val="tx1"/>
                </a:solidFill>
              </a:rPr>
              <a:t> je u </a:t>
            </a:r>
            <a:r>
              <a:rPr lang="en-US" dirty="0" err="1">
                <a:solidFill>
                  <a:schemeClr val="tx1"/>
                </a:solidFill>
              </a:rPr>
              <a:t>liku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ujaka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Kalmija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Davidovo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shvatanje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bilo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slično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shvatanju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čovjekovog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vrijede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neprolazni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vječni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ostavljaju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sjaj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sobom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nazivaju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ljudima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I </a:t>
            </a:r>
            <a:r>
              <a:rPr lang="en-US" i="1" dirty="0" err="1">
                <a:solidFill>
                  <a:schemeClr val="tx1"/>
                </a:solidFill>
              </a:rPr>
              <a:t>kasnije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stasao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čovjek</a:t>
            </a:r>
            <a:r>
              <a:rPr lang="en-US" i="1" dirty="0">
                <a:solidFill>
                  <a:schemeClr val="tx1"/>
                </a:solidFill>
              </a:rPr>
              <a:t>, David bi od </a:t>
            </a:r>
            <a:r>
              <a:rPr lang="en-US" i="1" dirty="0" err="1">
                <a:solidFill>
                  <a:schemeClr val="tx1"/>
                </a:solidFill>
              </a:rPr>
              <a:t>pomisli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njih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osjetio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kako</a:t>
            </a:r>
            <a:r>
              <a:rPr lang="en-US" i="1" dirty="0">
                <a:solidFill>
                  <a:schemeClr val="tx1"/>
                </a:solidFill>
              </a:rPr>
              <a:t> se u </a:t>
            </a:r>
            <a:r>
              <a:rPr lang="en-US" i="1" dirty="0" err="1">
                <a:solidFill>
                  <a:schemeClr val="tx1"/>
                </a:solidFill>
              </a:rPr>
              <a:t>njemu</a:t>
            </a:r>
            <a:r>
              <a:rPr lang="en-US" i="1" dirty="0">
                <a:solidFill>
                  <a:schemeClr val="tx1"/>
                </a:solidFill>
              </a:rPr>
              <a:t> pale </a:t>
            </a:r>
            <a:r>
              <a:rPr lang="en-US" i="1" dirty="0" err="1">
                <a:solidFill>
                  <a:schemeClr val="tx1"/>
                </a:solidFill>
              </a:rPr>
              <a:t>sunašca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griju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sjećanjem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žnje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kolomboć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proljetos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posijano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naglo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zrene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bujne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zastrni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zabubri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hita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obilatim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urodom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uzvrati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zemlji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radišama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sui h </a:t>
            </a:r>
            <a:r>
              <a:rPr lang="en-US" i="1" dirty="0" err="1">
                <a:solidFill>
                  <a:schemeClr val="tx1"/>
                </a:solidFill>
              </a:rPr>
              <a:t>mjesecima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dojili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hranili</a:t>
            </a:r>
            <a:r>
              <a:rPr lang="en-US" i="1" dirty="0">
                <a:solidFill>
                  <a:schemeClr val="tx1"/>
                </a:solidFill>
              </a:rPr>
              <a:t>… </a:t>
            </a:r>
            <a:r>
              <a:rPr lang="en-US" i="1" dirty="0" err="1">
                <a:solidFill>
                  <a:schemeClr val="tx1"/>
                </a:solidFill>
              </a:rPr>
              <a:t>Volio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zvijezde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Divio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im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sebi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neprestano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nalaze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snagu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zrače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griju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svjetle</a:t>
            </a:r>
            <a:r>
              <a:rPr lang="en-US" i="1" dirty="0">
                <a:solidFill>
                  <a:schemeClr val="tx1"/>
                </a:solidFill>
              </a:rPr>
              <a:t>. I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ugasi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njihov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život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dim </a:t>
            </a:r>
            <a:r>
              <a:rPr lang="en-US" i="1" dirty="0" err="1">
                <a:solidFill>
                  <a:schemeClr val="tx1"/>
                </a:solidFill>
              </a:rPr>
              <a:t>utrne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duša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im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ohladi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srce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rasprše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bezbroj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zvjezdanih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žiški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zauvijek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nestanu</a:t>
            </a:r>
            <a:r>
              <a:rPr lang="en-US" i="1" dirty="0">
                <a:solidFill>
                  <a:schemeClr val="tx1"/>
                </a:solidFill>
              </a:rPr>
              <a:t> – </a:t>
            </a:r>
            <a:r>
              <a:rPr lang="en-US" i="1" dirty="0" err="1">
                <a:solidFill>
                  <a:schemeClr val="tx1"/>
                </a:solidFill>
              </a:rPr>
              <a:t>nastavljaju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svijetle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34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11D9E-9D01-4AED-9A93-6CE48EB5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3988" y="263529"/>
            <a:ext cx="3256596" cy="1450757"/>
          </a:xfrm>
        </p:spPr>
        <p:txBody>
          <a:bodyPr>
            <a:normAutofit/>
          </a:bodyPr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F4F54-8FC9-466E-94D6-6A26DF609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4311"/>
            <a:ext cx="10058400" cy="438556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Priča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Šabetaju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Cviji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takođe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povezanosti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motivom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Radnja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 se u </a:t>
            </a:r>
            <a:r>
              <a:rPr lang="en-US" dirty="0" err="1">
                <a:solidFill>
                  <a:schemeClr val="tx1"/>
                </a:solidFill>
              </a:rPr>
              <a:t>jednom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trenutku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istoriju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turske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vladavine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iznoseći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priču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jevrejskom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rabinu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mistiku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povjerovao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druge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uspio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ubijedi</a:t>
            </a:r>
            <a:r>
              <a:rPr lang="en-US" dirty="0">
                <a:solidFill>
                  <a:schemeClr val="tx1"/>
                </a:solidFill>
              </a:rPr>
              <a:t> da je </a:t>
            </a:r>
            <a:r>
              <a:rPr lang="en-US" dirty="0" err="1">
                <a:solidFill>
                  <a:schemeClr val="tx1"/>
                </a:solidFill>
              </a:rPr>
              <a:t>novi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mesija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Primivši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islam</a:t>
            </a:r>
            <a:r>
              <a:rPr lang="en-US" dirty="0">
                <a:solidFill>
                  <a:schemeClr val="tx1"/>
                </a:solidFill>
              </a:rPr>
              <a:t> pod </a:t>
            </a:r>
            <a:r>
              <a:rPr lang="en-US" dirty="0" err="1">
                <a:solidFill>
                  <a:schemeClr val="tx1"/>
                </a:solidFill>
              </a:rPr>
              <a:t>prijetnjom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smrti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Šabetaj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iznevjerio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mnoge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sljedbenike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bili</a:t>
            </a:r>
            <a:r>
              <a:rPr lang="en-US" dirty="0">
                <a:solidFill>
                  <a:schemeClr val="tx1"/>
                </a:solidFill>
              </a:rPr>
              <a:t> pod </a:t>
            </a:r>
            <a:r>
              <a:rPr lang="en-US" dirty="0" err="1">
                <a:solidFill>
                  <a:schemeClr val="tx1"/>
                </a:solidFill>
              </a:rPr>
              <a:t>uticajem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ubijeđenosti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postojanju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mesije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sr-Latn-ME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Čuvar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pomenuo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nekog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Jevrejina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pogrešno</a:t>
            </a:r>
            <a:r>
              <a:rPr lang="en-US" i="1" dirty="0">
                <a:solidFill>
                  <a:schemeClr val="tx1"/>
                </a:solidFill>
              </a:rPr>
              <a:t> mu je </a:t>
            </a:r>
            <a:r>
              <a:rPr lang="en-US" i="1" dirty="0" err="1">
                <a:solidFill>
                  <a:schemeClr val="tx1"/>
                </a:solidFill>
              </a:rPr>
              <a:t>naveo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ime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pokazao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iza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sebe</a:t>
            </a:r>
            <a:r>
              <a:rPr lang="en-US" i="1" dirty="0">
                <a:solidFill>
                  <a:schemeClr val="tx1"/>
                </a:solidFill>
              </a:rPr>
              <a:t>, u </a:t>
            </a:r>
            <a:r>
              <a:rPr lang="en-US" i="1" dirty="0" err="1">
                <a:solidFill>
                  <a:schemeClr val="tx1"/>
                </a:solidFill>
              </a:rPr>
              <a:t>koju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niko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osim</a:t>
            </a:r>
            <a:r>
              <a:rPr lang="en-US" i="1" dirty="0">
                <a:solidFill>
                  <a:schemeClr val="tx1"/>
                </a:solidFill>
              </a:rPr>
              <a:t> Davida </a:t>
            </a:r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pogledao</a:t>
            </a:r>
            <a:r>
              <a:rPr lang="en-US" i="1" dirty="0">
                <a:solidFill>
                  <a:schemeClr val="tx1"/>
                </a:solidFill>
              </a:rPr>
              <a:t>… </a:t>
            </a:r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mogao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odvoji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pogled</a:t>
            </a:r>
            <a:r>
              <a:rPr lang="en-US" i="1" dirty="0">
                <a:solidFill>
                  <a:schemeClr val="tx1"/>
                </a:solidFill>
              </a:rPr>
              <a:t> od </a:t>
            </a:r>
            <a:r>
              <a:rPr lang="en-US" i="1" dirty="0" err="1">
                <a:solidFill>
                  <a:schemeClr val="tx1"/>
                </a:solidFill>
              </a:rPr>
              <a:t>nje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zidu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dobro </a:t>
            </a:r>
            <a:r>
              <a:rPr lang="en-US" i="1" dirty="0" err="1">
                <a:solidFill>
                  <a:schemeClr val="tx1"/>
                </a:solidFill>
              </a:rPr>
              <a:t>znani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znak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već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raznim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prizorima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vidljivim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skrivenim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ljepotama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bogata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slika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koju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treba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dugo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gledati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uživati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njoj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ćutati</a:t>
            </a:r>
            <a:r>
              <a:rPr lang="en-US" i="1" dirty="0">
                <a:solidFill>
                  <a:schemeClr val="tx1"/>
                </a:solidFill>
              </a:rPr>
              <a:t>…</a:t>
            </a:r>
          </a:p>
          <a:p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Davidova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zagledanost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zvijezdu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sugeriše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dublje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viđenje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znaka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odiše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slikovitosti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stvara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Davidovoj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glavi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prizora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budi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njemu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smisao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pPr lvl="1"/>
            <a:r>
              <a:rPr lang="en-US" i="1" dirty="0" err="1">
                <a:solidFill>
                  <a:schemeClr val="tx1"/>
                </a:solidFill>
              </a:rPr>
              <a:t>Šestokraka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istetovirana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Šabetajevim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grudima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zavsjetluca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zablješti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zraci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sunca</a:t>
            </a:r>
            <a:r>
              <a:rPr lang="en-US" i="1" dirty="0">
                <a:solidFill>
                  <a:schemeClr val="tx1"/>
                </a:solidFill>
              </a:rPr>
              <a:t>. Sultan </a:t>
            </a:r>
            <a:r>
              <a:rPr lang="en-US" i="1" dirty="0" err="1">
                <a:solidFill>
                  <a:schemeClr val="tx1"/>
                </a:solidFill>
              </a:rPr>
              <a:t>zakloni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oči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dlanom</a:t>
            </a:r>
            <a:r>
              <a:rPr lang="sr-Latn-ME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1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E279-0736-4878-88AF-788BC9E88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866" y="286603"/>
            <a:ext cx="3909133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4672E-0CEE-41D7-97D1-529CDFAAA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Za </a:t>
            </a:r>
            <a:r>
              <a:rPr lang="en-US" dirty="0" err="1">
                <a:solidFill>
                  <a:schemeClr val="tx1"/>
                </a:solidFill>
              </a:rPr>
              <a:t>Šabetaja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istetovirana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šestokraka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značila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postojanje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duše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njegovog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sopstvenog</a:t>
            </a:r>
            <a:r>
              <a:rPr lang="en-US" dirty="0">
                <a:solidFill>
                  <a:schemeClr val="tx1"/>
                </a:solidFill>
              </a:rPr>
              <a:t> Ja,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izgubio</a:t>
            </a:r>
            <a:r>
              <a:rPr lang="en-US" dirty="0">
                <a:solidFill>
                  <a:schemeClr val="tx1"/>
                </a:solidFill>
              </a:rPr>
              <a:t>. U </a:t>
            </a:r>
            <a:r>
              <a:rPr lang="en-US" dirty="0" err="1">
                <a:solidFill>
                  <a:schemeClr val="tx1"/>
                </a:solidFill>
              </a:rPr>
              <a:t>zvijezdama</a:t>
            </a:r>
            <a:r>
              <a:rPr lang="en-US" dirty="0">
                <a:solidFill>
                  <a:schemeClr val="tx1"/>
                </a:solidFill>
              </a:rPr>
              <a:t> je spas, </a:t>
            </a:r>
            <a:r>
              <a:rPr lang="en-US" dirty="0" err="1">
                <a:solidFill>
                  <a:schemeClr val="tx1"/>
                </a:solidFill>
              </a:rPr>
              <a:t>čovjekova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duša</a:t>
            </a:r>
            <a:r>
              <a:rPr lang="en-US" dirty="0">
                <a:solidFill>
                  <a:schemeClr val="tx1"/>
                </a:solidFill>
              </a:rPr>
              <a:t>, ka </a:t>
            </a:r>
            <a:r>
              <a:rPr lang="en-US" dirty="0" err="1">
                <a:solidFill>
                  <a:schemeClr val="tx1"/>
                </a:solidFill>
              </a:rPr>
              <a:t>njima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stremi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one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opšti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zemlji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Zvijezda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Šabetajevim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grudima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simboliše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individualnu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težnju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sjajni</a:t>
            </a:r>
            <a:r>
              <a:rPr lang="en-US" dirty="0">
                <a:solidFill>
                  <a:schemeClr val="tx1"/>
                </a:solidFill>
              </a:rPr>
              <a:t> put </a:t>
            </a:r>
            <a:r>
              <a:rPr lang="en-US" dirty="0" err="1">
                <a:solidFill>
                  <a:schemeClr val="tx1"/>
                </a:solidFill>
              </a:rPr>
              <a:t>kojim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prolazi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Gubljenje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Davidove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, za </a:t>
            </a:r>
            <a:r>
              <a:rPr lang="en-US" dirty="0" err="1">
                <a:solidFill>
                  <a:schemeClr val="tx1"/>
                </a:solidFill>
              </a:rPr>
              <a:t>njega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znači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gubljenje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potpuno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ugasnuće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poraz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sr-Latn-ME" dirty="0">
              <a:solidFill>
                <a:schemeClr val="tx1"/>
              </a:solidFill>
            </a:endParaRPr>
          </a:p>
          <a:p>
            <a:pPr lvl="1"/>
            <a:r>
              <a:rPr lang="en-US" i="1" dirty="0" err="1">
                <a:solidFill>
                  <a:schemeClr val="tx1"/>
                </a:solidFill>
              </a:rPr>
              <a:t>Znao</a:t>
            </a:r>
            <a:r>
              <a:rPr lang="en-US" i="1" dirty="0">
                <a:solidFill>
                  <a:schemeClr val="tx1"/>
                </a:solidFill>
              </a:rPr>
              <a:t> je da </a:t>
            </a:r>
            <a:r>
              <a:rPr lang="en-US" i="1" dirty="0" err="1">
                <a:solidFill>
                  <a:schemeClr val="tx1"/>
                </a:solidFill>
              </a:rPr>
              <a:t>više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neće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bježati</a:t>
            </a:r>
            <a:r>
              <a:rPr lang="en-US" i="1" dirty="0">
                <a:solidFill>
                  <a:schemeClr val="tx1"/>
                </a:solidFill>
              </a:rPr>
              <a:t> od </a:t>
            </a:r>
            <a:r>
              <a:rPr lang="en-US" i="1" dirty="0" err="1">
                <a:solidFill>
                  <a:schemeClr val="tx1"/>
                </a:solidFill>
              </a:rPr>
              <a:t>smrti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će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čekati</a:t>
            </a:r>
            <a:r>
              <a:rPr lang="en-US" i="1" dirty="0">
                <a:solidFill>
                  <a:schemeClr val="tx1"/>
                </a:solidFill>
              </a:rPr>
              <a:t>: </a:t>
            </a:r>
            <a:r>
              <a:rPr lang="en-US" i="1" dirty="0" err="1">
                <a:solidFill>
                  <a:schemeClr val="tx1"/>
                </a:solidFill>
              </a:rPr>
              <a:t>poći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će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joj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susret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Znao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će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sresti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Otvorivši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činio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svakoga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jutra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srmenu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kutijicu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čijem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zaklopcu</a:t>
            </a:r>
            <a:r>
              <a:rPr lang="en-US" i="1" dirty="0">
                <a:solidFill>
                  <a:schemeClr val="tx1"/>
                </a:solidFill>
              </a:rPr>
              <a:t> je s </a:t>
            </a:r>
            <a:r>
              <a:rPr lang="en-US" i="1" dirty="0" err="1">
                <a:solidFill>
                  <a:schemeClr val="tx1"/>
                </a:solidFill>
              </a:rPr>
              <a:t>unutarnje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strane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bilo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ogledalce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b+obliku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Davidove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Šabetaj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jedini</a:t>
            </a:r>
            <a:r>
              <a:rPr lang="en-US" i="1" dirty="0">
                <a:solidFill>
                  <a:schemeClr val="tx1"/>
                </a:solidFill>
              </a:rPr>
              <a:t> put </a:t>
            </a:r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njemu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ugledao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svoj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lik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niti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dahom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zamaglio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ogledalo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Ostao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sam</a:t>
            </a:r>
            <a:r>
              <a:rPr lang="en-US" i="1" dirty="0">
                <a:solidFill>
                  <a:schemeClr val="tx1"/>
                </a:solidFill>
              </a:rPr>
              <a:t> bez </a:t>
            </a:r>
            <a:r>
              <a:rPr lang="en-US" i="1" dirty="0" err="1">
                <a:solidFill>
                  <a:schemeClr val="tx1"/>
                </a:solidFill>
              </a:rPr>
              <a:t>duše</a:t>
            </a:r>
            <a:r>
              <a:rPr lang="en-US" i="1" dirty="0">
                <a:solidFill>
                  <a:schemeClr val="tx1"/>
                </a:solidFill>
              </a:rPr>
              <a:t>!</a:t>
            </a:r>
            <a:endParaRPr lang="sr-Latn-ME" i="1" dirty="0">
              <a:solidFill>
                <a:schemeClr val="tx1"/>
              </a:solidFill>
            </a:endParaRPr>
          </a:p>
          <a:p>
            <a:pPr marL="201168" lvl="1" indent="0">
              <a:buNone/>
            </a:pP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Šabetajevo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gubljenje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lika</a:t>
            </a:r>
            <a:r>
              <a:rPr lang="en-US" sz="1800" dirty="0">
                <a:solidFill>
                  <a:schemeClr val="tx1"/>
                </a:solidFill>
              </a:rPr>
              <a:t> u </a:t>
            </a:r>
            <a:r>
              <a:rPr lang="en-US" sz="1800" dirty="0" err="1">
                <a:solidFill>
                  <a:schemeClr val="tx1"/>
                </a:solidFill>
              </a:rPr>
              <a:t>ogledalu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oblika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Davidove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zvijezde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simbolizuje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njegovu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smrt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koja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će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kasnije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uslijediti</a:t>
            </a:r>
            <a:r>
              <a:rPr lang="en-US" sz="1800" dirty="0">
                <a:solidFill>
                  <a:schemeClr val="tx1"/>
                </a:solidFill>
              </a:rPr>
              <a:t>, ne </a:t>
            </a:r>
            <a:r>
              <a:rPr lang="en-US" sz="1800" dirty="0" err="1">
                <a:solidFill>
                  <a:schemeClr val="tx1"/>
                </a:solidFill>
              </a:rPr>
              <a:t>slučajno</a:t>
            </a:r>
            <a:r>
              <a:rPr lang="en-US" sz="1800" dirty="0">
                <a:solidFill>
                  <a:schemeClr val="tx1"/>
                </a:solidFill>
              </a:rPr>
              <a:t>, u </a:t>
            </a:r>
            <a:r>
              <a:rPr lang="en-US" sz="1800" dirty="0" err="1">
                <a:solidFill>
                  <a:schemeClr val="tx1"/>
                </a:solidFill>
              </a:rPr>
              <a:t>vrijeme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zajedničke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molitve</a:t>
            </a:r>
            <a:r>
              <a:rPr lang="en-US" sz="1800" dirty="0">
                <a:solidFill>
                  <a:schemeClr val="tx1"/>
                </a:solidFill>
              </a:rPr>
              <a:t> u </a:t>
            </a:r>
            <a:r>
              <a:rPr lang="en-US" sz="1800" dirty="0" err="1">
                <a:solidFill>
                  <a:schemeClr val="tx1"/>
                </a:solidFill>
              </a:rPr>
              <a:t>džamiji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Istorija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Ulcinja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pamti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lik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Šabetaja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lažnog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mesije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Jevrejina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koji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zidu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tvrđave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urezuje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dvije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velike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Davi</a:t>
            </a:r>
            <a:r>
              <a:rPr lang="sr-Latn-ME" sz="1800" dirty="0">
                <a:solidFill>
                  <a:schemeClr val="tx1"/>
                </a:solidFill>
              </a:rPr>
              <a:t>d</a:t>
            </a:r>
            <a:r>
              <a:rPr lang="en-US" sz="1800" dirty="0" err="1">
                <a:solidFill>
                  <a:schemeClr val="tx1"/>
                </a:solidFill>
              </a:rPr>
              <a:t>ove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zvijezde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615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0B4C3-E5F3-4CAC-AC08-7C83F5CB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7225" y="286603"/>
            <a:ext cx="3638548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68199-7B2A-4F91-ADF4-2026887D3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85951"/>
            <a:ext cx="10058400" cy="235267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 </a:t>
            </a:r>
            <a:r>
              <a:rPr lang="en-US" dirty="0" err="1">
                <a:solidFill>
                  <a:schemeClr val="tx1"/>
                </a:solidFill>
              </a:rPr>
              <a:t>završnom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poglavlju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ključno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mjesto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Pričajući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naslovu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pisac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</a:t>
            </a:r>
            <a:r>
              <a:rPr lang="en-US" dirty="0">
                <a:solidFill>
                  <a:schemeClr val="tx1"/>
                </a:solidFill>
              </a:rPr>
              <a:t> alter-ego se </a:t>
            </a:r>
            <a:r>
              <a:rPr lang="en-US" dirty="0" err="1">
                <a:solidFill>
                  <a:schemeClr val="tx1"/>
                </a:solidFill>
              </a:rPr>
              <a:t>susreću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nedoumicama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rješavaju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će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nazvati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Davidova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zvijezda</a:t>
            </a:r>
            <a:r>
              <a:rPr lang="en-US" i="1" dirty="0">
                <a:solidFill>
                  <a:schemeClr val="tx1"/>
                </a:solidFill>
              </a:rPr>
              <a:t>: </a:t>
            </a:r>
            <a:endParaRPr lang="sr-Latn-ME" i="1" dirty="0">
              <a:solidFill>
                <a:schemeClr val="tx1"/>
              </a:solidFill>
            </a:endParaRPr>
          </a:p>
          <a:p>
            <a:pPr lvl="1"/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loše</a:t>
            </a:r>
            <a:r>
              <a:rPr lang="en-US" i="1" dirty="0">
                <a:solidFill>
                  <a:schemeClr val="tx1"/>
                </a:solidFill>
              </a:rPr>
              <a:t>. Ali, </a:t>
            </a:r>
            <a:r>
              <a:rPr lang="en-US" i="1" dirty="0" err="1">
                <a:solidFill>
                  <a:schemeClr val="tx1"/>
                </a:solidFill>
              </a:rPr>
              <a:t>možda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bolje</a:t>
            </a:r>
            <a:r>
              <a:rPr lang="en-US" i="1" dirty="0">
                <a:solidFill>
                  <a:schemeClr val="tx1"/>
                </a:solidFill>
              </a:rPr>
              <a:t> da se </a:t>
            </a:r>
            <a:r>
              <a:rPr lang="en-US" i="1" dirty="0" err="1">
                <a:solidFill>
                  <a:schemeClr val="tx1"/>
                </a:solidFill>
              </a:rPr>
              <a:t>zove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Davidova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zvijezda</a:t>
            </a:r>
            <a:r>
              <a:rPr lang="en-US" i="1" dirty="0">
                <a:solidFill>
                  <a:schemeClr val="tx1"/>
                </a:solidFill>
              </a:rPr>
              <a:t>. Ima u tome </a:t>
            </a:r>
            <a:r>
              <a:rPr lang="en-US" i="1" dirty="0" err="1">
                <a:solidFill>
                  <a:schemeClr val="tx1"/>
                </a:solidFill>
              </a:rPr>
              <a:t>dubljeg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značenja</a:t>
            </a:r>
            <a:r>
              <a:rPr lang="en-US" i="1" dirty="0">
                <a:solidFill>
                  <a:schemeClr val="tx1"/>
                </a:solidFill>
              </a:rPr>
              <a:t>, a </a:t>
            </a:r>
            <a:r>
              <a:rPr lang="en-US" i="1" dirty="0" err="1">
                <a:solidFill>
                  <a:schemeClr val="tx1"/>
                </a:solidFill>
              </a:rPr>
              <a:t>lako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pamti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Običan</a:t>
            </a:r>
            <a:r>
              <a:rPr lang="en-US" i="1" dirty="0">
                <a:solidFill>
                  <a:schemeClr val="tx1"/>
                </a:solidFill>
              </a:rPr>
              <a:t>, a </a:t>
            </a:r>
            <a:r>
              <a:rPr lang="en-US" i="1" dirty="0" err="1">
                <a:solidFill>
                  <a:schemeClr val="tx1"/>
                </a:solidFill>
              </a:rPr>
              <a:t>neobičan</a:t>
            </a:r>
            <a:r>
              <a:rPr lang="en-US" i="1" dirty="0">
                <a:solidFill>
                  <a:schemeClr val="tx1"/>
                </a:solidFill>
              </a:rPr>
              <a:t>! </a:t>
            </a:r>
            <a:r>
              <a:rPr lang="en-US" i="1" dirty="0" err="1">
                <a:solidFill>
                  <a:schemeClr val="tx1"/>
                </a:solidFill>
              </a:rPr>
              <a:t>Podsjetio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jedan</a:t>
            </a:r>
            <a:r>
              <a:rPr lang="en-US" i="1" dirty="0">
                <a:solidFill>
                  <a:schemeClr val="tx1"/>
                </a:solidFill>
              </a:rPr>
              <a:t> dug: </a:t>
            </a:r>
            <a:r>
              <a:rPr lang="en-US" i="1" dirty="0" err="1">
                <a:solidFill>
                  <a:schemeClr val="tx1"/>
                </a:solidFill>
              </a:rPr>
              <a:t>volio</a:t>
            </a:r>
            <a:r>
              <a:rPr lang="en-US" i="1" dirty="0">
                <a:solidFill>
                  <a:schemeClr val="tx1"/>
                </a:solidFill>
              </a:rPr>
              <a:t> je da </a:t>
            </a:r>
            <a:r>
              <a:rPr lang="en-US" i="1" dirty="0" err="1">
                <a:solidFill>
                  <a:schemeClr val="tx1"/>
                </a:solidFill>
              </a:rPr>
              <a:t>gleda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zvijezde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sanjari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Čitao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sve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moglo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naći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nebeskim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krilaticama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Napisao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pjesmu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njima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C6E0C5B-76E5-42AA-9153-4FD9EC57C4D8}"/>
              </a:ext>
            </a:extLst>
          </p:cNvPr>
          <p:cNvSpPr/>
          <p:nvPr/>
        </p:nvSpPr>
        <p:spPr>
          <a:xfrm>
            <a:off x="8658225" y="3562350"/>
            <a:ext cx="3124200" cy="276225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i="1" dirty="0" err="1">
                <a:solidFill>
                  <a:srgbClr val="FFFF00"/>
                </a:solidFill>
              </a:rPr>
              <a:t>Sred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nebeskog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plavetnila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</a:p>
          <a:p>
            <a:r>
              <a:rPr lang="en-US" sz="1400" i="1" dirty="0" err="1">
                <a:solidFill>
                  <a:srgbClr val="FFFF00"/>
                </a:solidFill>
              </a:rPr>
              <a:t>bezbroj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sjajnih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zvijezda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ima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endParaRPr lang="en-US" sz="1400" dirty="0">
              <a:solidFill>
                <a:srgbClr val="FFFF00"/>
              </a:solidFill>
            </a:endParaRPr>
          </a:p>
          <a:p>
            <a:r>
              <a:rPr lang="en-US" sz="1400" i="1" dirty="0" err="1">
                <a:solidFill>
                  <a:srgbClr val="FFFF00"/>
                </a:solidFill>
              </a:rPr>
              <a:t>mene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moja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zvijezda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grije</a:t>
            </a:r>
            <a:r>
              <a:rPr lang="en-US" sz="1400" i="1" dirty="0">
                <a:solidFill>
                  <a:srgbClr val="FFFF00"/>
                </a:solidFill>
              </a:rPr>
              <a:t>, </a:t>
            </a:r>
            <a:endParaRPr lang="en-US" sz="1400" dirty="0">
              <a:solidFill>
                <a:srgbClr val="FFFF00"/>
              </a:solidFill>
            </a:endParaRPr>
          </a:p>
          <a:p>
            <a:r>
              <a:rPr lang="en-US" sz="1400" i="1" dirty="0" err="1">
                <a:solidFill>
                  <a:srgbClr val="FFFF00"/>
                </a:solidFill>
              </a:rPr>
              <a:t>čak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sr-Latn-ME" sz="1400" i="1" dirty="0">
                <a:solidFill>
                  <a:srgbClr val="FFFF00"/>
                </a:solidFill>
              </a:rPr>
              <a:t>i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tama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kad</a:t>
            </a:r>
            <a:r>
              <a:rPr lang="en-US" sz="1400" i="1" dirty="0">
                <a:solidFill>
                  <a:srgbClr val="FFFF00"/>
                </a:solidFill>
              </a:rPr>
              <a:t> se </a:t>
            </a:r>
            <a:r>
              <a:rPr lang="en-US" sz="1400" i="1" dirty="0" err="1">
                <a:solidFill>
                  <a:srgbClr val="FFFF00"/>
                </a:solidFill>
              </a:rPr>
              <a:t>skrije</a:t>
            </a:r>
            <a:r>
              <a:rPr lang="en-US" sz="1400" i="1" dirty="0">
                <a:solidFill>
                  <a:srgbClr val="FFFF00"/>
                </a:solidFill>
              </a:rPr>
              <a:t>… </a:t>
            </a:r>
            <a:endParaRPr lang="en-US" sz="1400" dirty="0">
              <a:solidFill>
                <a:srgbClr val="FFFF00"/>
              </a:solidFill>
            </a:endParaRPr>
          </a:p>
          <a:p>
            <a:r>
              <a:rPr lang="pl-PL" sz="1400" i="1" dirty="0">
                <a:solidFill>
                  <a:srgbClr val="FFFF00"/>
                </a:solidFill>
              </a:rPr>
              <a:t>I ja svoju zvijezdu imam, </a:t>
            </a:r>
            <a:endParaRPr lang="pl-PL" sz="1400" dirty="0">
              <a:solidFill>
                <a:srgbClr val="FFFF00"/>
              </a:solidFill>
            </a:endParaRPr>
          </a:p>
          <a:p>
            <a:r>
              <a:rPr lang="pt-BR" sz="1400" i="1" dirty="0">
                <a:solidFill>
                  <a:srgbClr val="FFFF00"/>
                </a:solidFill>
              </a:rPr>
              <a:t>što me gleda s neba plava, </a:t>
            </a:r>
            <a:endParaRPr lang="pt-BR" sz="1400" dirty="0">
              <a:solidFill>
                <a:srgbClr val="FFFF00"/>
              </a:solidFill>
            </a:endParaRPr>
          </a:p>
          <a:p>
            <a:r>
              <a:rPr lang="pl-PL" sz="1400" i="1" dirty="0">
                <a:solidFill>
                  <a:srgbClr val="FFFF00"/>
                </a:solidFill>
              </a:rPr>
              <a:t>te mi njena zraka sjajna, </a:t>
            </a:r>
            <a:endParaRPr lang="pl-PL" sz="1400" dirty="0">
              <a:solidFill>
                <a:srgbClr val="FFFF00"/>
              </a:solidFill>
            </a:endParaRPr>
          </a:p>
          <a:p>
            <a:r>
              <a:rPr lang="en-US" sz="1400" i="1" dirty="0" err="1">
                <a:solidFill>
                  <a:srgbClr val="FFFF00"/>
                </a:solidFill>
              </a:rPr>
              <a:t>staze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sreće</a:t>
            </a:r>
            <a:r>
              <a:rPr lang="en-US" sz="1400" i="1" dirty="0">
                <a:solidFill>
                  <a:srgbClr val="FFFF00"/>
                </a:solidFill>
              </a:rPr>
              <a:t> </a:t>
            </a:r>
            <a:r>
              <a:rPr lang="en-US" sz="1400" i="1" dirty="0" err="1">
                <a:solidFill>
                  <a:srgbClr val="FFFF00"/>
                </a:solidFill>
              </a:rPr>
              <a:t>obasjava</a:t>
            </a:r>
            <a:r>
              <a:rPr lang="en-US" sz="1400" i="1" dirty="0">
                <a:solidFill>
                  <a:srgbClr val="FFFF00"/>
                </a:solidFill>
              </a:rPr>
              <a:t>… 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38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1D68-7B91-4008-9E42-F002D91A6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00" y="286603"/>
            <a:ext cx="3429000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99EF1-1E1B-45B0-9A06-1959C1E37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Dvije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piščeve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prostorne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pominju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romanu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veze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zvijezdama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nebom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njihovim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značenjem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Naime</a:t>
            </a:r>
            <a:r>
              <a:rPr lang="en-US" dirty="0">
                <a:solidFill>
                  <a:schemeClr val="tx1"/>
                </a:solidFill>
              </a:rPr>
              <a:t>, to </a:t>
            </a:r>
            <a:r>
              <a:rPr lang="en-US" dirty="0" err="1">
                <a:solidFill>
                  <a:schemeClr val="tx1"/>
                </a:solidFill>
              </a:rPr>
              <a:t>su</a:t>
            </a:r>
            <a:r>
              <a:rPr lang="en-US" dirty="0">
                <a:solidFill>
                  <a:schemeClr val="tx1"/>
                </a:solidFill>
              </a:rPr>
              <a:t> Prokletije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Gusinje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Hodžić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opisao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svom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djelu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odiše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srećom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jer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tog </a:t>
            </a:r>
            <a:r>
              <a:rPr lang="en-US" dirty="0" err="1">
                <a:solidFill>
                  <a:schemeClr val="tx1"/>
                </a:solidFill>
              </a:rPr>
              <a:t>mjesta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bezbroj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koje</a:t>
            </a:r>
            <a:r>
              <a:rPr lang="en-US" dirty="0">
                <a:solidFill>
                  <a:schemeClr val="tx1"/>
                </a:solidFill>
              </a:rPr>
              <a:t> Davida </a:t>
            </a:r>
            <a:r>
              <a:rPr lang="en-US" dirty="0" err="1">
                <a:solidFill>
                  <a:schemeClr val="tx1"/>
                </a:solidFill>
              </a:rPr>
              <a:t>Šahana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odnosno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piščevog</a:t>
            </a:r>
            <a:r>
              <a:rPr lang="en-US" dirty="0">
                <a:solidFill>
                  <a:schemeClr val="tx1"/>
                </a:solidFill>
              </a:rPr>
              <a:t> alter-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zadovoljnim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643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5D8F-33E6-4183-9464-2B23988C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0" y="286603"/>
            <a:ext cx="3390900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8C1AC-3D17-44B4-8FB0-2998EF18E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1" y="1962151"/>
            <a:ext cx="10467974" cy="4267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ME" dirty="0"/>
              <a:t> </a:t>
            </a:r>
            <a:r>
              <a:rPr lang="en-US" dirty="0" err="1">
                <a:solidFill>
                  <a:schemeClr val="tx1"/>
                </a:solidFill>
              </a:rPr>
              <a:t>Motiv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zauzima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mjesto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Hodžićevom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Posljednja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glava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posebno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ističe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specifičnim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piščevim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pogledom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snove</a:t>
            </a:r>
            <a:r>
              <a:rPr lang="en-US" dirty="0">
                <a:solidFill>
                  <a:schemeClr val="tx1"/>
                </a:solidFill>
              </a:rPr>
              <a:t>. U </a:t>
            </a:r>
            <a:r>
              <a:rPr lang="en-US" dirty="0" err="1">
                <a:solidFill>
                  <a:schemeClr val="tx1"/>
                </a:solidFill>
              </a:rPr>
              <a:t>snove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uranja</a:t>
            </a:r>
            <a:r>
              <a:rPr lang="en-US" dirty="0">
                <a:solidFill>
                  <a:schemeClr val="tx1"/>
                </a:solidFill>
              </a:rPr>
              <a:t> ne </a:t>
            </a:r>
            <a:r>
              <a:rPr lang="en-US" dirty="0" err="1">
                <a:solidFill>
                  <a:schemeClr val="tx1"/>
                </a:solidFill>
              </a:rPr>
              <a:t>samo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čovjek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spava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već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budan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stvarnost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načine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opominje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surovost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težinu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bremena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Braniti</a:t>
            </a:r>
            <a:r>
              <a:rPr lang="en-US" i="1" dirty="0">
                <a:solidFill>
                  <a:schemeClr val="tx1"/>
                </a:solidFill>
              </a:rPr>
              <a:t> se – </a:t>
            </a:r>
            <a:r>
              <a:rPr lang="en-US" i="1" dirty="0" err="1">
                <a:solidFill>
                  <a:schemeClr val="tx1"/>
                </a:solidFill>
              </a:rPr>
              <a:t>snovima</a:t>
            </a:r>
            <a:r>
              <a:rPr lang="en-US" i="1" dirty="0">
                <a:solidFill>
                  <a:schemeClr val="tx1"/>
                </a:solidFill>
              </a:rPr>
              <a:t>!, </a:t>
            </a:r>
            <a:r>
              <a:rPr lang="en-US" dirty="0">
                <a:solidFill>
                  <a:schemeClr val="tx1"/>
                </a:solidFill>
              </a:rPr>
              <a:t>to je </a:t>
            </a:r>
            <a:r>
              <a:rPr lang="en-US" dirty="0" err="1">
                <a:solidFill>
                  <a:schemeClr val="tx1"/>
                </a:solidFill>
              </a:rPr>
              <a:t>deviza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moto </a:t>
            </a:r>
            <a:r>
              <a:rPr lang="en-US" dirty="0" err="1">
                <a:solidFill>
                  <a:schemeClr val="tx1"/>
                </a:solidFill>
              </a:rPr>
              <a:t>Hodžićevog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; to je </a:t>
            </a:r>
            <a:r>
              <a:rPr lang="en-US" dirty="0" err="1">
                <a:solidFill>
                  <a:schemeClr val="tx1"/>
                </a:solidFill>
              </a:rPr>
              <a:t>istinska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iskonska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želja</a:t>
            </a:r>
            <a:r>
              <a:rPr lang="en-US" dirty="0">
                <a:solidFill>
                  <a:schemeClr val="tx1"/>
                </a:solidFill>
              </a:rPr>
              <a:t> da se </a:t>
            </a:r>
            <a:r>
              <a:rPr lang="en-US" dirty="0" err="1">
                <a:solidFill>
                  <a:schemeClr val="tx1"/>
                </a:solidFill>
              </a:rPr>
              <a:t>sanja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javi</a:t>
            </a:r>
            <a:r>
              <a:rPr lang="en-US" dirty="0">
                <a:solidFill>
                  <a:schemeClr val="tx1"/>
                </a:solidFill>
              </a:rPr>
              <a:t>, u </a:t>
            </a:r>
            <a:r>
              <a:rPr lang="en-US" dirty="0" err="1">
                <a:solidFill>
                  <a:schemeClr val="tx1"/>
                </a:solidFill>
              </a:rPr>
              <a:t>stvarnom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životu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Spajajući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dvije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ličnosti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jednu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pripovjedača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aktera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autora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romana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Hodžić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povezuje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njegovog</a:t>
            </a:r>
            <a:r>
              <a:rPr lang="en-US" dirty="0">
                <a:solidFill>
                  <a:schemeClr val="tx1"/>
                </a:solidFill>
              </a:rPr>
              <a:t> alter-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snovima</a:t>
            </a:r>
            <a:r>
              <a:rPr lang="en-US" dirty="0">
                <a:solidFill>
                  <a:schemeClr val="tx1"/>
                </a:solidFill>
              </a:rPr>
              <a:t>. Kao </a:t>
            </a:r>
            <a:r>
              <a:rPr lang="en-US" dirty="0" err="1">
                <a:solidFill>
                  <a:schemeClr val="tx1"/>
                </a:solidFill>
              </a:rPr>
              <a:t>zajedničku</a:t>
            </a:r>
            <a:r>
              <a:rPr lang="en-US" dirty="0">
                <a:solidFill>
                  <a:schemeClr val="tx1"/>
                </a:solidFill>
              </a:rPr>
              <a:t> nit </a:t>
            </a:r>
            <a:r>
              <a:rPr lang="en-US" dirty="0" err="1">
                <a:solidFill>
                  <a:schemeClr val="tx1"/>
                </a:solidFill>
              </a:rPr>
              <a:t>uzima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snove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prkosi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svakodnevici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sr-Latn-ME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Nijesmo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bili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zajedno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bi </a:t>
            </a:r>
            <a:r>
              <a:rPr lang="en-US" i="1" dirty="0" err="1">
                <a:solidFill>
                  <a:schemeClr val="tx1"/>
                </a:solidFill>
              </a:rPr>
              <a:t>nas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zanio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noćni</a:t>
            </a:r>
            <a:r>
              <a:rPr lang="en-US" i="1" dirty="0">
                <a:solidFill>
                  <a:schemeClr val="tx1"/>
                </a:solidFill>
              </a:rPr>
              <a:t> san. </a:t>
            </a:r>
            <a:r>
              <a:rPr lang="en-US" i="1" dirty="0" err="1">
                <a:solidFill>
                  <a:schemeClr val="tx1"/>
                </a:solidFill>
              </a:rPr>
              <a:t>Kažem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noćni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jer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znali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sanjamo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danju</a:t>
            </a:r>
            <a:r>
              <a:rPr lang="en-US" i="1" dirty="0">
                <a:solidFill>
                  <a:schemeClr val="tx1"/>
                </a:solidFill>
              </a:rPr>
              <a:t>. I </a:t>
            </a:r>
            <a:r>
              <a:rPr lang="en-US" i="1" dirty="0" err="1">
                <a:solidFill>
                  <a:schemeClr val="tx1"/>
                </a:solidFill>
              </a:rPr>
              <a:t>snovi</a:t>
            </a:r>
            <a:r>
              <a:rPr lang="en-US" i="1" dirty="0">
                <a:solidFill>
                  <a:schemeClr val="tx1"/>
                </a:solidFill>
              </a:rPr>
              <a:t> sun am </a:t>
            </a:r>
            <a:r>
              <a:rPr lang="en-US" i="1" dirty="0" err="1">
                <a:solidFill>
                  <a:schemeClr val="tx1"/>
                </a:solidFill>
              </a:rPr>
              <a:t>bili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slični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Voljeli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smo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ih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prepričavamo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uvjereni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će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nam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ostvariti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65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61A1C-0557-413F-8D6D-47214B91F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4850" y="286603"/>
            <a:ext cx="3352799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D94CB-834B-4952-9889-0EA108D49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Ogledalo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sr-Latn-ME" dirty="0">
                <a:solidFill>
                  <a:schemeClr val="tx1"/>
                </a:solidFill>
              </a:rPr>
              <a:t>je još jedan od lajtmotiva koji se javlja </a:t>
            </a:r>
            <a:r>
              <a:rPr lang="en-US" dirty="0">
                <a:solidFill>
                  <a:schemeClr val="tx1"/>
                </a:solidFill>
              </a:rPr>
              <a:t>u </a:t>
            </a:r>
            <a:r>
              <a:rPr lang="en-US" dirty="0" err="1">
                <a:solidFill>
                  <a:schemeClr val="tx1"/>
                </a:solidFill>
              </a:rPr>
              <a:t>romanu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sr-Latn-ME" dirty="0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značaj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sr-Latn-ME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U </a:t>
            </a:r>
            <a:r>
              <a:rPr lang="en-US" dirty="0" err="1">
                <a:solidFill>
                  <a:schemeClr val="tx1"/>
                </a:solidFill>
              </a:rPr>
              <a:t>ogledalu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vidi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sopstvena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ličnost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ogleda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čovjekova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figura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nazire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njegova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duša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sr-Latn-ME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Rečenica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lajtmotivska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konstrukcija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ponavlja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marginama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teksta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prologu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epilogu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simbolički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podstiče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razmišljanje</a:t>
            </a:r>
            <a:r>
              <a:rPr lang="en-US" dirty="0">
                <a:solidFill>
                  <a:schemeClr val="tx1"/>
                </a:solidFill>
              </a:rPr>
              <a:t> o </a:t>
            </a:r>
            <a:r>
              <a:rPr lang="en-US" dirty="0" err="1">
                <a:solidFill>
                  <a:schemeClr val="tx1"/>
                </a:solidFill>
              </a:rPr>
              <a:t>ovom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simbolu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 err="1">
                <a:solidFill>
                  <a:schemeClr val="tx1"/>
                </a:solidFill>
              </a:rPr>
              <a:t>Kad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pogledaš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ogledalo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šta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vidiš</a:t>
            </a:r>
            <a:r>
              <a:rPr lang="en-US" i="1" dirty="0">
                <a:solidFill>
                  <a:schemeClr val="tx1"/>
                </a:solidFill>
              </a:rPr>
              <a:t>? </a:t>
            </a:r>
            <a:endParaRPr lang="sr-Latn-ME" i="1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pitanjem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pisac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počinje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završava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 roman, </a:t>
            </a:r>
            <a:r>
              <a:rPr lang="en-US" dirty="0" err="1">
                <a:solidFill>
                  <a:schemeClr val="tx1"/>
                </a:solidFill>
              </a:rPr>
              <a:t>zaokruživajući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jednu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cjelinu</a:t>
            </a:r>
            <a:r>
              <a:rPr lang="sr-Latn-ME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Sa </a:t>
            </a:r>
            <a:r>
              <a:rPr lang="en-US" dirty="0" err="1">
                <a:solidFill>
                  <a:schemeClr val="tx1"/>
                </a:solidFill>
              </a:rPr>
              <a:t>simbolom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ogledala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mogu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povezati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želje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likova</a:t>
            </a:r>
            <a:r>
              <a:rPr lang="en-US" dirty="0">
                <a:solidFill>
                  <a:schemeClr val="tx1"/>
                </a:solidFill>
              </a:rPr>
              <a:t> da </a:t>
            </a:r>
            <a:r>
              <a:rPr lang="en-US" dirty="0" err="1">
                <a:solidFill>
                  <a:schemeClr val="tx1"/>
                </a:solidFill>
              </a:rPr>
              <a:t>pronađu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</a:t>
            </a:r>
            <a:r>
              <a:rPr lang="en-US" dirty="0">
                <a:solidFill>
                  <a:schemeClr val="tx1"/>
                </a:solidFill>
              </a:rPr>
              <a:t>, da se </a:t>
            </a:r>
            <a:r>
              <a:rPr lang="en-US" dirty="0" err="1">
                <a:solidFill>
                  <a:schemeClr val="tx1"/>
                </a:solidFill>
              </a:rPr>
              <a:t>susretnu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sobom</a:t>
            </a:r>
            <a:r>
              <a:rPr lang="sr-Latn-ME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Uopšteno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govoreći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ogledalo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pokreće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pitanja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identiteta</a:t>
            </a:r>
            <a:r>
              <a:rPr lang="en-US" dirty="0">
                <a:solidFill>
                  <a:schemeClr val="tx1"/>
                </a:solidFill>
              </a:rPr>
              <a:t>: da li je </a:t>
            </a:r>
            <a:r>
              <a:rPr lang="en-US" dirty="0" err="1">
                <a:solidFill>
                  <a:schemeClr val="tx1"/>
                </a:solidFill>
              </a:rPr>
              <a:t>ličnost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oslikava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njemu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osoba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ogleda</a:t>
            </a:r>
            <a:r>
              <a:rPr lang="en-US" dirty="0">
                <a:solidFill>
                  <a:schemeClr val="tx1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109674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ADACA-CD75-4C28-8A5C-4DD488113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00" y="286603"/>
            <a:ext cx="3476625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C1D26-BEDE-471C-AA23-89DDC3220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52625"/>
            <a:ext cx="10058400" cy="3916467"/>
          </a:xfrm>
        </p:spPr>
        <p:txBody>
          <a:bodyPr>
            <a:normAutofit lnSpcReduction="10000"/>
          </a:bodyPr>
          <a:lstStyle/>
          <a:p>
            <a:r>
              <a:rPr lang="sr-Latn-ME" dirty="0">
                <a:solidFill>
                  <a:schemeClr val="tx1"/>
                </a:solidFill>
              </a:rPr>
              <a:t>Doprinos liričnosti i poetičnosti u romanu predstavljaju </a:t>
            </a:r>
            <a:r>
              <a:rPr lang="sr-Latn-ME" u="sng" dirty="0">
                <a:solidFill>
                  <a:schemeClr val="tx1"/>
                </a:solidFill>
              </a:rPr>
              <a:t>ženski likovi</a:t>
            </a:r>
            <a:r>
              <a:rPr lang="sr-Latn-ME" dirty="0">
                <a:solidFill>
                  <a:schemeClr val="tx1"/>
                </a:solidFill>
              </a:rPr>
              <a:t>.  Zuvdija Hodžić </a:t>
            </a:r>
            <a:r>
              <a:rPr lang="en-US" dirty="0">
                <a:solidFill>
                  <a:schemeClr val="tx1"/>
                </a:solidFill>
              </a:rPr>
              <a:t>se </a:t>
            </a:r>
            <a:r>
              <a:rPr lang="en-US" dirty="0" err="1">
                <a:solidFill>
                  <a:schemeClr val="tx1"/>
                </a:solidFill>
              </a:rPr>
              <a:t>divi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junačkim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slobodnim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moralnim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ženama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poput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Jolande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Hanke. </a:t>
            </a:r>
          </a:p>
          <a:p>
            <a:r>
              <a:rPr lang="en-US" dirty="0">
                <a:solidFill>
                  <a:schemeClr val="tx1"/>
                </a:solidFill>
              </a:rPr>
              <a:t>Jolanda, </a:t>
            </a:r>
            <a:r>
              <a:rPr lang="en-US" dirty="0" err="1">
                <a:solidFill>
                  <a:schemeClr val="tx1"/>
                </a:solidFill>
              </a:rPr>
              <a:t>žena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kapetana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Janoša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Josipa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književni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karakterisana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posebnim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lirizmom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Štedra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prostodušna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spremna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iskreno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pomogne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sve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činila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srcem</a:t>
            </a:r>
            <a:r>
              <a:rPr lang="en-US" i="1" dirty="0">
                <a:solidFill>
                  <a:schemeClr val="tx1"/>
                </a:solidFill>
              </a:rPr>
              <a:t>, bez </a:t>
            </a:r>
            <a:r>
              <a:rPr lang="en-US" i="1" dirty="0" err="1">
                <a:solidFill>
                  <a:schemeClr val="tx1"/>
                </a:solidFill>
              </a:rPr>
              <a:t>želje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joj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ičim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uzvrati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Kao </a:t>
            </a:r>
            <a:r>
              <a:rPr lang="en-US" dirty="0" err="1">
                <a:solidFill>
                  <a:schemeClr val="tx1"/>
                </a:solidFill>
              </a:rPr>
              <a:t>takva</a:t>
            </a:r>
            <a:r>
              <a:rPr lang="en-US" dirty="0">
                <a:solidFill>
                  <a:schemeClr val="tx1"/>
                </a:solidFill>
              </a:rPr>
              <a:t>, dobra </a:t>
            </a:r>
            <a:r>
              <a:rPr lang="en-US" dirty="0" err="1">
                <a:solidFill>
                  <a:schemeClr val="tx1"/>
                </a:solidFill>
              </a:rPr>
              <a:t>duša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mekim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srce</a:t>
            </a:r>
            <a:r>
              <a:rPr lang="en-US" dirty="0">
                <a:solidFill>
                  <a:schemeClr val="tx1"/>
                </a:solidFill>
              </a:rPr>
              <a:t>, Jolanda </a:t>
            </a:r>
            <a:r>
              <a:rPr lang="en-US" dirty="0" err="1">
                <a:solidFill>
                  <a:schemeClr val="tx1"/>
                </a:solidFill>
              </a:rPr>
              <a:t>pokazuje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hrabrost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trenutka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skače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vatru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vidjevši</a:t>
            </a:r>
            <a:r>
              <a:rPr lang="en-US" dirty="0">
                <a:solidFill>
                  <a:schemeClr val="tx1"/>
                </a:solidFill>
              </a:rPr>
              <a:t> da se </a:t>
            </a:r>
            <a:r>
              <a:rPr lang="en-US" dirty="0" err="1">
                <a:solidFill>
                  <a:schemeClr val="tx1"/>
                </a:solidFill>
              </a:rPr>
              <a:t>dijete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nalazi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kućerku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Mađupa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Svojim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plemenitim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postupkom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zaokuplja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pažnju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stanovnika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postaje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prijatelj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>
                <a:solidFill>
                  <a:schemeClr val="tx1"/>
                </a:solidFill>
              </a:rPr>
              <a:t>Od tog </a:t>
            </a:r>
            <a:r>
              <a:rPr lang="en-US" i="1" dirty="0" err="1">
                <a:solidFill>
                  <a:schemeClr val="tx1"/>
                </a:solidFill>
              </a:rPr>
              <a:t>događaja</a:t>
            </a:r>
            <a:r>
              <a:rPr lang="en-US" i="1" dirty="0">
                <a:solidFill>
                  <a:schemeClr val="tx1"/>
                </a:solidFill>
              </a:rPr>
              <a:t>, Jolanda </a:t>
            </a:r>
            <a:r>
              <a:rPr lang="en-US" i="1" dirty="0" err="1">
                <a:solidFill>
                  <a:schemeClr val="tx1"/>
                </a:solidFill>
              </a:rPr>
              <a:t>omilje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svima</a:t>
            </a:r>
            <a:r>
              <a:rPr lang="en-US" i="1" dirty="0">
                <a:solidFill>
                  <a:schemeClr val="tx1"/>
                </a:solidFill>
              </a:rPr>
              <a:t>. I </a:t>
            </a:r>
            <a:r>
              <a:rPr lang="en-US" i="1" dirty="0" err="1">
                <a:solidFill>
                  <a:schemeClr val="tx1"/>
                </a:solidFill>
              </a:rPr>
              <a:t>ranije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zvali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svadbe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svetkovine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veselja</a:t>
            </a:r>
            <a:r>
              <a:rPr lang="en-US" i="1" dirty="0">
                <a:solidFill>
                  <a:schemeClr val="tx1"/>
                </a:solidFill>
              </a:rPr>
              <a:t>, a sad </a:t>
            </a:r>
            <a:r>
              <a:rPr lang="en-US" i="1" dirty="0" err="1">
                <a:solidFill>
                  <a:schemeClr val="tx1"/>
                </a:solidFill>
              </a:rPr>
              <a:t>više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nijesu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mogli</a:t>
            </a:r>
            <a:r>
              <a:rPr lang="en-US" i="1" dirty="0">
                <a:solidFill>
                  <a:schemeClr val="tx1"/>
                </a:solidFill>
              </a:rPr>
              <a:t> bez </a:t>
            </a:r>
            <a:r>
              <a:rPr lang="en-US" i="1" dirty="0" err="1">
                <a:solidFill>
                  <a:schemeClr val="tx1"/>
                </a:solidFill>
              </a:rPr>
              <a:t>nje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sr-Latn-ME" i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Voljela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pjesmu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igru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veselje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sreću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osmijehe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Onog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trenutka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saznaje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smrt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voljenog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muža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skrhana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bolne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ranjivog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srca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završava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poput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sjajne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zvijezde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koja</a:t>
            </a:r>
            <a:r>
              <a:rPr lang="en-US" dirty="0">
                <a:solidFill>
                  <a:schemeClr val="tx1"/>
                </a:solidFill>
              </a:rPr>
              <a:t> se </a:t>
            </a:r>
            <a:r>
              <a:rPr lang="en-US" dirty="0" err="1">
                <a:solidFill>
                  <a:schemeClr val="tx1"/>
                </a:solidFill>
              </a:rPr>
              <a:t>gasi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Janoševim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bedrima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494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34950-1CED-4A8E-A425-60C064636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34501"/>
            <a:ext cx="10058400" cy="5034591"/>
          </a:xfrm>
        </p:spPr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Pozni modernizam jenjava poslije Drugog svjetskog rata, ali liniju razgraničenja s postmodernizmom nije moguće precizno odrediti. Naziv </a:t>
            </a:r>
            <a:r>
              <a:rPr lang="sr-Latn-ME" b="1" i="1" dirty="0">
                <a:solidFill>
                  <a:schemeClr val="tx1"/>
                </a:solidFill>
              </a:rPr>
              <a:t>postmodernizam</a:t>
            </a:r>
            <a:r>
              <a:rPr lang="sr-Latn-ME" dirty="0">
                <a:solidFill>
                  <a:schemeClr val="tx1"/>
                </a:solidFill>
              </a:rPr>
              <a:t> prvi put je upotrijebljen sedamdesetih godina XX vijeka u arhitekturi.</a:t>
            </a:r>
          </a:p>
          <a:p>
            <a:r>
              <a:rPr lang="sr-Latn-ME" dirty="0">
                <a:solidFill>
                  <a:schemeClr val="tx1"/>
                </a:solidFill>
              </a:rPr>
              <a:t>Nauka o književnosti termin postmodernizam posmatra na dva načina: kao tipološku i kao istorijsku kategoriju. S jedne strane pod postmodernizmom se podrazumijeva univerzalni stil, a s druge književnoistorijsko razdoblje koje je nastalo između 1960. i 1970. godine.</a:t>
            </a:r>
          </a:p>
          <a:p>
            <a:r>
              <a:rPr lang="sr-Latn-ME" dirty="0">
                <a:solidFill>
                  <a:schemeClr val="tx1"/>
                </a:solidFill>
              </a:rPr>
              <a:t>Osnovna odlika postmodernizma je težnja za oneobičavanjem i preispitivanjem svega onoga što se prihvata kao „prirodno“, razumljivo i istinito.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sr-Latn-ME" dirty="0">
                <a:solidFill>
                  <a:schemeClr val="tx1"/>
                </a:solidFill>
              </a:rPr>
              <a:t>Postmodernizam u književnosti posebno je složena pojav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sr-Latn-ME" dirty="0">
                <a:solidFill>
                  <a:schemeClr val="tx1"/>
                </a:solidFill>
              </a:rPr>
              <a:t> jer se neprestano dopunjava, proširuje, mijenja i usložnjava.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159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6AC9-98C5-47A5-950B-70467B16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01" y="286603"/>
            <a:ext cx="3514724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2D93D-6061-4620-A5A7-8A47E04B7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Zbog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ljubavi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spremna</a:t>
            </a:r>
            <a:r>
              <a:rPr lang="en-US" dirty="0">
                <a:solidFill>
                  <a:schemeClr val="tx1"/>
                </a:solidFill>
              </a:rPr>
              <a:t> je da </a:t>
            </a:r>
            <a:r>
              <a:rPr lang="en-US" dirty="0" err="1">
                <a:solidFill>
                  <a:schemeClr val="tx1"/>
                </a:solidFill>
              </a:rPr>
              <a:t>okonča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svojevoljno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sopstveni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jer</a:t>
            </a:r>
            <a:r>
              <a:rPr lang="en-US" dirty="0">
                <a:solidFill>
                  <a:schemeClr val="tx1"/>
                </a:solidFill>
              </a:rPr>
              <a:t> za </a:t>
            </a:r>
            <a:r>
              <a:rPr lang="en-US" dirty="0" err="1">
                <a:solidFill>
                  <a:schemeClr val="tx1"/>
                </a:solidFill>
              </a:rPr>
              <a:t>nju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svijetu</a:t>
            </a:r>
            <a:r>
              <a:rPr lang="en-US" dirty="0">
                <a:solidFill>
                  <a:schemeClr val="tx1"/>
                </a:solidFill>
              </a:rPr>
              <a:t> bez </a:t>
            </a:r>
            <a:r>
              <a:rPr lang="en-US" dirty="0" err="1">
                <a:solidFill>
                  <a:schemeClr val="tx1"/>
                </a:solidFill>
              </a:rPr>
              <a:t>Janoša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mjesta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sr-Latn-ME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…pa se </a:t>
            </a:r>
            <a:r>
              <a:rPr lang="en-US" i="1" dirty="0" err="1">
                <a:solidFill>
                  <a:schemeClr val="tx1"/>
                </a:solidFill>
              </a:rPr>
              <a:t>smela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drhtavom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rukom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dohvatila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amajliju</a:t>
            </a:r>
            <a:r>
              <a:rPr lang="en-US" i="1" dirty="0">
                <a:solidFill>
                  <a:schemeClr val="tx1"/>
                </a:solidFill>
              </a:rPr>
              <a:t>… - Da se </a:t>
            </a:r>
            <a:r>
              <a:rPr lang="en-US" i="1" dirty="0" err="1">
                <a:solidFill>
                  <a:schemeClr val="tx1"/>
                </a:solidFill>
              </a:rPr>
              <a:t>volite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ste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voljeli</a:t>
            </a:r>
            <a:r>
              <a:rPr lang="en-US" i="1" dirty="0">
                <a:solidFill>
                  <a:schemeClr val="tx1"/>
                </a:solidFill>
              </a:rPr>
              <a:t>, da se </a:t>
            </a:r>
            <a:r>
              <a:rPr lang="en-US" i="1" dirty="0" err="1">
                <a:solidFill>
                  <a:schemeClr val="tx1"/>
                </a:solidFill>
              </a:rPr>
              <a:t>nikad</a:t>
            </a:r>
            <a:r>
              <a:rPr lang="en-US" i="1" dirty="0">
                <a:solidFill>
                  <a:schemeClr val="tx1"/>
                </a:solidFill>
              </a:rPr>
              <a:t> ne </a:t>
            </a:r>
            <a:r>
              <a:rPr lang="en-US" i="1" dirty="0" err="1">
                <a:solidFill>
                  <a:schemeClr val="tx1"/>
                </a:solidFill>
              </a:rPr>
              <a:t>razdvojite</a:t>
            </a:r>
            <a:r>
              <a:rPr lang="en-US" i="1" dirty="0">
                <a:solidFill>
                  <a:schemeClr val="tx1"/>
                </a:solidFill>
              </a:rPr>
              <a:t>… </a:t>
            </a:r>
            <a:r>
              <a:rPr lang="en-US" i="1" dirty="0" err="1">
                <a:solidFill>
                  <a:schemeClr val="tx1"/>
                </a:solidFill>
              </a:rPr>
              <a:t>Stiskala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ju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rukom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drugom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zgrabila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pištolj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okrenula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cijev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prislonila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srce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zapela</a:t>
            </a:r>
            <a:r>
              <a:rPr lang="en-US" i="1" dirty="0">
                <a:solidFill>
                  <a:schemeClr val="tx1"/>
                </a:solidFill>
              </a:rPr>
              <a:t>… </a:t>
            </a:r>
            <a:r>
              <a:rPr lang="en-US" i="1" dirty="0" err="1">
                <a:solidFill>
                  <a:schemeClr val="tx1"/>
                </a:solidFill>
              </a:rPr>
              <a:t>Neka</a:t>
            </a:r>
            <a:r>
              <a:rPr lang="en-US" i="1" dirty="0">
                <a:solidFill>
                  <a:schemeClr val="tx1"/>
                </a:solidFill>
              </a:rPr>
              <a:t> je </a:t>
            </a:r>
            <a:r>
              <a:rPr lang="en-US" i="1" dirty="0" err="1">
                <a:solidFill>
                  <a:schemeClr val="tx1"/>
                </a:solidFill>
              </a:rPr>
              <a:t>svjetlost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nadirala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kroz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vrata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pretvarajući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ih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srebrni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okvir</a:t>
            </a:r>
            <a:r>
              <a:rPr lang="en-US" i="1" dirty="0">
                <a:solidFill>
                  <a:schemeClr val="tx1"/>
                </a:solidFill>
              </a:rPr>
              <a:t>. Na </a:t>
            </a:r>
            <a:r>
              <a:rPr lang="en-US" i="1" dirty="0" err="1">
                <a:solidFill>
                  <a:schemeClr val="tx1"/>
                </a:solidFill>
              </a:rPr>
              <a:t>njima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pojavio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Janoš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mlad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zadovoljan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Oko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vrata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medalja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visila</a:t>
            </a:r>
            <a:r>
              <a:rPr lang="en-US" i="1" dirty="0">
                <a:solidFill>
                  <a:schemeClr val="tx1"/>
                </a:solidFill>
              </a:rPr>
              <a:t> mu je </a:t>
            </a:r>
            <a:r>
              <a:rPr lang="en-US" i="1" dirty="0" err="1">
                <a:solidFill>
                  <a:schemeClr val="tx1"/>
                </a:solidFill>
              </a:rPr>
              <a:t>amajlija</a:t>
            </a:r>
            <a:r>
              <a:rPr lang="en-US" i="1" dirty="0">
                <a:solidFill>
                  <a:schemeClr val="tx1"/>
                </a:solidFill>
              </a:rPr>
              <a:t>. U </a:t>
            </a:r>
            <a:r>
              <a:rPr lang="en-US" i="1" dirty="0" err="1">
                <a:solidFill>
                  <a:schemeClr val="tx1"/>
                </a:solidFill>
              </a:rPr>
              <a:t>njoj</a:t>
            </a:r>
            <a:r>
              <a:rPr lang="en-US" i="1" dirty="0">
                <a:solidFill>
                  <a:schemeClr val="tx1"/>
                </a:solidFill>
              </a:rPr>
              <a:t> – </a:t>
            </a:r>
            <a:r>
              <a:rPr lang="en-US" i="1" dirty="0" err="1">
                <a:solidFill>
                  <a:schemeClr val="tx1"/>
                </a:solidFill>
              </a:rPr>
              <a:t>njena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slika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ikonici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9798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AAE26-EA50-4378-AC47-114B904F5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801" y="286603"/>
            <a:ext cx="3343274" cy="1450757"/>
          </a:xfrm>
        </p:spPr>
        <p:txBody>
          <a:bodyPr/>
          <a:lstStyle/>
          <a:p>
            <a:r>
              <a:rPr lang="sr-Latn-ME" sz="3200" i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Davidova zvijezda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7B49A-2505-4FBF-9538-D3BE1F6A9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178299"/>
          </a:xfrm>
        </p:spPr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J</a:t>
            </a:r>
            <a:r>
              <a:rPr lang="en-US" dirty="0" err="1">
                <a:solidFill>
                  <a:schemeClr val="tx1"/>
                </a:solidFill>
              </a:rPr>
              <a:t>oš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ženski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djelu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Ciganke</a:t>
            </a:r>
            <a:r>
              <a:rPr lang="en-US" dirty="0">
                <a:solidFill>
                  <a:schemeClr val="tx1"/>
                </a:solidFill>
              </a:rPr>
              <a:t> Hanke, </a:t>
            </a:r>
            <a:r>
              <a:rPr lang="en-US" dirty="0" err="1">
                <a:solidFill>
                  <a:schemeClr val="tx1"/>
                </a:solidFill>
              </a:rPr>
              <a:t>lirizovan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slikovito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prikazan</a:t>
            </a:r>
            <a:r>
              <a:rPr lang="sr-Latn-ME" dirty="0">
                <a:solidFill>
                  <a:schemeClr val="tx1"/>
                </a:solidFill>
              </a:rPr>
              <a:t>.</a:t>
            </a:r>
            <a:endParaRPr lang="sr-Latn-ME" i="1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Hanka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simboliše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istočnjačku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mistiku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stalna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putovanja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slobodu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širokogrudost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Jedna</a:t>
            </a:r>
            <a:r>
              <a:rPr lang="en-US" dirty="0">
                <a:solidFill>
                  <a:schemeClr val="tx1"/>
                </a:solidFill>
              </a:rPr>
              <a:t> od </a:t>
            </a:r>
            <a:r>
              <a:rPr lang="en-US" dirty="0" err="1">
                <a:solidFill>
                  <a:schemeClr val="tx1"/>
                </a:solidFill>
              </a:rPr>
              <a:t>mnogobrojnih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Kalmijevih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fotografija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Hankina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slika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Zapazivši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pred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čergom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sjedjela</a:t>
            </a:r>
            <a:r>
              <a:rPr lang="en-US" dirty="0">
                <a:solidFill>
                  <a:schemeClr val="tx1"/>
                </a:solidFill>
              </a:rPr>
              <a:t> je pored </a:t>
            </a:r>
            <a:r>
              <a:rPr lang="en-US" dirty="0" err="1">
                <a:solidFill>
                  <a:schemeClr val="tx1"/>
                </a:solidFill>
              </a:rPr>
              <a:t>ognjišta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koji</a:t>
            </a:r>
            <a:r>
              <a:rPr lang="en-US" dirty="0">
                <a:solidFill>
                  <a:schemeClr val="tx1"/>
                </a:solidFill>
              </a:rPr>
              <a:t> je, po </a:t>
            </a:r>
            <a:r>
              <a:rPr lang="en-US" dirty="0" err="1">
                <a:solidFill>
                  <a:schemeClr val="tx1"/>
                </a:solidFill>
              </a:rPr>
              <a:t>riječima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pripovjedača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dotrajavao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ona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Njen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karakterišu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stalne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selidbe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putovanja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dolasci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odlasci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svog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korijena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stalno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mjesto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uvijek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izmiče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ljepotama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nepoznatog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novog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Rođena</a:t>
            </a:r>
            <a:r>
              <a:rPr lang="en-US" dirty="0">
                <a:solidFill>
                  <a:schemeClr val="tx1"/>
                </a:solidFill>
              </a:rPr>
              <a:t> pored </a:t>
            </a:r>
            <a:r>
              <a:rPr lang="en-US" dirty="0" err="1">
                <a:solidFill>
                  <a:schemeClr val="tx1"/>
                </a:solidFill>
              </a:rPr>
              <a:t>rijeke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njen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život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proticao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upravo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voda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njoj</a:t>
            </a:r>
            <a:r>
              <a:rPr lang="en-US" dirty="0">
                <a:solidFill>
                  <a:schemeClr val="tx1"/>
                </a:solidFill>
              </a:rPr>
              <a:t>, a </a:t>
            </a:r>
            <a:r>
              <a:rPr lang="en-US" dirty="0" err="1">
                <a:solidFill>
                  <a:schemeClr val="tx1"/>
                </a:solidFill>
              </a:rPr>
              <a:t>ona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bolna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čudnovata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je </a:t>
            </a:r>
            <a:r>
              <a:rPr lang="en-US" dirty="0" err="1">
                <a:solidFill>
                  <a:schemeClr val="tx1"/>
                </a:solidFill>
              </a:rPr>
              <a:t>omiljena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među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Ciganima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mističnost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ogleda</a:t>
            </a:r>
            <a:r>
              <a:rPr lang="en-US" dirty="0">
                <a:solidFill>
                  <a:schemeClr val="tx1"/>
                </a:solidFill>
              </a:rPr>
              <a:t> se u </a:t>
            </a:r>
            <a:r>
              <a:rPr lang="en-US" dirty="0" err="1">
                <a:solidFill>
                  <a:schemeClr val="tx1"/>
                </a:solidFill>
              </a:rPr>
              <a:t>njenoj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bolesti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sr-Latn-ME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Bila</a:t>
            </a:r>
            <a:r>
              <a:rPr lang="en-US" i="1" dirty="0">
                <a:solidFill>
                  <a:schemeClr val="tx1"/>
                </a:solidFill>
              </a:rPr>
              <a:t> je to </a:t>
            </a:r>
            <a:r>
              <a:rPr lang="en-US" i="1" dirty="0" err="1">
                <a:solidFill>
                  <a:schemeClr val="tx1"/>
                </a:solidFill>
              </a:rPr>
              <a:t>čudna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bolest</a:t>
            </a:r>
            <a:r>
              <a:rPr lang="en-US" i="1" dirty="0">
                <a:solidFill>
                  <a:schemeClr val="tx1"/>
                </a:solidFill>
              </a:rPr>
              <a:t>, za </a:t>
            </a:r>
            <a:r>
              <a:rPr lang="en-US" i="1" dirty="0" err="1">
                <a:solidFill>
                  <a:schemeClr val="tx1"/>
                </a:solidFill>
              </a:rPr>
              <a:t>takvu</a:t>
            </a:r>
            <a:r>
              <a:rPr lang="en-US" i="1" dirty="0">
                <a:solidFill>
                  <a:schemeClr val="tx1"/>
                </a:solidFill>
              </a:rPr>
              <a:t> do </a:t>
            </a:r>
            <a:r>
              <a:rPr lang="en-US" i="1" dirty="0" err="1">
                <a:solidFill>
                  <a:schemeClr val="tx1"/>
                </a:solidFill>
              </a:rPr>
              <a:t>tada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niko</a:t>
            </a:r>
            <a:r>
              <a:rPr lang="en-US" i="1" dirty="0">
                <a:solidFill>
                  <a:schemeClr val="tx1"/>
                </a:solidFill>
              </a:rPr>
              <a:t> od </a:t>
            </a:r>
            <a:r>
              <a:rPr lang="en-US" i="1" dirty="0" err="1">
                <a:solidFill>
                  <a:schemeClr val="tx1"/>
                </a:solidFill>
              </a:rPr>
              <a:t>Cigana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nije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čuo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Pred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noć</a:t>
            </a:r>
            <a:r>
              <a:rPr lang="en-US" i="1" dirty="0">
                <a:solidFill>
                  <a:schemeClr val="tx1"/>
                </a:solidFill>
              </a:rPr>
              <a:t> bi </a:t>
            </a:r>
            <a:r>
              <a:rPr lang="en-US" i="1" dirty="0" err="1">
                <a:solidFill>
                  <a:schemeClr val="tx1"/>
                </a:solidFill>
              </a:rPr>
              <a:t>dobila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grčeve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stomaku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izbečila</a:t>
            </a:r>
            <a:r>
              <a:rPr lang="en-US" i="1" dirty="0">
                <a:solidFill>
                  <a:schemeClr val="tx1"/>
                </a:solidFill>
              </a:rPr>
              <a:t> bi </a:t>
            </a:r>
            <a:r>
              <a:rPr lang="en-US" i="1" dirty="0" err="1">
                <a:solidFill>
                  <a:schemeClr val="tx1"/>
                </a:solidFill>
              </a:rPr>
              <a:t>očima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previjala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kao</a:t>
            </a:r>
            <a:r>
              <a:rPr lang="en-US" i="1" dirty="0">
                <a:solidFill>
                  <a:schemeClr val="tx1"/>
                </a:solidFill>
              </a:rPr>
              <a:t> da </a:t>
            </a:r>
            <a:r>
              <a:rPr lang="en-US" i="1" dirty="0" err="1">
                <a:solidFill>
                  <a:schemeClr val="tx1"/>
                </a:solidFill>
              </a:rPr>
              <a:t>su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joj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žar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metnuli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pupak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Izbacila</a:t>
            </a:r>
            <a:r>
              <a:rPr lang="en-US" i="1" dirty="0">
                <a:solidFill>
                  <a:schemeClr val="tx1"/>
                </a:solidFill>
              </a:rPr>
              <a:t> bi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usta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bučku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okrijek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Čim</a:t>
            </a:r>
            <a:r>
              <a:rPr lang="en-US" i="1" dirty="0">
                <a:solidFill>
                  <a:schemeClr val="tx1"/>
                </a:solidFill>
              </a:rPr>
              <a:t> bi se </a:t>
            </a:r>
            <a:r>
              <a:rPr lang="en-US" i="1" dirty="0" err="1">
                <a:solidFill>
                  <a:schemeClr val="tx1"/>
                </a:solidFill>
              </a:rPr>
              <a:t>bolovi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primirili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osjetila</a:t>
            </a:r>
            <a:r>
              <a:rPr lang="en-US" i="1" dirty="0">
                <a:solidFill>
                  <a:schemeClr val="tx1"/>
                </a:solidFill>
              </a:rPr>
              <a:t> bi da </a:t>
            </a:r>
            <a:r>
              <a:rPr lang="en-US" i="1" dirty="0" err="1">
                <a:solidFill>
                  <a:schemeClr val="tx1"/>
                </a:solidFill>
              </a:rPr>
              <a:t>joj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nešto</a:t>
            </a:r>
            <a:r>
              <a:rPr lang="en-US" i="1" dirty="0">
                <a:solidFill>
                  <a:schemeClr val="tx1"/>
                </a:solidFill>
              </a:rPr>
              <a:t> u </a:t>
            </a:r>
            <a:r>
              <a:rPr lang="en-US" i="1" dirty="0" err="1">
                <a:solidFill>
                  <a:schemeClr val="tx1"/>
                </a:solidFill>
              </a:rPr>
              <a:t>trbuhu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mrda</a:t>
            </a:r>
            <a:r>
              <a:rPr lang="en-US" i="1" dirty="0">
                <a:solidFill>
                  <a:schemeClr val="tx1"/>
                </a:solidFill>
              </a:rPr>
              <a:t>, a </a:t>
            </a:r>
            <a:r>
              <a:rPr lang="en-US" i="1" dirty="0" err="1">
                <a:solidFill>
                  <a:schemeClr val="tx1"/>
                </a:solidFill>
              </a:rPr>
              <a:t>čula</a:t>
            </a:r>
            <a:r>
              <a:rPr lang="en-US" i="1" dirty="0">
                <a:solidFill>
                  <a:schemeClr val="tx1"/>
                </a:solidFill>
              </a:rPr>
              <a:t> bi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kreketanje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81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80E95-8398-4FC1-B7BA-1321622ED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Latn-ME" sz="3200" dirty="0">
                <a:solidFill>
                  <a:schemeClr val="tx1"/>
                </a:solidFill>
              </a:rPr>
            </a:br>
            <a:br>
              <a:rPr lang="sr-Latn-ME" sz="3200" dirty="0">
                <a:solidFill>
                  <a:schemeClr val="tx1"/>
                </a:solidFill>
              </a:rPr>
            </a:br>
            <a:r>
              <a:rPr lang="sr-Latn-ME" sz="3200" dirty="0">
                <a:solidFill>
                  <a:schemeClr val="tx1"/>
                </a:solidFill>
              </a:rPr>
              <a:t>Domaći zadatak </a:t>
            </a:r>
            <a:br>
              <a:rPr lang="sr-Latn-ME" sz="3200" dirty="0">
                <a:solidFill>
                  <a:schemeClr val="tx1"/>
                </a:solidFill>
              </a:rPr>
            </a:br>
            <a:br>
              <a:rPr lang="sr-Latn-ME" sz="3200" dirty="0">
                <a:solidFill>
                  <a:schemeClr val="tx1"/>
                </a:solidFill>
              </a:rPr>
            </a:br>
            <a:r>
              <a:rPr lang="sr-Latn-ME" sz="3200" dirty="0">
                <a:solidFill>
                  <a:schemeClr val="tx1"/>
                </a:solidFill>
              </a:rPr>
              <a:t>    Istraživački zadaci: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F508B-DD63-475C-AE74-124E4B79E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Narativni okvir romana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-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čemu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ogleda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složena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narativnost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romanu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Davidova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zvijezda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tačke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gledišta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uočljive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romanu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David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Šahan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fiktivni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pripovjedač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kraju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romana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zamjenjuje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glas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samog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pisca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Zuvdije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Hodžića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citate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koji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potkrijepljuju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kojim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poznatim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djelima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se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prepoznaje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više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perspektiva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pripovijedanja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više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tačaka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gledišta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utiče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čitanje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teksta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Da li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otežava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iščitavanje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zahtijeva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čitaočevu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pažnju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022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A0951-D182-4D02-9D14-00BF28C59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485901"/>
            <a:ext cx="10058400" cy="4383192"/>
          </a:xfrm>
        </p:spPr>
        <p:txBody>
          <a:bodyPr/>
          <a:lstStyle/>
          <a:p>
            <a:r>
              <a:rPr lang="sr-Latn-ME" b="1" dirty="0">
                <a:solidFill>
                  <a:schemeClr val="tx1"/>
                </a:solidFill>
              </a:rPr>
              <a:t>2. Hronotop</a:t>
            </a:r>
          </a:p>
          <a:p>
            <a:pPr marL="0" indent="0">
              <a:buNone/>
            </a:pPr>
            <a:r>
              <a:rPr lang="sr-Latn-ME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Koje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vrijeme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Hodžić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obuhvata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svojim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romanom</a:t>
            </a:r>
            <a:r>
              <a:rPr lang="sr-Latn-ME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istorijske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činjenice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ulaze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sastav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književnog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djela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ekonomska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kriza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ratna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napetost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oblikuju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likove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romanu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endParaRPr lang="sr-Latn-ME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ME" dirty="0">
                <a:solidFill>
                  <a:srgbClr val="000000"/>
                </a:solidFill>
                <a:latin typeface="Times New Roman" panose="02020603050405020304" pitchFamily="18" charset="0"/>
              </a:rPr>
              <a:t>Romaneskni prostor- Gradovi Gusinje i Bagdad – različitosti, ono što ih zbližava i njihova simbolika.</a:t>
            </a:r>
          </a:p>
          <a:p>
            <a:pPr marL="0" indent="0">
              <a:buNone/>
            </a:pPr>
            <a:r>
              <a:rPr lang="sr-Latn-ME" dirty="0">
                <a:solidFill>
                  <a:srgbClr val="000000"/>
                </a:solidFill>
                <a:latin typeface="Times New Roman" panose="02020603050405020304" pitchFamily="18" charset="0"/>
              </a:rPr>
              <a:t>		   Gusinje i Ulcinj – u okviru crnogorskog hronotopa.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648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836DC-C6F3-4643-836F-EBF1935FC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533525"/>
            <a:ext cx="10058400" cy="4335567"/>
          </a:xfrm>
        </p:spPr>
        <p:txBody>
          <a:bodyPr/>
          <a:lstStyle/>
          <a:p>
            <a:r>
              <a:rPr lang="sr-Latn-ME" b="1" dirty="0">
                <a:solidFill>
                  <a:schemeClr val="tx1"/>
                </a:solidFill>
              </a:rPr>
              <a:t>3. Simbolika granice</a:t>
            </a:r>
          </a:p>
          <a:p>
            <a:r>
              <a:rPr lang="sr-Latn-ME" dirty="0">
                <a:solidFill>
                  <a:schemeClr val="tx1"/>
                </a:solidFill>
              </a:rPr>
              <a:t>Granični prostor i ljudi koji ga naseljavaju; njihova kultura, običaji. Uoči mjesta u kojima se o granici eksplicitno govori. </a:t>
            </a:r>
          </a:p>
          <a:p>
            <a:endParaRPr lang="sr-Latn-ME" dirty="0">
              <a:solidFill>
                <a:schemeClr val="tx1"/>
              </a:solidFill>
            </a:endParaRPr>
          </a:p>
          <a:p>
            <a:r>
              <a:rPr lang="sr-Latn-ME" b="1" dirty="0">
                <a:solidFill>
                  <a:schemeClr val="tx1"/>
                </a:solidFill>
              </a:rPr>
              <a:t> Napisati sastav na temu</a:t>
            </a:r>
            <a:r>
              <a:rPr lang="sr-Latn-ME" dirty="0">
                <a:solidFill>
                  <a:schemeClr val="tx1"/>
                </a:solidFill>
              </a:rPr>
              <a:t>: </a:t>
            </a:r>
            <a:r>
              <a:rPr lang="sr-Latn-ME" i="1" dirty="0">
                <a:solidFill>
                  <a:schemeClr val="tx1"/>
                </a:solidFill>
              </a:rPr>
              <a:t>Svako vrijeme ima svoju zvijezdu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78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8C4D3-0685-48B0-AD78-E1B9F9573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561975"/>
            <a:ext cx="10058400" cy="5307117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sr-Latn-ME" dirty="0"/>
          </a:p>
          <a:p>
            <a:endParaRPr lang="sr-Latn-ME" dirty="0"/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Poetički pripovjedač;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Dekonstrukcija;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Intertekstualnost;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Dokumentarnost;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Fragmentarnost;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Hibridni žanrovi;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>
                <a:solidFill>
                  <a:schemeClr val="tx1"/>
                </a:solidFill>
              </a:rPr>
              <a:t> Citatnost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C3CFB84-B9A0-4ECC-A513-8960FE43D74E}"/>
              </a:ext>
            </a:extLst>
          </p:cNvPr>
          <p:cNvSpPr/>
          <p:nvPr/>
        </p:nvSpPr>
        <p:spPr>
          <a:xfrm>
            <a:off x="3107832" y="821739"/>
            <a:ext cx="3905250" cy="60007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Elementi postmodernizma su: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16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6ADD1-C80D-4262-AF8C-2453A785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4922520" cy="1751747"/>
          </a:xfrm>
        </p:spPr>
        <p:txBody>
          <a:bodyPr>
            <a:noAutofit/>
          </a:bodyPr>
          <a:lstStyle/>
          <a:p>
            <a:r>
              <a:rPr lang="sr-Latn-ME" sz="7200" dirty="0">
                <a:solidFill>
                  <a:schemeClr val="tx1"/>
                </a:solidFill>
              </a:rPr>
              <a:t>ZUVDIJA HODŽIĆ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0D73-0F63-4A87-A04F-49D05557F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950" y="2867025"/>
            <a:ext cx="8943976" cy="3002067"/>
          </a:xfrm>
        </p:spPr>
        <p:txBody>
          <a:bodyPr>
            <a:normAutofit/>
          </a:bodyPr>
          <a:lstStyle/>
          <a:p>
            <a:r>
              <a:rPr lang="sr-Latn-ME" sz="2000" b="1" dirty="0">
                <a:solidFill>
                  <a:schemeClr val="tx1"/>
                </a:solidFill>
              </a:rPr>
              <a:t>„BITI PISAC, PRIJE SVEGA, ZNAČI BITI ČOVJEK I UVIJEK NA STRANI ČOVJEKA.“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7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6D55F-2418-499B-98CD-76A485D3F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3800475"/>
            <a:ext cx="11630024" cy="2428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Zuvdija Hodžić je originalna, snažna stvaralačka ličnost, u literaturi poznat kao pjesnik, pripovjedač, romanopisac, putopisac, novinar i likovni stvaralac. U svakoj od pomenutih oblasti ostavio je duboke tragove.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Rođen 1944. godine u Gusinju. Osnovnu školu pohađao je u Gusinju, Peći i Plavu, gimnaziju u Beranama, a studirao je u Nikšiću i Prištini. Od 1962. godine  živi u Podgorici, gdje je radio kao novinar u „Titogradskoj tribini“, a zatim u Domu omladine „Budo Tomović“.</a:t>
            </a:r>
          </a:p>
        </p:txBody>
      </p:sp>
    </p:spTree>
    <p:extLst>
      <p:ext uri="{BB962C8B-B14F-4D97-AF65-F5344CB8AC3E}">
        <p14:creationId xmlns:p14="http://schemas.microsoft.com/office/powerpoint/2010/main" val="3751024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C1779-704D-40E2-A289-B928416D3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4000" dirty="0"/>
              <a:t>Objavio je:</a:t>
            </a:r>
            <a:endParaRPr lang="en-US" sz="40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E3D672-75E2-4E56-A3FC-2E6A8C66C1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81" y="0"/>
            <a:ext cx="4474844" cy="31496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A3AAFDC-EE9A-4612-8321-16A826EBE68F}"/>
              </a:ext>
            </a:extLst>
          </p:cNvPr>
          <p:cNvSpPr/>
          <p:nvPr/>
        </p:nvSpPr>
        <p:spPr>
          <a:xfrm>
            <a:off x="180975" y="1905000"/>
            <a:ext cx="2114550" cy="34480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tx1"/>
                </a:solidFill>
              </a:rPr>
              <a:t>Poezija:</a:t>
            </a:r>
          </a:p>
          <a:p>
            <a:pPr algn="ctr"/>
            <a:endParaRPr lang="sr-Latn-ME" dirty="0"/>
          </a:p>
          <a:p>
            <a:pPr algn="ctr"/>
            <a:r>
              <a:rPr lang="sr-Latn-ME" dirty="0">
                <a:solidFill>
                  <a:srgbClr val="C00000"/>
                </a:solidFill>
              </a:rPr>
              <a:t>„Na prvom konaku“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9F04C5-CAA8-4218-A37B-01C7053EFE90}"/>
              </a:ext>
            </a:extLst>
          </p:cNvPr>
          <p:cNvSpPr/>
          <p:nvPr/>
        </p:nvSpPr>
        <p:spPr>
          <a:xfrm>
            <a:off x="2867026" y="1885950"/>
            <a:ext cx="1866900" cy="34671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tx1"/>
                </a:solidFill>
              </a:rPr>
              <a:t>Knjige pripovjedaka: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sr-Latn-ME" dirty="0">
              <a:solidFill>
                <a:schemeClr val="tx1"/>
              </a:solidFill>
            </a:endParaRPr>
          </a:p>
          <a:p>
            <a:pPr algn="ctr"/>
            <a:r>
              <a:rPr lang="sr-Latn-ME" dirty="0"/>
              <a:t>„Gluva zvona“</a:t>
            </a:r>
          </a:p>
          <a:p>
            <a:pPr algn="ctr"/>
            <a:r>
              <a:rPr lang="sr-Latn-ME" dirty="0"/>
              <a:t>„Neko zove“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BD3C43-8D7F-4C9F-BA8D-E48BFD361EFD}"/>
              </a:ext>
            </a:extLst>
          </p:cNvPr>
          <p:cNvSpPr/>
          <p:nvPr/>
        </p:nvSpPr>
        <p:spPr>
          <a:xfrm>
            <a:off x="5400676" y="1905000"/>
            <a:ext cx="2114550" cy="34925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tx1"/>
                </a:solidFill>
              </a:rPr>
              <a:t>Romani:</a:t>
            </a:r>
          </a:p>
          <a:p>
            <a:pPr algn="ctr"/>
            <a:endParaRPr lang="sr-Latn-ME" dirty="0"/>
          </a:p>
          <a:p>
            <a:pPr algn="ctr"/>
            <a:r>
              <a:rPr lang="sr-Latn-ME" dirty="0">
                <a:solidFill>
                  <a:srgbClr val="FF0000"/>
                </a:solidFill>
              </a:rPr>
              <a:t>„</a:t>
            </a:r>
            <a:r>
              <a:rPr lang="sr-Latn-ME" dirty="0">
                <a:solidFill>
                  <a:srgbClr val="C00000"/>
                </a:solidFill>
              </a:rPr>
              <a:t>Gusinjska godina“</a:t>
            </a:r>
          </a:p>
          <a:p>
            <a:pPr algn="ctr"/>
            <a:r>
              <a:rPr lang="sr-Latn-ME" dirty="0">
                <a:solidFill>
                  <a:srgbClr val="C00000"/>
                </a:solidFill>
              </a:rPr>
              <a:t>„Davidova zvijezda“</a:t>
            </a:r>
          </a:p>
          <a:p>
            <a:pPr algn="ctr"/>
            <a:r>
              <a:rPr lang="sr-Latn-ME" dirty="0">
                <a:solidFill>
                  <a:srgbClr val="C00000"/>
                </a:solidFill>
              </a:rPr>
              <a:t>„Svi moji“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193327-8D28-4E62-9F38-2108625F27BA}"/>
              </a:ext>
            </a:extLst>
          </p:cNvPr>
          <p:cNvSpPr/>
          <p:nvPr/>
        </p:nvSpPr>
        <p:spPr>
          <a:xfrm>
            <a:off x="7791449" y="3149600"/>
            <a:ext cx="2181225" cy="22479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tx1"/>
                </a:solidFill>
              </a:rPr>
              <a:t>Knjiga reportaža i putopisa:</a:t>
            </a:r>
          </a:p>
          <a:p>
            <a:pPr algn="ctr"/>
            <a:endParaRPr lang="sr-Latn-ME" dirty="0"/>
          </a:p>
          <a:p>
            <a:pPr algn="ctr"/>
            <a:r>
              <a:rPr lang="sr-Latn-ME" dirty="0"/>
              <a:t>„Jedan dan života“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60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69310-06D2-4D82-A640-D5D0EA744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781235"/>
            <a:ext cx="10058400" cy="52910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sr-Latn-ME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Latn-ME" sz="2000" i="1" dirty="0">
                <a:solidFill>
                  <a:srgbClr val="7030A0"/>
                </a:solidFill>
              </a:rPr>
              <a:t>							       </a:t>
            </a:r>
            <a:r>
              <a:rPr lang="sr-Latn-ME" sz="2800" i="1" dirty="0">
                <a:solidFill>
                  <a:srgbClr val="7030A0"/>
                </a:solidFill>
              </a:rPr>
              <a:t>     Davidova zvijezda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Najpoznatiji</a:t>
            </a:r>
            <a:r>
              <a:rPr lang="en-US" sz="2000" b="1" dirty="0">
                <a:solidFill>
                  <a:schemeClr val="tx1"/>
                </a:solidFill>
              </a:rPr>
              <a:t> roman </a:t>
            </a:r>
            <a:r>
              <a:rPr lang="en-US" sz="2000" b="1" dirty="0" err="1">
                <a:solidFill>
                  <a:schemeClr val="tx1"/>
                </a:solidFill>
              </a:rPr>
              <a:t>Zuvdije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Hodžića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i="1" dirty="0" err="1">
                <a:solidFill>
                  <a:schemeClr val="tx1"/>
                </a:solidFill>
              </a:rPr>
              <a:t>Davidova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</a:rPr>
              <a:t>zvijezda</a:t>
            </a:r>
            <a:r>
              <a:rPr lang="en-US" sz="2000" b="1" dirty="0">
                <a:solidFill>
                  <a:schemeClr val="tx1"/>
                </a:solidFill>
              </a:rPr>
              <a:t>, je </a:t>
            </a:r>
            <a:r>
              <a:rPr lang="en-US" sz="2000" b="1" dirty="0" err="1">
                <a:solidFill>
                  <a:schemeClr val="tx1"/>
                </a:solidFill>
              </a:rPr>
              <a:t>najprevođeniji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crnogorski</a:t>
            </a:r>
            <a:r>
              <a:rPr lang="en-US" sz="2000" b="1" dirty="0">
                <a:solidFill>
                  <a:schemeClr val="tx1"/>
                </a:solidFill>
              </a:rPr>
              <a:t> roman </a:t>
            </a:r>
            <a:r>
              <a:rPr lang="en-US" sz="2000" b="1" dirty="0" err="1">
                <a:solidFill>
                  <a:schemeClr val="tx1"/>
                </a:solidFill>
              </a:rPr>
              <a:t>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djelo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koje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zavrijeđuje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pažnju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čitalaca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kritičara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kao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najznačajnije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romaneskno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štivo</a:t>
            </a:r>
            <a:r>
              <a:rPr lang="en-US" sz="2000" b="1" dirty="0">
                <a:solidFill>
                  <a:schemeClr val="tx1"/>
                </a:solidFill>
              </a:rPr>
              <a:t> u </a:t>
            </a:r>
            <a:r>
              <a:rPr lang="en-US" sz="2000" b="1" dirty="0" err="1">
                <a:solidFill>
                  <a:schemeClr val="tx1"/>
                </a:solidFill>
              </a:rPr>
              <a:t>posljednjih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nekoliko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decenija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južnoslovenskom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prostoru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Mnogi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književni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kritičari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ukazali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specifičnost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romana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nazvavši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ga</a:t>
            </a:r>
            <a:r>
              <a:rPr lang="en-US" sz="2000" b="1" dirty="0">
                <a:solidFill>
                  <a:schemeClr val="tx1"/>
                </a:solidFill>
              </a:rPr>
              <a:t> “</a:t>
            </a:r>
            <a:r>
              <a:rPr lang="en-US" sz="2000" b="1" dirty="0" err="1">
                <a:solidFill>
                  <a:schemeClr val="tx1"/>
                </a:solidFill>
              </a:rPr>
              <a:t>romanom</a:t>
            </a:r>
            <a:r>
              <a:rPr lang="en-US" sz="2000" b="1" dirty="0">
                <a:solidFill>
                  <a:schemeClr val="tx1"/>
                </a:solidFill>
              </a:rPr>
              <a:t> o </a:t>
            </a:r>
            <a:r>
              <a:rPr lang="en-US" sz="2000" b="1" dirty="0" err="1">
                <a:solidFill>
                  <a:schemeClr val="tx1"/>
                </a:solidFill>
              </a:rPr>
              <a:t>granici</a:t>
            </a:r>
            <a:r>
              <a:rPr lang="en-US" sz="2000" b="1" dirty="0">
                <a:solidFill>
                  <a:schemeClr val="tx1"/>
                </a:solidFill>
              </a:rPr>
              <a:t>”, s </a:t>
            </a:r>
            <a:r>
              <a:rPr lang="en-US" sz="2000" b="1" dirty="0" err="1">
                <a:solidFill>
                  <a:schemeClr val="tx1"/>
                </a:solidFill>
              </a:rPr>
              <a:t>obzirom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</a:t>
            </a:r>
            <a:r>
              <a:rPr lang="en-US" sz="2000" b="1" dirty="0">
                <a:solidFill>
                  <a:schemeClr val="tx1"/>
                </a:solidFill>
              </a:rPr>
              <a:t> to da je </a:t>
            </a:r>
            <a:r>
              <a:rPr lang="en-US" sz="2000" b="1" dirty="0" err="1">
                <a:solidFill>
                  <a:schemeClr val="tx1"/>
                </a:solidFill>
              </a:rPr>
              <a:t>Gusinje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kao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prostorna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struktura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uz</a:t>
            </a:r>
            <a:r>
              <a:rPr lang="en-US" sz="2000" b="1" dirty="0">
                <a:solidFill>
                  <a:schemeClr val="tx1"/>
                </a:solidFill>
              </a:rPr>
              <a:t> Prokletije </a:t>
            </a:r>
            <a:r>
              <a:rPr lang="en-US" sz="2000" b="1" dirty="0" err="1">
                <a:solidFill>
                  <a:schemeClr val="tx1"/>
                </a:solidFill>
              </a:rPr>
              <a:t>i</a:t>
            </a:r>
            <a:r>
              <a:rPr lang="en-US" sz="2000" b="1" dirty="0">
                <a:solidFill>
                  <a:schemeClr val="tx1"/>
                </a:solidFill>
              </a:rPr>
              <a:t> Bagdad, </a:t>
            </a:r>
            <a:r>
              <a:rPr lang="en-US" sz="2000" b="1" dirty="0" err="1">
                <a:solidFill>
                  <a:schemeClr val="tx1"/>
                </a:solidFill>
              </a:rPr>
              <a:t>oslikano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kao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centralno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mjesto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zbivanja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Galerija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likova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bogatstvo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jezika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sr-Latn-ME" sz="2000" b="1" dirty="0">
                <a:solidFill>
                  <a:schemeClr val="tx1"/>
                </a:solidFill>
              </a:rPr>
              <a:t>sjedinjeni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elementi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lokalnog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patriotizma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složena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struktura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intertekstualnost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citatnost</a:t>
            </a:r>
            <a:r>
              <a:rPr lang="en-US" sz="2000" b="1" dirty="0">
                <a:solidFill>
                  <a:schemeClr val="tx1"/>
                </a:solidFill>
              </a:rPr>
              <a:t> – </a:t>
            </a:r>
            <a:r>
              <a:rPr lang="en-US" sz="2000" b="1" dirty="0" err="1">
                <a:solidFill>
                  <a:schemeClr val="tx1"/>
                </a:solidFill>
              </a:rPr>
              <a:t>odlike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književnog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djela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kojeg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neki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kritičari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smatraju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romanom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hronikom</a:t>
            </a:r>
            <a:r>
              <a:rPr lang="en-US" sz="2000" b="1" dirty="0">
                <a:solidFill>
                  <a:schemeClr val="tx1"/>
                </a:solidFill>
              </a:rPr>
              <a:t>, pa </a:t>
            </a:r>
            <a:r>
              <a:rPr lang="en-US" sz="2000" b="1" dirty="0" err="1">
                <a:solidFill>
                  <a:schemeClr val="tx1"/>
                </a:solidFill>
              </a:rPr>
              <a:t>čak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zbirkom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priča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17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9C6FB-5699-413F-9FB2-8EDD2690B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675620" cy="1450757"/>
          </a:xfrm>
        </p:spPr>
        <p:txBody>
          <a:bodyPr>
            <a:normAutofit/>
          </a:bodyPr>
          <a:lstStyle/>
          <a:p>
            <a:r>
              <a:rPr lang="sr-Latn-ME" sz="3200" i="1" dirty="0"/>
              <a:t>                                                                    </a:t>
            </a:r>
            <a:r>
              <a:rPr lang="sr-Latn-ME" sz="3200" i="1" dirty="0">
                <a:solidFill>
                  <a:srgbClr val="7030A0"/>
                </a:solidFill>
              </a:rPr>
              <a:t>Davidova zvijezda</a:t>
            </a:r>
            <a:endParaRPr lang="en-US" sz="3200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008A-FF2D-48E7-AAA7-2E95044D6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>
                <a:solidFill>
                  <a:schemeClr val="tx1"/>
                </a:solidFill>
              </a:rPr>
              <a:t>Roman </a:t>
            </a:r>
            <a:r>
              <a:rPr lang="sr-Latn-ME" b="1" i="1" dirty="0">
                <a:solidFill>
                  <a:schemeClr val="tx1"/>
                </a:solidFill>
              </a:rPr>
              <a:t>Davidova zvijezda </a:t>
            </a:r>
            <a:r>
              <a:rPr lang="sr-Latn-ME" b="1" dirty="0">
                <a:solidFill>
                  <a:schemeClr val="tx1"/>
                </a:solidFill>
              </a:rPr>
              <a:t>mozaična je struktura, kojom Hodžić spaja istočni i zapadni civilizacijski krug u potrazi za jedinstvenim smislom čovjekove egzistencije.</a:t>
            </a:r>
          </a:p>
          <a:p>
            <a:r>
              <a:rPr lang="sr-Latn-ME" b="1" dirty="0">
                <a:solidFill>
                  <a:schemeClr val="tx1"/>
                </a:solidFill>
              </a:rPr>
              <a:t>Roman je komponovan iz više osamostaljenih narativnih cjelina u kojima autor pribjegava drugačijim narativnim tehnikama.</a:t>
            </a:r>
          </a:p>
          <a:p>
            <a:r>
              <a:rPr lang="sr-Latn-ME" b="1" dirty="0">
                <a:solidFill>
                  <a:schemeClr val="tx1"/>
                </a:solidFill>
              </a:rPr>
              <a:t>Pripovjedne cjeline pripadaju različitim vremenskim periodima, a povezuju ih složeni unutrašnji odnosi i izražena intertekstualna značenja.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1006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23A3D"/>
      </a:dk2>
      <a:lt2>
        <a:srgbClr val="E3E8E2"/>
      </a:lt2>
      <a:accent1>
        <a:srgbClr val="A84DC3"/>
      </a:accent1>
      <a:accent2>
        <a:srgbClr val="7854BB"/>
      </a:accent2>
      <a:accent3>
        <a:srgbClr val="565DC6"/>
      </a:accent3>
      <a:accent4>
        <a:srgbClr val="3B74B1"/>
      </a:accent4>
      <a:accent5>
        <a:srgbClr val="4AB0BB"/>
      </a:accent5>
      <a:accent6>
        <a:srgbClr val="3BB18C"/>
      </a:accent6>
      <a:hlink>
        <a:srgbClr val="398CAB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3874</Words>
  <Application>Microsoft Office PowerPoint</Application>
  <PresentationFormat>Widescreen</PresentationFormat>
  <Paragraphs>154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 Nova Light</vt:lpstr>
      <vt:lpstr>Bembo</vt:lpstr>
      <vt:lpstr>Calibri</vt:lpstr>
      <vt:lpstr>Times New Roman</vt:lpstr>
      <vt:lpstr>Wingdings</vt:lpstr>
      <vt:lpstr>RetrospectVTI</vt:lpstr>
      <vt:lpstr>DAVIDOVA ZVIJEZDA</vt:lpstr>
      <vt:lpstr>POSTMODERNIZAM</vt:lpstr>
      <vt:lpstr>PowerPoint Presentation</vt:lpstr>
      <vt:lpstr>PowerPoint Presentation</vt:lpstr>
      <vt:lpstr>ZUVDIJA HODŽIĆ</vt:lpstr>
      <vt:lpstr>PowerPoint Presentation</vt:lpstr>
      <vt:lpstr>Objavio je:</vt:lpstr>
      <vt:lpstr>PowerPoint Presentation</vt:lpstr>
      <vt:lpstr>                                                                    Davidova zvijezda</vt:lpstr>
      <vt:lpstr>                    Određenje romana</vt:lpstr>
      <vt:lpstr>Davidova zvijezda</vt:lpstr>
      <vt:lpstr>                                                                   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 Lajtmotivi  Zuvdija Hodžić, u svom romanu Davidova zvijezda, već u samom naslovu, sugeriše postojanje i nameće tumačenje jednog od lajtmotiva u djelu – zvijezde. Pored zvijezde, koja je vezana za mnoge likove, u tekstu se primjećuju i ostali lajtmotivi: ogledalo, san, knjiga.   Kao nebeski znak, zvijezda je odraz ljudske sudbine koja je u isti mah i prisutna i odsutna, a zbog savršenstva svog slikovnog prikaza, predstavlja simbol apsolutnog, nade i uspjeha. Težiti ka zvijezdama znači težiti ka višim idealima. Pogled u nebo, i u zvijezde uvijek znači pogled u budućnost, u željeno, u prostor nade i snova. Zvijezde predstavljaju kosmičku vezu između neba i zemlje, a može da simboliše i život, ali i njegovo gašenje.     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Davidova zvijezda</vt:lpstr>
      <vt:lpstr>  Domaći zadatak       Istraživački zadaci: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Natasa</cp:lastModifiedBy>
  <cp:revision>47</cp:revision>
  <dcterms:created xsi:type="dcterms:W3CDTF">2020-04-13T20:14:34Z</dcterms:created>
  <dcterms:modified xsi:type="dcterms:W3CDTF">2020-04-15T17:00:53Z</dcterms:modified>
</cp:coreProperties>
</file>