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0" r:id="rId1"/>
  </p:sldMasterIdLst>
  <p:sldIdLst>
    <p:sldId id="256" r:id="rId2"/>
    <p:sldId id="258" r:id="rId3"/>
    <p:sldId id="259" r:id="rId4"/>
    <p:sldId id="275" r:id="rId5"/>
    <p:sldId id="260" r:id="rId6"/>
    <p:sldId id="270" r:id="rId7"/>
    <p:sldId id="263" r:id="rId8"/>
    <p:sldId id="264" r:id="rId9"/>
    <p:sldId id="265" r:id="rId10"/>
    <p:sldId id="266" r:id="rId11"/>
    <p:sldId id="267" r:id="rId12"/>
    <p:sldId id="262" r:id="rId13"/>
    <p:sldId id="261" r:id="rId14"/>
    <p:sldId id="269" r:id="rId15"/>
    <p:sldId id="271" r:id="rId16"/>
    <p:sldId id="276" r:id="rId17"/>
    <p:sldId id="279" r:id="rId18"/>
    <p:sldId id="274" r:id="rId19"/>
    <p:sldId id="277" r:id="rId20"/>
    <p:sldId id="278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02455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166390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23420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220727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583159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61923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543186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83395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91922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288482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424149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17.09.2020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5743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681" r:id="rId1"/>
    <p:sldLayoutId id="2147484682" r:id="rId2"/>
    <p:sldLayoutId id="2147484683" r:id="rId3"/>
    <p:sldLayoutId id="2147484684" r:id="rId4"/>
    <p:sldLayoutId id="2147484685" r:id="rId5"/>
    <p:sldLayoutId id="2147484686" r:id="rId6"/>
    <p:sldLayoutId id="2147484687" r:id="rId7"/>
    <p:sldLayoutId id="2147484688" r:id="rId8"/>
    <p:sldLayoutId id="2147484689" r:id="rId9"/>
    <p:sldLayoutId id="2147484690" r:id="rId10"/>
    <p:sldLayoutId id="2147484691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5029200" cy="1828800"/>
          </a:xfrm>
        </p:spPr>
        <p:txBody>
          <a:bodyPr/>
          <a:lstStyle/>
          <a:p>
            <a:r>
              <a:rPr lang="sr-Latn-CS" i="1" dirty="0"/>
              <a:t>STRANAC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696200" cy="1752600"/>
          </a:xfrm>
        </p:spPr>
        <p:txBody>
          <a:bodyPr/>
          <a:lstStyle/>
          <a:p>
            <a:r>
              <a:rPr lang="sr-Latn-CS" dirty="0"/>
              <a:t>Alber Kami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1"/>
            <a:ext cx="3810000" cy="26670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6412"/>
            <a:ext cx="8229600" cy="5178188"/>
          </a:xfrm>
        </p:spPr>
        <p:txBody>
          <a:bodyPr>
            <a:normAutofit fontScale="85000" lnSpcReduction="20000"/>
          </a:bodyPr>
          <a:lstStyle/>
          <a:p>
            <a:r>
              <a:rPr lang="sr-Latn-CS" dirty="0"/>
              <a:t>Mersoova ličnost predočena je u egzistencijalnom i proživljenom vremenu. Egzistencijalno vrijeme obuhvata sadašnjost, a to je vrijeme iščekivanja izvršenja kazne. Iz tog vremena teče prisjećanje na sve ono što je prethodilo zatvoru.</a:t>
            </a:r>
          </a:p>
          <a:p>
            <a:r>
              <a:rPr lang="sr-Latn-CS" dirty="0"/>
              <a:t>Proživljeno vrijeme pripada prošlosti – to je vrijeme događaja o kojima se kazuje, vrijeme od prije nekoliko mjeseci – od majčine smrti i sahrane do zatvorskih dana i suđenja.</a:t>
            </a:r>
          </a:p>
          <a:p>
            <a:r>
              <a:rPr lang="sr-Latn-CS" dirty="0"/>
              <a:t>Čitalac prati junaka u tekućem vremenu ne znajući ništa o njegovoj prošlosti, porodici, roditeljima. Zatvorski dani pripadaju egzistencijalnom vremenu, a Merso ostaje isti, sa istim osobinama i načinom ponašanja kao u proživljenom vremenu.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sr-Latn-CS" dirty="0"/>
              <a:t>Jedina promjena je u tome što je unijeta retrospektivna epizoda sjećanja na oca i na trenutak djetinjstva i što u jednom trenutku, u razgovoru sa ispovjednikom Merso reaguje neočekivano.</a:t>
            </a:r>
          </a:p>
          <a:p>
            <a:r>
              <a:rPr lang="sr-Latn-CS" b="1" dirty="0"/>
              <a:t>U zatvoru Merso shvata “da bi čovjek koji je živio samo jedan dan mogao bez muke da živi sto godina u zatvoru. Imao bi dovoljno uspomena da mu nikad ne bude dosadno”.</a:t>
            </a:r>
          </a:p>
          <a:p>
            <a:r>
              <a:rPr lang="sr-Latn-CS" dirty="0"/>
              <a:t>Prije zatvora se nije nikada vraćao prošlosti i uspomenama, živio je u </a:t>
            </a:r>
            <a:r>
              <a:rPr lang="sr-Latn-CS" dirty="0" smtClean="0"/>
              <a:t>sadašnjosti </a:t>
            </a:r>
            <a:r>
              <a:rPr lang="sr-Latn-CS" dirty="0" smtClean="0"/>
              <a:t> </a:t>
            </a:r>
            <a:r>
              <a:rPr lang="sr-Latn-CS" dirty="0"/>
              <a:t>kao da je od uspomena svjesno bježao.</a:t>
            </a:r>
          </a:p>
          <a:p>
            <a:r>
              <a:rPr lang="sr-Latn-CS" dirty="0"/>
              <a:t>Uspomene se u zatvoru doživljavaju kao spas od dosade i praznog vremena.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sr-Latn-CS" b="1" dirty="0"/>
              <a:t>Egzistencijalizam </a:t>
            </a:r>
            <a:r>
              <a:rPr lang="sr-Latn-CS" dirty="0"/>
              <a:t>je filozofski pravac. </a:t>
            </a:r>
          </a:p>
          <a:p>
            <a:r>
              <a:rPr lang="sr-Latn-CS" dirty="0"/>
              <a:t>Interesuje se za konkretno ljudsko biće, konkretnu prirodu i konkretnu sudbinu;</a:t>
            </a:r>
          </a:p>
          <a:p>
            <a:r>
              <a:rPr lang="sr-Latn-CS" dirty="0"/>
              <a:t>Odnos dvije kategorije </a:t>
            </a:r>
            <a:r>
              <a:rPr lang="sr-Latn-CS" b="1" dirty="0"/>
              <a:t>esencije i egzistencije;</a:t>
            </a:r>
          </a:p>
          <a:p>
            <a:r>
              <a:rPr lang="sr-Latn-CS" b="1" dirty="0"/>
              <a:t>Esencija </a:t>
            </a:r>
            <a:r>
              <a:rPr lang="sr-Latn-CS" dirty="0"/>
              <a:t>je bit, suština, ono po čemu se stvari razlikuju jedna od druge, to je ono što biće čini bićem;</a:t>
            </a:r>
          </a:p>
          <a:p>
            <a:r>
              <a:rPr lang="sr-Latn-CS" b="1" dirty="0"/>
              <a:t>Egzistencija </a:t>
            </a:r>
            <a:r>
              <a:rPr lang="sr-Latn-CS" dirty="0"/>
              <a:t>prethodi esenciji – življenje, postojanje, stvarnost, način života</a:t>
            </a:r>
            <a:r>
              <a:rPr lang="sr-Latn-CS" dirty="0" smtClean="0"/>
              <a:t>.</a:t>
            </a:r>
          </a:p>
          <a:p>
            <a:r>
              <a:rPr lang="sr-Latn-CS" b="1" dirty="0" smtClean="0"/>
              <a:t>Za razliku od tradicionalne filozofije koja se bavi opštim, egzistencijalistička flizofija se okreće pojedinačnomi subjektivnom .</a:t>
            </a:r>
            <a:endParaRPr lang="en-US" b="1" dirty="0"/>
          </a:p>
        </p:txBody>
      </p:sp>
    </p:spTree>
  </p:cSld>
  <p:clrMapOvr>
    <a:masterClrMapping/>
  </p:clrMapOvr>
  <p:transition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predstavnik</a:t>
            </a:r>
            <a:r>
              <a:rPr lang="en-US" dirty="0"/>
              <a:t> </a:t>
            </a:r>
            <a:r>
              <a:rPr lang="en-US" dirty="0" err="1"/>
              <a:t>egzistencijalizma</a:t>
            </a:r>
            <a:r>
              <a:rPr lang="en-US" dirty="0"/>
              <a:t> </a:t>
            </a:r>
            <a:r>
              <a:rPr lang="en-US" dirty="0" err="1"/>
              <a:t>Žan</a:t>
            </a:r>
            <a:r>
              <a:rPr lang="en-US" dirty="0"/>
              <a:t> </a:t>
            </a:r>
            <a:r>
              <a:rPr lang="en-US" dirty="0" err="1"/>
              <a:t>Pol</a:t>
            </a:r>
            <a:r>
              <a:rPr lang="en-US" dirty="0"/>
              <a:t> Sa</a:t>
            </a:r>
            <a:r>
              <a:rPr lang="sr-Latn-CS" dirty="0"/>
              <a:t>r</a:t>
            </a:r>
            <a:r>
              <a:rPr lang="en-US" dirty="0" err="1"/>
              <a:t>tr</a:t>
            </a:r>
            <a:r>
              <a:rPr lang="en-US" dirty="0"/>
              <a:t> </a:t>
            </a:r>
            <a:r>
              <a:rPr lang="en-US" dirty="0" err="1"/>
              <a:t>karakteri</a:t>
            </a:r>
            <a:r>
              <a:rPr lang="sr-Latn-CS" dirty="0"/>
              <a:t>še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</a:t>
            </a:r>
            <a:r>
              <a:rPr lang="en-US" dirty="0" err="1"/>
              <a:t>apsurda</a:t>
            </a:r>
            <a:r>
              <a:rPr lang="en-US" dirty="0"/>
              <a:t> u </a:t>
            </a:r>
            <a:r>
              <a:rPr lang="en-US" i="1" dirty="0" err="1"/>
              <a:t>Strancu</a:t>
            </a:r>
            <a:r>
              <a:rPr lang="en-US" dirty="0"/>
              <a:t>:</a:t>
            </a:r>
            <a:endParaRPr lang="sr-Latn-CS" dirty="0"/>
          </a:p>
          <a:p>
            <a:pPr marL="0" indent="0">
              <a:buNone/>
            </a:pPr>
            <a:r>
              <a:rPr lang="vi-VN" i="1" dirty="0"/>
              <a:t>Stranac je jedan od onih ljudi koji su potpuno mirni, ništa kriv, ali čini skandal u društvu jer ne prihvata pravila igre društva. On živi među ljudima kao stranac ali je za njih i on stranac. Zato ga neki vole, zbog toga što je čudan, a drugi ga mrze zbog toga, kao porotnici na sudu. Uzaludno je njemu suditi prema našim uobičajenim normama jer je on za nas takođe stranac...</a:t>
            </a:r>
            <a:endParaRPr lang="en-US" i="1" dirty="0"/>
          </a:p>
        </p:txBody>
      </p:sp>
    </p:spTree>
  </p:cSld>
  <p:clrMapOvr>
    <a:masterClrMapping/>
  </p:clrMapOvr>
  <p:transition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Stranac je gototovo moralistička osuda pravosuđa.</a:t>
            </a:r>
          </a:p>
          <a:p>
            <a:pPr marL="0" indent="0">
              <a:buNone/>
            </a:pPr>
            <a:r>
              <a:rPr lang="sr-Latn-ME" dirty="0" smtClean="0"/>
              <a:t>Riječ je o krajnje nepravednoj kazni.</a:t>
            </a:r>
          </a:p>
          <a:p>
            <a:pPr marL="0" indent="0">
              <a:buNone/>
            </a:pPr>
            <a:r>
              <a:rPr lang="sr-Latn-ME" dirty="0" smtClean="0"/>
              <a:t>Merso nije ubio s predumišljajem-apsurd pravnog postupka.</a:t>
            </a:r>
          </a:p>
          <a:p>
            <a:pPr marL="0" indent="0">
              <a:buNone/>
            </a:pPr>
            <a:r>
              <a:rPr lang="sr-Latn-ME" dirty="0" smtClean="0"/>
              <a:t>Mersou sude ljudi koji ga ne razumiju,  ono što je za njih ravnodušnost je mogla je zapravo biti </a:t>
            </a:r>
            <a:r>
              <a:rPr lang="sr-Latn-ME" dirty="0" smtClean="0"/>
              <a:t>osjećajnost koja </a:t>
            </a:r>
            <a:r>
              <a:rPr lang="sr-Latn-ME" dirty="0" smtClean="0"/>
              <a:t>se ne želi izraziti glumom, veliki broj ljudi na sahranama glumi bol i patnju jer se to od njih očekuje.</a:t>
            </a:r>
          </a:p>
          <a:p>
            <a:pPr marL="0" indent="0">
              <a:buNone/>
            </a:pPr>
            <a:r>
              <a:rPr lang="sr-Latn-ME" dirty="0" smtClean="0"/>
              <a:t>Merso je </a:t>
            </a:r>
            <a:r>
              <a:rPr lang="sr-Latn-ME" dirty="0" smtClean="0">
                <a:solidFill>
                  <a:srgbClr val="FF0000"/>
                </a:solidFill>
              </a:rPr>
              <a:t>stranac</a:t>
            </a:r>
            <a:r>
              <a:rPr lang="sr-Latn-ME" dirty="0" smtClean="0"/>
              <a:t> u svijetu navika i običaja. Njegovo ponašanje je odraz njegovog doživljaja svijeta. Njemu se desila nesreća koja se mogla desiti svima, presuda je bila nepravedna.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34863"/>
      </p:ext>
    </p:extLst>
  </p:cSld>
  <p:clrMapOvr>
    <a:masterClrMapping/>
  </p:clrMapOvr>
  <p:transition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Kami je na izvanredan način predstavio Mersoov lik, možda naslikao i tip čovjeka.</a:t>
            </a:r>
          </a:p>
          <a:p>
            <a:pPr marL="0" indent="0">
              <a:buNone/>
            </a:pPr>
            <a:r>
              <a:rPr lang="sr-Latn-ME" dirty="0" smtClean="0"/>
              <a:t>Cjelokupna atmosfera je nepredvidiva  i puna besmislenih slučajnosti koje tako često upravljaju našim životima.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419600"/>
            <a:ext cx="6096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674639"/>
      </p:ext>
    </p:extLst>
  </p:cSld>
  <p:clrMapOvr>
    <a:masterClrMapping/>
  </p:clrMapOvr>
  <p:transition>
    <p:newsfla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sr-Latn-ME" dirty="0" smtClean="0"/>
              <a:t>Posebno mjesto u književnosti egzistencijalizma ima Alber Kami u čijem je misaonom i st</a:t>
            </a:r>
            <a:r>
              <a:rPr lang="en-US" dirty="0" err="1" smtClean="0"/>
              <a:t>va</a:t>
            </a:r>
            <a:r>
              <a:rPr lang="sr-Latn-ME" dirty="0" smtClean="0"/>
              <a:t>ralačkom središtu </a:t>
            </a:r>
            <a:r>
              <a:rPr lang="sr-Latn-ME" dirty="0" smtClean="0">
                <a:solidFill>
                  <a:srgbClr val="FF0000"/>
                </a:solidFill>
              </a:rPr>
              <a:t>filozofija apsurda.</a:t>
            </a:r>
          </a:p>
          <a:p>
            <a:r>
              <a:rPr lang="sr-Latn-ME" dirty="0" smtClean="0"/>
              <a:t>Apsurd-logička nemogućnost, besmislenost glupost.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429000"/>
            <a:ext cx="48577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935992"/>
      </p:ext>
    </p:extLst>
  </p:cSld>
  <p:clrMapOvr>
    <a:masterClrMapping/>
  </p:clrMapOvr>
  <p:transition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Filozofija</a:t>
            </a:r>
            <a:r>
              <a:rPr lang="en-US" dirty="0" smtClean="0"/>
              <a:t> </a:t>
            </a:r>
            <a:r>
              <a:rPr lang="en-US" dirty="0" err="1" smtClean="0"/>
              <a:t>apsurda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1. Stalna  </a:t>
            </a:r>
            <a:r>
              <a:rPr lang="sr-Latn-ME" dirty="0"/>
              <a:t>čovjekova  razapetost  između  raznih protivurječnosti  i  odluke  </a:t>
            </a:r>
            <a:r>
              <a:rPr lang="sr-Latn-ME" b="1" dirty="0"/>
              <a:t>DA</a:t>
            </a:r>
            <a:r>
              <a:rPr lang="sr-Latn-ME" dirty="0"/>
              <a:t>  ili  </a:t>
            </a:r>
            <a:r>
              <a:rPr lang="sr-Latn-ME" b="1" dirty="0"/>
              <a:t>NE</a:t>
            </a:r>
            <a:r>
              <a:rPr lang="sr-Latn-ME" dirty="0"/>
              <a:t> – osnovno je  obilježje  filozofije  apsurda.</a:t>
            </a:r>
          </a:p>
          <a:p>
            <a:pPr marL="742950" indent="-742950">
              <a:buNone/>
            </a:pPr>
            <a:r>
              <a:rPr lang="sr-Latn-ME" b="1" dirty="0"/>
              <a:t>2. </a:t>
            </a:r>
            <a:r>
              <a:rPr lang="sr-Latn-ME" dirty="0"/>
              <a:t>Dvije  određujuće</a:t>
            </a:r>
            <a:r>
              <a:rPr lang="sr-Latn-ME" sz="5400" dirty="0">
                <a:latin typeface="Monotype Corsiva" pitchFamily="66" charset="0"/>
              </a:rPr>
              <a:t>  </a:t>
            </a:r>
            <a:r>
              <a:rPr lang="sr-Latn-ME" dirty="0"/>
              <a:t>konstante  u  njegovoj  filozofiji su  </a:t>
            </a:r>
            <a:r>
              <a:rPr lang="sr-Latn-ME" b="1" dirty="0"/>
              <a:t>apsurd</a:t>
            </a:r>
            <a:r>
              <a:rPr lang="sr-Latn-ME" dirty="0"/>
              <a:t>  i  </a:t>
            </a:r>
            <a:r>
              <a:rPr lang="sr-Latn-ME" b="1" dirty="0"/>
              <a:t>revolt</a:t>
            </a:r>
            <a:r>
              <a:rPr lang="sr-Latn-ME" dirty="0"/>
              <a:t>  ili  </a:t>
            </a:r>
            <a:r>
              <a:rPr lang="sr-Latn-ME" b="1" dirty="0"/>
              <a:t>pobuna</a:t>
            </a:r>
            <a:r>
              <a:rPr lang="sr-Latn-ME" dirty="0"/>
              <a:t>.</a:t>
            </a:r>
          </a:p>
          <a:p>
            <a:pPr marL="742950" indent="-742950">
              <a:buNone/>
            </a:pPr>
            <a:r>
              <a:rPr lang="sr-Latn-ME" b="1" dirty="0"/>
              <a:t>3. Nemoć</a:t>
            </a:r>
            <a:r>
              <a:rPr lang="sr-Latn-ME" dirty="0"/>
              <a:t>  i  </a:t>
            </a:r>
            <a:r>
              <a:rPr lang="sr-Latn-ME" b="1" dirty="0"/>
              <a:t>ograničenost</a:t>
            </a:r>
            <a:r>
              <a:rPr lang="sr-Latn-ME" dirty="0"/>
              <a:t>  čovjekovog  razuma  da ostvari  uvid  u   smisao svijeta  i  života.</a:t>
            </a:r>
          </a:p>
          <a:p>
            <a:pPr>
              <a:buNone/>
            </a:pPr>
            <a:r>
              <a:rPr lang="sr-Latn-ME" b="1" dirty="0"/>
              <a:t>4. </a:t>
            </a:r>
            <a:r>
              <a:rPr lang="sr-Latn-ME" dirty="0"/>
              <a:t>Naglašena  </a:t>
            </a:r>
            <a:r>
              <a:rPr lang="sr-Latn-ME" b="1" dirty="0"/>
              <a:t>usamljenost</a:t>
            </a:r>
            <a:r>
              <a:rPr lang="sr-Latn-ME" dirty="0"/>
              <a:t>  i  </a:t>
            </a:r>
            <a:r>
              <a:rPr lang="sr-Latn-ME" b="1" dirty="0"/>
              <a:t>otuđenost</a:t>
            </a:r>
            <a:r>
              <a:rPr lang="sr-Latn-ME" dirty="0"/>
              <a:t>  čovjeka   i </a:t>
            </a:r>
            <a:r>
              <a:rPr lang="sr-Latn-ME" b="1" dirty="0"/>
              <a:t>konačnost</a:t>
            </a:r>
            <a:r>
              <a:rPr lang="sr-Latn-ME" dirty="0"/>
              <a:t>   ljudskog  </a:t>
            </a:r>
            <a:r>
              <a:rPr lang="sr-Latn-ME" dirty="0" smtClean="0"/>
              <a:t>života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5.</a:t>
            </a:r>
            <a:r>
              <a:rPr lang="sr-Latn-ME" b="1" dirty="0" smtClean="0"/>
              <a:t>Monotonija  </a:t>
            </a:r>
            <a:r>
              <a:rPr lang="sr-Latn-ME" b="1" dirty="0"/>
              <a:t>trajanja </a:t>
            </a:r>
            <a:r>
              <a:rPr lang="sr-Latn-ME" dirty="0"/>
              <a:t>– čovjek  traje (egzistira) u okvirima  koji  su  mu  nametnuti,  zbog  čega  je  i osjećaj  </a:t>
            </a:r>
            <a:r>
              <a:rPr lang="sr-Latn-ME" b="1" dirty="0"/>
              <a:t>ponavljanja</a:t>
            </a:r>
            <a:r>
              <a:rPr lang="sr-Latn-ME" dirty="0"/>
              <a:t>  svega </a:t>
            </a:r>
            <a:r>
              <a:rPr lang="sr-Latn-ME" dirty="0" smtClean="0"/>
              <a:t>.</a:t>
            </a:r>
            <a:endParaRPr lang="sr-Latn-ME" dirty="0"/>
          </a:p>
          <a:p>
            <a:pPr>
              <a:buNone/>
            </a:pPr>
            <a:r>
              <a:rPr lang="sr-Latn-ME" b="1" dirty="0"/>
              <a:t>6. </a:t>
            </a:r>
            <a:r>
              <a:rPr lang="sr-Latn-ME" dirty="0"/>
              <a:t>Prisutan  je  osjećaj  </a:t>
            </a:r>
            <a:r>
              <a:rPr lang="sr-Latn-ME" b="1" dirty="0"/>
              <a:t>izgubljenosti</a:t>
            </a:r>
            <a:r>
              <a:rPr lang="sr-Latn-ME" dirty="0"/>
              <a:t>  – čovjek  je stranac u  svijetu  koji  mu postaje  stran, pa  se  iz tih  razloga  javlja  osjećaj   praznine , užasa , mučnine , banalnosti , neizvjesnosti   i   besmisla</a:t>
            </a:r>
            <a:r>
              <a:rPr lang="sr-Latn-ME" dirty="0" smtClean="0"/>
              <a:t>.</a:t>
            </a:r>
            <a:endParaRPr lang="sr-Latn-ME" dirty="0"/>
          </a:p>
          <a:p>
            <a:pPr>
              <a:buNone/>
            </a:pPr>
            <a:r>
              <a:rPr lang="sr-Latn-ME" b="1" dirty="0"/>
              <a:t>7. Bezosećajnost</a:t>
            </a:r>
            <a:r>
              <a:rPr lang="sr-Latn-ME" dirty="0"/>
              <a:t>   i   </a:t>
            </a:r>
            <a:r>
              <a:rPr lang="sr-Latn-ME" b="1" dirty="0"/>
              <a:t>indiferentnost </a:t>
            </a:r>
            <a:r>
              <a:rPr lang="sr-Latn-ME" dirty="0"/>
              <a:t>  prema  pojedincu</a:t>
            </a:r>
            <a:r>
              <a:rPr lang="sr-Latn-ME" b="1" dirty="0"/>
              <a:t> </a:t>
            </a:r>
            <a:r>
              <a:rPr lang="sr-Latn-ME" dirty="0"/>
              <a:t> i  njegovoj  sudbini</a:t>
            </a:r>
            <a:r>
              <a:rPr lang="sr-Latn-ME" dirty="0" smtClean="0"/>
              <a:t>.</a:t>
            </a:r>
            <a:endParaRPr lang="sr-Latn-ME" dirty="0"/>
          </a:p>
          <a:p>
            <a:pPr>
              <a:buNone/>
            </a:pPr>
            <a:r>
              <a:rPr lang="sr-Latn-ME" b="1" dirty="0"/>
              <a:t>8. </a:t>
            </a:r>
            <a:r>
              <a:rPr lang="sr-Latn-ME" dirty="0"/>
              <a:t>Izvor apsurda je </a:t>
            </a:r>
            <a:r>
              <a:rPr lang="sr-Latn-ME" u="sng" dirty="0"/>
              <a:t>nezadovoljstvo sobom i svijetom oko sebe</a:t>
            </a:r>
            <a:r>
              <a:rPr lang="sr-Latn-ME" dirty="0"/>
              <a:t> kao i </a:t>
            </a:r>
            <a:r>
              <a:rPr lang="sr-Latn-ME" u="sng" dirty="0"/>
              <a:t>sviješću o smrti i uzaludnosti svega</a:t>
            </a:r>
            <a:r>
              <a:rPr lang="sr-Latn-ME" dirty="0"/>
              <a:t>   </a:t>
            </a:r>
            <a:endParaRPr lang="en-US" b="1" dirty="0"/>
          </a:p>
          <a:p>
            <a:pPr marL="742950" indent="-74295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003708"/>
      </p:ext>
    </p:extLst>
  </p:cSld>
  <p:clrMapOvr>
    <a:masterClrMapping/>
  </p:clrMapOvr>
  <p:transition>
    <p:newsfla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Neuspjeli</a:t>
            </a:r>
            <a:r>
              <a:rPr lang="en-US" dirty="0" smtClean="0"/>
              <a:t> </a:t>
            </a:r>
            <a:r>
              <a:rPr lang="en-US" dirty="0" err="1" smtClean="0"/>
              <a:t>poku</a:t>
            </a:r>
            <a:r>
              <a:rPr lang="sr-Latn-ME" dirty="0" smtClean="0"/>
              <a:t>šaji jedinke da uspostavi kontakte sa svijetom rađaju svijest o uzaludnosti.</a:t>
            </a:r>
            <a:r>
              <a:rPr lang="en-US" dirty="0" smtClean="0"/>
              <a:t> </a:t>
            </a:r>
            <a:r>
              <a:rPr lang="sr-Latn-ME" dirty="0" smtClean="0"/>
              <a:t>Apsurd podstiče na pobunu koja će otkriti nove vrijednosti.</a:t>
            </a:r>
          </a:p>
          <a:p>
            <a:r>
              <a:rPr lang="sr-Latn-ME" dirty="0" smtClean="0"/>
              <a:t> Alber Kami  u eseju „Mit o Sizifu“  ( </a:t>
            </a:r>
            <a:r>
              <a:rPr lang="sr-Latn-ME" dirty="0" smtClean="0"/>
              <a:t>Sizif, koga </a:t>
            </a:r>
            <a:r>
              <a:rPr lang="sr-Latn-ME" dirty="0" smtClean="0"/>
              <a:t>su bogovi osudili  da stalno i uzaludno podiže kamen na vrh brda odakle on opet pada u podnožje </a:t>
            </a:r>
            <a:r>
              <a:rPr lang="sr-Latn-ME" dirty="0"/>
              <a:t>-</a:t>
            </a:r>
            <a:r>
              <a:rPr lang="sr-Latn-ME" dirty="0" smtClean="0"/>
              <a:t>Sizifov posao-uzaludni posao)  kaže:</a:t>
            </a:r>
          </a:p>
          <a:p>
            <a:pPr marL="0" indent="0">
              <a:buNone/>
            </a:pPr>
            <a:r>
              <a:rPr lang="sr-Latn-ME" i="1" dirty="0" smtClean="0"/>
              <a:t>Upravo u toku ovog povratka, ovog odmora, interesuje me Sizif.</a:t>
            </a:r>
          </a:p>
          <a:p>
            <a:pPr marL="0" indent="0">
              <a:buNone/>
            </a:pPr>
            <a:r>
              <a:rPr lang="sr-Latn-ME" i="1" dirty="0" smtClean="0"/>
              <a:t>Lice koje se pati u neposrednoj blizini kamena već je i samo kamen! Vidim ovog čovjeka kako opet silazi teškim ali ravnomjernim korakom ka muci kojoj nema kraja. Ovaj čas koji je kao predah i koji  se isto tako sigurno  vraća kao i njegova patnja, taj čas je čas svesti. U svakom od ovih trenutaka, kada on napušta vrh i spušta </a:t>
            </a:r>
            <a:r>
              <a:rPr lang="sr-Latn-ME" i="1" dirty="0" smtClean="0"/>
              <a:t>se,  malo-pomalo, prema </a:t>
            </a:r>
            <a:r>
              <a:rPr lang="sr-Latn-ME" i="1" dirty="0" smtClean="0"/>
              <a:t>pećinama bogova , on je iznad svoje sudbine. On je jači od svog kamena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606089"/>
      </p:ext>
    </p:extLst>
  </p:cSld>
  <p:clrMapOvr>
    <a:masterClrMapping/>
  </p:clrMapOvr>
  <p:transition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ME" i="1" dirty="0" smtClean="0"/>
              <a:t>Mit o Sizifu</a:t>
            </a:r>
          </a:p>
          <a:p>
            <a:r>
              <a:rPr lang="sr-Latn-ME" dirty="0" smtClean="0"/>
              <a:t>filozofski esej</a:t>
            </a:r>
          </a:p>
          <a:p>
            <a:r>
              <a:rPr lang="en-US" dirty="0"/>
              <a:t>o</a:t>
            </a:r>
            <a:r>
              <a:rPr lang="sr-Latn-ME" dirty="0" smtClean="0"/>
              <a:t>bjašnjava filozofiju apsurda ( besmislenosti)</a:t>
            </a:r>
          </a:p>
          <a:p>
            <a:r>
              <a:rPr lang="en-US" dirty="0"/>
              <a:t>p</a:t>
            </a:r>
            <a:r>
              <a:rPr lang="sr-Latn-ME" dirty="0" smtClean="0"/>
              <a:t>ostavlja se pitanje  koji je smisao života</a:t>
            </a:r>
          </a:p>
          <a:p>
            <a:r>
              <a:rPr lang="en-US" dirty="0"/>
              <a:t>p</a:t>
            </a:r>
            <a:r>
              <a:rPr lang="sr-Latn-ME" dirty="0" smtClean="0"/>
              <a:t>oredi  modernog čovjeka sa Sizifom (da </a:t>
            </a:r>
            <a:r>
              <a:rPr lang="sr-Latn-ME" dirty="0" smtClean="0"/>
              <a:t>su</a:t>
            </a:r>
            <a:r>
              <a:rPr lang="sr-Latn-ME" dirty="0" smtClean="0"/>
              <a:t>  </a:t>
            </a:r>
            <a:r>
              <a:rPr lang="sr-Latn-ME" dirty="0" smtClean="0"/>
              <a:t>odlazak na posao, isti  radni zadaci i povratak </a:t>
            </a:r>
            <a:r>
              <a:rPr lang="sr-Latn-ME" dirty="0" smtClean="0"/>
              <a:t>kući  slični </a:t>
            </a:r>
            <a:r>
              <a:rPr lang="sr-Latn-ME" dirty="0" smtClean="0"/>
              <a:t>Sizifovom poslu koji svakog dana nosi kamen do vrha planine, koji nakon toga  pada  u podnožje)</a:t>
            </a:r>
          </a:p>
          <a:p>
            <a:pPr marL="0" indent="0">
              <a:buNone/>
            </a:pPr>
            <a:r>
              <a:rPr lang="sr-Latn-ME" dirty="0" smtClean="0"/>
              <a:t>Kada prihvatimo svoju sudbinu i život onakvima kakvi jesu možemo biti </a:t>
            </a:r>
            <a:r>
              <a:rPr lang="sr-Latn-ME" dirty="0" smtClean="0"/>
              <a:t>srećni.</a:t>
            </a:r>
            <a:endParaRPr lang="sr-Latn-ME" dirty="0" smtClean="0"/>
          </a:p>
          <a:p>
            <a:r>
              <a:rPr lang="sr-Latn-ME" dirty="0" smtClean="0"/>
              <a:t>„Morate zamisliti Sizi</a:t>
            </a:r>
            <a:r>
              <a:rPr lang="en-US" dirty="0" smtClean="0"/>
              <a:t>f</a:t>
            </a:r>
            <a:r>
              <a:rPr lang="sr-Latn-ME" dirty="0" smtClean="0"/>
              <a:t>a srećnim“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76200"/>
            <a:ext cx="6104238" cy="230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868480"/>
      </p:ext>
    </p:extLst>
  </p:cSld>
  <p:clrMapOvr>
    <a:masterClrMapping/>
  </p:clrMapOvr>
  <p:transition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077200" cy="5867400"/>
          </a:xfrm>
        </p:spPr>
        <p:txBody>
          <a:bodyPr>
            <a:normAutofit fontScale="77500" lnSpcReduction="20000"/>
          </a:bodyPr>
          <a:lstStyle/>
          <a:p>
            <a:r>
              <a:rPr lang="sr-Latn-CS" b="1" dirty="0"/>
              <a:t>Alber Kami </a:t>
            </a:r>
            <a:r>
              <a:rPr lang="sr-Latn-CS" dirty="0"/>
              <a:t>(1913-1960); rođen u alžirskom gradu Mondovi;</a:t>
            </a:r>
          </a:p>
          <a:p>
            <a:r>
              <a:rPr lang="sr-Latn-CS" dirty="0"/>
              <a:t>romansijer, esejista, dramatičar, sljedbenik ideja egzistencijalizma;</a:t>
            </a:r>
          </a:p>
          <a:p>
            <a:r>
              <a:rPr lang="sr-Latn-CS" dirty="0"/>
              <a:t>književni opus se može podijeliti u dvije faze. Prvoj pripadaju esej </a:t>
            </a:r>
            <a:r>
              <a:rPr lang="sr-Latn-CS" i="1" dirty="0"/>
              <a:t>Mit o Sizifu</a:t>
            </a:r>
            <a:r>
              <a:rPr lang="sr-Latn-CS" dirty="0"/>
              <a:t>, roman </a:t>
            </a:r>
            <a:r>
              <a:rPr lang="sr-Latn-CS" i="1" dirty="0"/>
              <a:t>Stranac</a:t>
            </a:r>
            <a:r>
              <a:rPr lang="sr-Latn-CS" dirty="0"/>
              <a:t> i drama </a:t>
            </a:r>
            <a:r>
              <a:rPr lang="sr-Latn-CS" i="1" dirty="0"/>
              <a:t>Kaligula</a:t>
            </a:r>
            <a:r>
              <a:rPr lang="sr-Latn-CS" dirty="0"/>
              <a:t>, a drugoj fazi pripadaju romani </a:t>
            </a:r>
            <a:r>
              <a:rPr lang="sr-Latn-CS" i="1" dirty="0"/>
              <a:t>Kuga</a:t>
            </a:r>
            <a:r>
              <a:rPr lang="sr-Latn-CS" dirty="0"/>
              <a:t>, </a:t>
            </a:r>
            <a:r>
              <a:rPr lang="sr-Latn-CS" i="1" dirty="0"/>
              <a:t>Pad</a:t>
            </a:r>
            <a:r>
              <a:rPr lang="sr-Latn-CS" dirty="0"/>
              <a:t>, drame </a:t>
            </a:r>
            <a:r>
              <a:rPr lang="sr-Latn-CS" i="1" dirty="0"/>
              <a:t>Opsadno stanje </a:t>
            </a:r>
            <a:r>
              <a:rPr lang="sr-Latn-CS" dirty="0"/>
              <a:t>i </a:t>
            </a:r>
            <a:r>
              <a:rPr lang="sr-Latn-CS" i="1" dirty="0"/>
              <a:t>Pravednici</a:t>
            </a:r>
            <a:r>
              <a:rPr lang="sr-Latn-CS" dirty="0"/>
              <a:t>, kao i esej </a:t>
            </a:r>
            <a:r>
              <a:rPr lang="sr-Latn-CS" i="1" dirty="0"/>
              <a:t>Pobunjeni čovjek</a:t>
            </a:r>
            <a:r>
              <a:rPr lang="sr-Latn-CS" i="1" dirty="0" smtClean="0"/>
              <a:t>.</a:t>
            </a:r>
          </a:p>
          <a:p>
            <a:r>
              <a:rPr lang="sr-Latn-CS" i="1" dirty="0" smtClean="0"/>
              <a:t>Jedan od najmlađih nobelovaca ovi kratkim romanom , objavljenim u toku njemačke  okupacije Pariza, stupio je na veliku scenu francuske književnosti.</a:t>
            </a:r>
            <a:endParaRPr lang="sr-Latn-CS" i="1" dirty="0"/>
          </a:p>
          <a:p>
            <a:r>
              <a:rPr lang="sr-Latn-CS" dirty="0"/>
              <a:t>Prvu fazu je obilježio fenomen apsurda, a drugu fazu karakteriše pobuna, bunt protiv ograničavanja slobode pojedinca.</a:t>
            </a:r>
          </a:p>
          <a:p>
            <a:r>
              <a:rPr lang="sr-Latn-CS" dirty="0"/>
              <a:t>1957. godine dobio Nobelovu nagradu za </a:t>
            </a:r>
            <a:r>
              <a:rPr lang="sr-Latn-CS" dirty="0" smtClean="0"/>
              <a:t>književnost</a:t>
            </a:r>
          </a:p>
          <a:p>
            <a:r>
              <a:rPr lang="sr-Latn-CS" dirty="0" smtClean="0"/>
              <a:t>Život je izgubio u saobraćanoj nesreći.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178687"/>
          </a:xfrm>
        </p:spPr>
        <p:txBody>
          <a:bodyPr/>
          <a:lstStyle/>
          <a:p>
            <a:r>
              <a:rPr lang="sr-Latn-ME" dirty="0" smtClean="0"/>
              <a:t>Kamijev junak Merso živi u svijetu u kojem se ne snalazi. </a:t>
            </a:r>
          </a:p>
          <a:p>
            <a:r>
              <a:rPr lang="sr-Latn-ME" dirty="0" smtClean="0"/>
              <a:t>Svjestan svoje tragične sudbine kao i Sizif.</a:t>
            </a:r>
          </a:p>
          <a:p>
            <a:r>
              <a:rPr lang="sr-Latn-ME" dirty="0" smtClean="0"/>
              <a:t>Sizif </a:t>
            </a:r>
            <a:r>
              <a:rPr lang="sr-Latn-ME" dirty="0"/>
              <a:t> </a:t>
            </a:r>
            <a:r>
              <a:rPr lang="sr-Latn-ME" dirty="0" smtClean="0"/>
              <a:t>se suprostavlja svojom upornošću i naporom prilikom guranja kamena, Merso se suprotstavlja  prezirom i ravnodušnošću.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81000"/>
            <a:ext cx="41148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453761"/>
      </p:ext>
    </p:extLst>
  </p:cSld>
  <p:clrMapOvr>
    <a:masterClrMapping/>
  </p:clrMapOvr>
  <p:transition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ME" dirty="0" smtClean="0"/>
              <a:t>Kada si poslednji put doživio/doživjela ravnodušnost? Šta je bio uzrok i kada je osjećaj nestao?</a:t>
            </a:r>
          </a:p>
          <a:p>
            <a:r>
              <a:rPr lang="sr-Latn-ME" dirty="0" smtClean="0"/>
              <a:t>Uporedi likove Mersoa, Remona i Masona.</a:t>
            </a:r>
          </a:p>
          <a:p>
            <a:r>
              <a:rPr lang="sr-Latn-ME" dirty="0" smtClean="0"/>
              <a:t>Kako je oblikovan Marijin lik?</a:t>
            </a:r>
          </a:p>
          <a:p>
            <a:r>
              <a:rPr lang="sr-Latn-ME" dirty="0" smtClean="0"/>
              <a:t>Na koji način narator nagovještava smrt?</a:t>
            </a:r>
          </a:p>
          <a:p>
            <a:r>
              <a:rPr lang="sr-Latn-ME" dirty="0" smtClean="0"/>
              <a:t>Šta je neobično u činu ubistva?</a:t>
            </a:r>
          </a:p>
          <a:p>
            <a:r>
              <a:rPr lang="sr-Latn-ME" dirty="0" smtClean="0"/>
              <a:t>Objasni Mersoovo raspoloženje nakon scene ubistva.</a:t>
            </a:r>
          </a:p>
          <a:p>
            <a:r>
              <a:rPr lang="sr-Latn-ME" dirty="0" smtClean="0"/>
              <a:t>Pročitaj </a:t>
            </a:r>
            <a:r>
              <a:rPr lang="sr-Latn-ME" i="1" dirty="0" smtClean="0"/>
              <a:t>Mit o Sizifu , </a:t>
            </a:r>
            <a:r>
              <a:rPr lang="sr-Latn-ME" dirty="0" smtClean="0"/>
              <a:t>uporedi Kamijevo tumačenje mita s atmosferom iz romana</a:t>
            </a:r>
            <a:r>
              <a:rPr lang="sr-Latn-ME" i="1" dirty="0" smtClean="0"/>
              <a:t> Stranac.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291506"/>
      </p:ext>
    </p:extLst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sr-Latn-CS" b="1" i="1" dirty="0"/>
              <a:t>Stranac</a:t>
            </a:r>
            <a:r>
              <a:rPr lang="sr-Latn-CS" dirty="0"/>
              <a:t> – moderan roman ( pripovijednje u prvom licu, tehnika solilokvija/unutrašnji monolog) ;</a:t>
            </a:r>
          </a:p>
          <a:p>
            <a:pPr>
              <a:buFont typeface="Wingdings" pitchFamily="2" charset="2"/>
              <a:buChar char="Ø"/>
            </a:pPr>
            <a:r>
              <a:rPr lang="sr-Latn-CS" dirty="0"/>
              <a:t>Psihološki, egzistencijalistički roman;</a:t>
            </a:r>
          </a:p>
          <a:p>
            <a:pPr>
              <a:buNone/>
            </a:pPr>
            <a:endParaRPr lang="sr-Latn-CS" dirty="0"/>
          </a:p>
          <a:p>
            <a:pPr>
              <a:buFont typeface="Wingdings" pitchFamily="2" charset="2"/>
              <a:buChar char="Ø"/>
            </a:pPr>
            <a:r>
              <a:rPr lang="en-US" b="1" dirty="0" err="1" smtClean="0"/>
              <a:t>Pri</a:t>
            </a:r>
            <a:r>
              <a:rPr lang="sr-Latn-ME" b="1" dirty="0" smtClean="0"/>
              <a:t>ča je data u prvom licu.</a:t>
            </a:r>
          </a:p>
          <a:p>
            <a:pPr>
              <a:buFont typeface="Wingdings" pitchFamily="2" charset="2"/>
              <a:buChar char="Ø"/>
            </a:pPr>
            <a:r>
              <a:rPr lang="sr-Latn-ME" b="1" dirty="0" smtClean="0"/>
              <a:t>Stranac je mali roman-svega sto stranica.</a:t>
            </a:r>
          </a:p>
          <a:p>
            <a:pPr>
              <a:buFont typeface="Wingdings" pitchFamily="2" charset="2"/>
              <a:buChar char="Ø"/>
            </a:pPr>
            <a:r>
              <a:rPr lang="sr-Latn-CS" b="1" dirty="0" smtClean="0"/>
              <a:t>Narator</a:t>
            </a:r>
            <a:r>
              <a:rPr lang="sr-Latn-CS" dirty="0"/>
              <a:t>: Merso-glavni junak </a:t>
            </a:r>
            <a:r>
              <a:rPr lang="sr-Latn-CS" dirty="0" smtClean="0"/>
              <a:t>romana</a:t>
            </a:r>
          </a:p>
          <a:p>
            <a:pPr>
              <a:buFont typeface="Wingdings" pitchFamily="2" charset="2"/>
              <a:buChar char="Ø"/>
            </a:pPr>
            <a:r>
              <a:rPr lang="sr-Latn-CS" b="1" dirty="0" smtClean="0"/>
              <a:t>Tačka </a:t>
            </a:r>
            <a:r>
              <a:rPr lang="sr-Latn-CS" b="1" dirty="0" smtClean="0"/>
              <a:t>gledišta: </a:t>
            </a:r>
            <a:r>
              <a:rPr lang="sr-Latn-CS" dirty="0" smtClean="0"/>
              <a:t> </a:t>
            </a:r>
            <a:r>
              <a:rPr lang="sr-Latn-CS" dirty="0" smtClean="0"/>
              <a:t>sva zbivanja sagledana su Mersoovim očima</a:t>
            </a:r>
            <a:endParaRPr lang="sr-Latn-CS" dirty="0"/>
          </a:p>
          <a:p>
            <a:pPr>
              <a:buFont typeface="Wingdings" pitchFamily="2" charset="2"/>
              <a:buChar char="Ø"/>
            </a:pPr>
            <a:endParaRPr lang="sr-Latn-CS" dirty="0"/>
          </a:p>
          <a:p>
            <a:pPr>
              <a:buFont typeface="Wingdings" pitchFamily="2" charset="2"/>
              <a:buChar char="Ø"/>
            </a:pPr>
            <a:r>
              <a:rPr lang="sr-Latn-CS" b="1" dirty="0"/>
              <a:t>Kompozicija</a:t>
            </a:r>
            <a:r>
              <a:rPr lang="sr-Latn-CS" dirty="0"/>
              <a:t>: roman se sastoji iz dva </a:t>
            </a:r>
            <a:r>
              <a:rPr lang="sr-Latn-CS" dirty="0" smtClean="0"/>
              <a:t>dijela</a:t>
            </a:r>
            <a:r>
              <a:rPr lang="en-US" dirty="0"/>
              <a:t>.</a:t>
            </a:r>
            <a:endParaRPr lang="sr-Latn-CS" dirty="0"/>
          </a:p>
          <a:p>
            <a:pPr>
              <a:buFont typeface="Wingdings" pitchFamily="2" charset="2"/>
              <a:buChar char="Ø"/>
            </a:pPr>
            <a:r>
              <a:rPr lang="sr-Latn-CS" dirty="0"/>
              <a:t>U prvom dijelu je opisan Mersoov život. On nema prijatelje i vrijeme uglavnom provodi sam. Na početku saznaje da mu je umrla majka i to ga ne potresa </a:t>
            </a:r>
            <a:r>
              <a:rPr lang="sr-Latn-CS" dirty="0" smtClean="0"/>
              <a:t>mnogo. </a:t>
            </a:r>
            <a:r>
              <a:rPr lang="en-US" dirty="0" err="1" smtClean="0"/>
              <a:t>Mersoov</a:t>
            </a:r>
            <a:r>
              <a:rPr lang="en-US" dirty="0" smtClean="0"/>
              <a:t> </a:t>
            </a:r>
            <a:r>
              <a:rPr lang="sr-Latn-ME" dirty="0" smtClean="0"/>
              <a:t>život teče uobičajeno. Međutim dešava se tragičan obrt, zločin, koji će Mersoa odvesti u zatvor i na sud.</a:t>
            </a:r>
            <a:endParaRPr lang="sr-Latn-CS" dirty="0"/>
          </a:p>
          <a:p>
            <a:pPr>
              <a:buFont typeface="Wingdings" pitchFamily="2" charset="2"/>
              <a:buChar char="Ø"/>
            </a:pPr>
            <a:r>
              <a:rPr lang="sr-Latn-CS" dirty="0"/>
              <a:t>U drugom dijelu Merso je u zatvoru i čeka presudu.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ME" dirty="0" smtClean="0"/>
              <a:t>Priča o Mersou zapravo slijedi njegovo nesnalaženje i neprihvatanje klasičnih društvenih normi.</a:t>
            </a:r>
          </a:p>
          <a:p>
            <a:r>
              <a:rPr lang="sr-Latn-ME" dirty="0" smtClean="0"/>
              <a:t>Njegova nelagodnost postaće zaštitni znak drugačijeg razmišljan</a:t>
            </a:r>
            <a:r>
              <a:rPr lang="en-US" dirty="0" smtClean="0"/>
              <a:t>j</a:t>
            </a:r>
            <a:r>
              <a:rPr lang="sr-Latn-ME" dirty="0" smtClean="0"/>
              <a:t>a i pogleda na svijet.</a:t>
            </a:r>
          </a:p>
          <a:p>
            <a:r>
              <a:rPr lang="sr-Latn-ME" dirty="0" smtClean="0"/>
              <a:t>Merso je zbunjen i upl</a:t>
            </a:r>
            <a:r>
              <a:rPr lang="en-US" dirty="0" smtClean="0"/>
              <a:t>a</a:t>
            </a:r>
            <a:r>
              <a:rPr lang="sr-Latn-ME" dirty="0" smtClean="0"/>
              <a:t>šen čovjek.</a:t>
            </a:r>
          </a:p>
          <a:p>
            <a:r>
              <a:rPr lang="sr-Latn-ME" dirty="0" smtClean="0"/>
              <a:t>Scena u kojoj Merso postaje zločinac spada u red najzagonetnijih scena moderne književnosti.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903833"/>
      </p:ext>
    </p:extLst>
  </p:cSld>
  <p:clrMapOvr>
    <a:masterClrMapping/>
  </p:clrMapOvr>
  <p:transition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sr-Latn-CS" dirty="0"/>
              <a:t>Glavni </a:t>
            </a:r>
            <a:r>
              <a:rPr lang="sr-Latn-CS" b="1" dirty="0"/>
              <a:t>motivi</a:t>
            </a:r>
            <a:r>
              <a:rPr lang="sr-Latn-CS" dirty="0"/>
              <a:t> u romanu: ljudska egzistencija, prolaznost i besmisao života, usamljenost, položaj pojedinca u savremenom svijetu, otuđenje glavnog junaka.</a:t>
            </a:r>
          </a:p>
          <a:p>
            <a:endParaRPr lang="sr-Latn-CS" dirty="0"/>
          </a:p>
          <a:p>
            <a:r>
              <a:rPr lang="sr-Latn-CS" dirty="0"/>
              <a:t>U središtu priče su dva događaja koji će uticati na sudbinu glavnog junaka – smrt Mersoove majke i Mersoov zločin – za koji ne postoji konkretan razlog.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ME" dirty="0" smtClean="0"/>
              <a:t>U strogo književnoumjetničkom smislu Kamijevo najbolje </a:t>
            </a:r>
            <a:r>
              <a:rPr lang="sr-Latn-ME" dirty="0" smtClean="0"/>
              <a:t>djelo.</a:t>
            </a:r>
            <a:endParaRPr lang="sr-Latn-ME" dirty="0" smtClean="0"/>
          </a:p>
          <a:p>
            <a:r>
              <a:rPr lang="sr-Latn-ME" dirty="0" smtClean="0"/>
              <a:t>Priča o činovniku Mersou koji dobija vij</a:t>
            </a:r>
            <a:r>
              <a:rPr lang="en-US" dirty="0" err="1" smtClean="0"/>
              <a:t>es</a:t>
            </a:r>
            <a:r>
              <a:rPr lang="sr-Latn-ME" dirty="0" smtClean="0"/>
              <a:t>t o smrti </a:t>
            </a:r>
            <a:r>
              <a:rPr lang="sr-Latn-ME" dirty="0" smtClean="0"/>
              <a:t>majke.</a:t>
            </a:r>
            <a:endParaRPr lang="sr-Latn-ME" dirty="0" smtClean="0"/>
          </a:p>
          <a:p>
            <a:r>
              <a:rPr lang="sr-Latn-ME" dirty="0" smtClean="0"/>
              <a:t>Na sahrani se svi čude njegovom hladnom </a:t>
            </a:r>
            <a:r>
              <a:rPr lang="sr-Latn-ME" dirty="0" smtClean="0"/>
              <a:t>držanju.</a:t>
            </a:r>
            <a:endParaRPr lang="sr-Latn-ME" dirty="0" smtClean="0"/>
          </a:p>
          <a:p>
            <a:r>
              <a:rPr lang="sr-Latn-ME" dirty="0" smtClean="0"/>
              <a:t>Povratak sa sahrane susret sa Marijom, obostrane </a:t>
            </a:r>
            <a:r>
              <a:rPr lang="sr-Latn-ME" dirty="0" smtClean="0"/>
              <a:t>simpatije.</a:t>
            </a:r>
            <a:endParaRPr lang="sr-Latn-ME" dirty="0" smtClean="0"/>
          </a:p>
          <a:p>
            <a:r>
              <a:rPr lang="sr-Latn-ME" dirty="0" smtClean="0"/>
              <a:t>Odlazak u vikendicu na plaži.</a:t>
            </a:r>
          </a:p>
          <a:p>
            <a:r>
              <a:rPr lang="sr-Latn-ME" dirty="0" smtClean="0"/>
              <a:t>Remon, njegov susjed se žali na Arape koji ga proganjaju, izbija tuča, Remon je povrijeđen i želi osvetu. Merso ga nagovara da mu da pištolj i da  ne izaziva još veću nevolju. Međutim Merso srijeće Arapina  koji poteže nož, zaslijepljen suncem, Merso puca i u ubija ga.</a:t>
            </a:r>
          </a:p>
          <a:p>
            <a:r>
              <a:rPr lang="sr-Latn-ME" dirty="0" smtClean="0"/>
              <a:t>Drugi dio romana boravak u zatvoru, Marijina posjeta, na suđenju se stalno naglašava hladan odnos prema majci.</a:t>
            </a:r>
            <a:r>
              <a:rPr lang="en-US" dirty="0" smtClean="0"/>
              <a:t> </a:t>
            </a:r>
            <a:r>
              <a:rPr lang="sr-Latn-ME" dirty="0" smtClean="0"/>
              <a:t>Osuđen je na smrt.</a:t>
            </a:r>
          </a:p>
          <a:p>
            <a:r>
              <a:rPr lang="sr-Latn-ME" dirty="0" smtClean="0"/>
              <a:t>Zatvor, suđenje i presudu Merso čeka smireno. </a:t>
            </a:r>
            <a:r>
              <a:rPr lang="sr-Latn-ME" dirty="0"/>
              <a:t>P</a:t>
            </a:r>
            <a:r>
              <a:rPr lang="sr-Latn-ME" dirty="0" smtClean="0"/>
              <a:t>okazuje srdžbu </a:t>
            </a:r>
            <a:r>
              <a:rPr lang="sr-Latn-ME" dirty="0" smtClean="0"/>
              <a:t>prema ispovijedniku.  Merso  spominje da je zapravo osuđen jer nije žalio za majkom, zaključuje da i ako ga dočeka gomila ljudi sa uzvicima mržnje prije pogubljenja , da će ga to učiniti sretnim.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309912"/>
      </p:ext>
    </p:extLst>
  </p:cSld>
  <p:clrMapOvr>
    <a:masterClrMapping/>
  </p:clrMapOvr>
  <p:transition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sr-Latn-CS" dirty="0"/>
              <a:t>Merso, glavni junak romana, predočen je kao nesvakidašnja i vrlo složena ličnost.</a:t>
            </a:r>
          </a:p>
          <a:p>
            <a:r>
              <a:rPr lang="sr-Latn-CS" dirty="0"/>
              <a:t>Prateći </a:t>
            </a:r>
            <a:r>
              <a:rPr lang="sr-Latn-CS" dirty="0" smtClean="0"/>
              <a:t>priču </a:t>
            </a:r>
            <a:r>
              <a:rPr lang="sr-Latn-CS" dirty="0"/>
              <a:t>koja teče u prvom licu i sa tačke gledišta glavnog junaka, čitalac uočava složenost psihološke, emocionalne i moralne strukture Mersoove ličnosti.</a:t>
            </a:r>
          </a:p>
          <a:p>
            <a:r>
              <a:rPr lang="sr-Latn-CS" dirty="0"/>
              <a:t>Merso djeluje povučeno, nezainteresovano, otuđeno i melanholično. Za njega ništa nije precizno i definitivno. On kao da se odvojio od spoljašnjeg svijeta i kao da ga ništa ne interesuje. U tom smislu karakteristično  je često ponavljanje da mu je </a:t>
            </a:r>
            <a:r>
              <a:rPr lang="sr-Latn-CS" b="1" i="1" dirty="0"/>
              <a:t>svejedno, da on ne zna, da mu ništa ne znači.</a:t>
            </a:r>
          </a:p>
          <a:p>
            <a:r>
              <a:rPr lang="sr-Latn-CS" dirty="0"/>
              <a:t>Mersou je svejedno  </a:t>
            </a:r>
            <a:r>
              <a:rPr lang="sr-Latn-CS" dirty="0" smtClean="0"/>
              <a:t> kada uslijedi Remonova </a:t>
            </a:r>
            <a:r>
              <a:rPr lang="sr-Latn-CS" dirty="0"/>
              <a:t>ponuda da mu bude </a:t>
            </a:r>
            <a:r>
              <a:rPr lang="sr-Latn-CS" dirty="0" smtClean="0"/>
              <a:t>prijatelj;svejedno </a:t>
            </a:r>
            <a:r>
              <a:rPr lang="sr-Latn-CS" dirty="0"/>
              <a:t>mu je da li će se oženiti Marijom ili ne </a:t>
            </a:r>
            <a:r>
              <a:rPr lang="sr-Latn-CS" dirty="0" smtClean="0"/>
              <a:t>...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sr-Latn-CS" sz="2400" dirty="0"/>
              <a:t>Merso je melanholična i ćutljiva priroda, čovjek koji ne ispoljava svoja osjećanja, koji više ćuti nego što priča, a kada nešto kaže, to je vrlo kratko – jedna riječ.</a:t>
            </a:r>
          </a:p>
          <a:p>
            <a:endParaRPr lang="sr-Latn-CS" sz="2400" dirty="0"/>
          </a:p>
          <a:p>
            <a:r>
              <a:rPr lang="sr-Latn-CS" sz="2400" dirty="0"/>
              <a:t>Neki detalji u romanu ukazuju da Merso nije bezosjećajan i nije otuđen. Druženje sa Marijom mu prija, divi se njenoj ljepoti, ima razumijevanja za Salamana, čak ga i žali, podnosi njegovo društvo i tješi ga, privržen je Remonu i spreman na žrtvu.</a:t>
            </a:r>
          </a:p>
          <a:p>
            <a:endParaRPr lang="sr-Latn-CS" sz="2400" dirty="0"/>
          </a:p>
          <a:p>
            <a:r>
              <a:rPr lang="sr-Latn-CS" sz="2400" dirty="0"/>
              <a:t>Mersoova zatvorenost rezultat je nedostatka ljubavi, nježnosti i topline. Kada sve to osjeti on mijenja stav prema okruženju. Očekivalo bi se njegovo dalje kretanje u tom pravcu, ali dolazi iznenadni događaj – ubistvo na plaži, koji vraća Mersoa nazad u samoću.</a:t>
            </a:r>
          </a:p>
        </p:txBody>
      </p:sp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sr-Latn-CS" dirty="0"/>
              <a:t>Merso je počinio ubistvo, zbog tog zločina mu je suđeno i osuđen je na smrt.</a:t>
            </a:r>
          </a:p>
          <a:p>
            <a:r>
              <a:rPr lang="sr-Latn-CS" dirty="0"/>
              <a:t>S</a:t>
            </a:r>
            <a:r>
              <a:rPr lang="sr-Latn-CS" dirty="0" smtClean="0"/>
              <a:t>udski </a:t>
            </a:r>
            <a:r>
              <a:rPr lang="sr-Latn-CS" dirty="0"/>
              <a:t>proces u prvi plan iznosi Mersoov odnos prema majci i cijelo suđenje svelo se na dokazivanje njegovog bezdušnog odnosa prema njoj. Presuda je formalno utemeljena na ubistvu, ali suštinski, izrečena je zbog njegovog ponašanja u toku sahrane i neposredno posle nje.</a:t>
            </a:r>
          </a:p>
          <a:p>
            <a:r>
              <a:rPr lang="sr-Latn-CS" dirty="0"/>
              <a:t>Ovdje se kao </a:t>
            </a:r>
            <a:r>
              <a:rPr lang="sr-Latn-CS" dirty="0" smtClean="0"/>
              <a:t>centralno, </a:t>
            </a:r>
            <a:r>
              <a:rPr lang="sr-Latn-CS" dirty="0"/>
              <a:t>moralno </a:t>
            </a:r>
            <a:r>
              <a:rPr lang="sr-Latn-CS" dirty="0" smtClean="0"/>
              <a:t>pitanje </a:t>
            </a:r>
            <a:r>
              <a:rPr lang="sr-Latn-CS" dirty="0"/>
              <a:t>nije postavljao zločin, nego odnos sina i majke.</a:t>
            </a:r>
            <a:endParaRPr lang="en-US" dirty="0"/>
          </a:p>
        </p:txBody>
      </p:sp>
    </p:spTree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2603</TotalTime>
  <Words>1891</Words>
  <Application>Microsoft Office PowerPoint</Application>
  <PresentationFormat>On-screen Show (4:3)</PresentationFormat>
  <Paragraphs>103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STRANAC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Filozofija apsurda</vt:lpstr>
      <vt:lpstr>PowerPoint Presentation</vt:lpstr>
      <vt:lpstr>PowerPoint Presentation</vt:lpstr>
      <vt:lpstr>PowerPoint Presentation</vt:lpstr>
      <vt:lpstr>Domaći zadatak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Korisnik</cp:lastModifiedBy>
  <cp:revision>298</cp:revision>
  <dcterms:created xsi:type="dcterms:W3CDTF">2006-08-16T00:00:00Z</dcterms:created>
  <dcterms:modified xsi:type="dcterms:W3CDTF">2020-09-17T07:45:50Z</dcterms:modified>
</cp:coreProperties>
</file>