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74" d="100"/>
          <a:sy n="74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12E1-896D-4F32-B485-6C8F34D08864}" type="datetimeFigureOut">
              <a:rPr lang="en-US" smtClean="0"/>
              <a:t>13-Dec-2017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CC6838B3-028F-40FD-B1B9-1A007D38A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469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12E1-896D-4F32-B485-6C8F34D08864}" type="datetimeFigureOut">
              <a:rPr lang="en-US" smtClean="0"/>
              <a:t>13-Dec-2017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38B3-028F-40FD-B1B9-1A007D38A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780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12E1-896D-4F32-B485-6C8F34D08864}" type="datetimeFigureOut">
              <a:rPr lang="en-US" smtClean="0"/>
              <a:t>13-Dec-2017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38B3-028F-40FD-B1B9-1A007D38A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450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12E1-896D-4F32-B485-6C8F34D08864}" type="datetimeFigureOut">
              <a:rPr lang="en-US" smtClean="0"/>
              <a:t>13-Dec-2017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38B3-028F-40FD-B1B9-1A007D38A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411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F20F12E1-896D-4F32-B485-6C8F34D08864}" type="datetimeFigureOut">
              <a:rPr lang="en-US" smtClean="0"/>
              <a:t>13-Dec-2017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CC6838B3-028F-40FD-B1B9-1A007D38A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201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12E1-896D-4F32-B485-6C8F34D08864}" type="datetimeFigureOut">
              <a:rPr lang="en-US" smtClean="0"/>
              <a:t>13-Dec-2017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38B3-028F-40FD-B1B9-1A007D38A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785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12E1-896D-4F32-B485-6C8F34D08864}" type="datetimeFigureOut">
              <a:rPr lang="en-US" smtClean="0"/>
              <a:t>13-Dec-2017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38B3-028F-40FD-B1B9-1A007D38A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760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12E1-896D-4F32-B485-6C8F34D08864}" type="datetimeFigureOut">
              <a:rPr lang="en-US" smtClean="0"/>
              <a:t>13-Dec-2017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38B3-028F-40FD-B1B9-1A007D38A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616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12E1-896D-4F32-B485-6C8F34D08864}" type="datetimeFigureOut">
              <a:rPr lang="en-US" smtClean="0"/>
              <a:t>13-Dec-2017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38B3-028F-40FD-B1B9-1A007D38A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647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12E1-896D-4F32-B485-6C8F34D08864}" type="datetimeFigureOut">
              <a:rPr lang="en-US" smtClean="0"/>
              <a:t>13-Dec-2017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38B3-028F-40FD-B1B9-1A007D38A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20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12E1-896D-4F32-B485-6C8F34D08864}" type="datetimeFigureOut">
              <a:rPr lang="en-US" smtClean="0"/>
              <a:t>13-Dec-2017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38B3-028F-40FD-B1B9-1A007D38A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99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F20F12E1-896D-4F32-B485-6C8F34D08864}" type="datetimeFigureOut">
              <a:rPr lang="en-US" smtClean="0"/>
              <a:t>13-Dec-2017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CC6838B3-028F-40FD-B1B9-1A007D38A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056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12" Type="http://schemas.openxmlformats.org/officeDocument/2006/relationships/image" Target="../media/image16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9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22.png"/><Relationship Id="rId3" Type="http://schemas.openxmlformats.org/officeDocument/2006/relationships/image" Target="../media/image18.png"/><Relationship Id="rId7" Type="http://schemas.openxmlformats.org/officeDocument/2006/relationships/image" Target="../media/image10.png"/><Relationship Id="rId12" Type="http://schemas.openxmlformats.org/officeDocument/2006/relationships/image" Target="../media/image21.png"/><Relationship Id="rId2" Type="http://schemas.openxmlformats.org/officeDocument/2006/relationships/image" Target="../media/image7.png"/><Relationship Id="rId16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image" Target="../media/image20.png"/><Relationship Id="rId5" Type="http://schemas.openxmlformats.org/officeDocument/2006/relationships/image" Target="../media/image8.png"/><Relationship Id="rId15" Type="http://schemas.openxmlformats.org/officeDocument/2006/relationships/image" Target="../media/image24.png"/><Relationship Id="rId10" Type="http://schemas.openxmlformats.org/officeDocument/2006/relationships/image" Target="../media/image15.png"/><Relationship Id="rId4" Type="http://schemas.openxmlformats.org/officeDocument/2006/relationships/image" Target="../media/image19.png"/><Relationship Id="rId9" Type="http://schemas.openxmlformats.org/officeDocument/2006/relationships/image" Target="../media/image14.png"/><Relationship Id="rId14" Type="http://schemas.openxmlformats.org/officeDocument/2006/relationships/image" Target="../media/image2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png"/><Relationship Id="rId11" Type="http://schemas.openxmlformats.org/officeDocument/2006/relationships/image" Target="../media/image36.png"/><Relationship Id="rId5" Type="http://schemas.openxmlformats.org/officeDocument/2006/relationships/image" Target="../media/image30.png"/><Relationship Id="rId10" Type="http://schemas.openxmlformats.org/officeDocument/2006/relationships/image" Target="../media/image35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13" Type="http://schemas.openxmlformats.org/officeDocument/2006/relationships/image" Target="../media/image48.png"/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12" Type="http://schemas.openxmlformats.org/officeDocument/2006/relationships/image" Target="../media/image47.png"/><Relationship Id="rId2" Type="http://schemas.openxmlformats.org/officeDocument/2006/relationships/image" Target="../media/image37.png"/><Relationship Id="rId16" Type="http://schemas.openxmlformats.org/officeDocument/2006/relationships/image" Target="../media/image5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png"/><Relationship Id="rId11" Type="http://schemas.openxmlformats.org/officeDocument/2006/relationships/image" Target="../media/image46.png"/><Relationship Id="rId5" Type="http://schemas.openxmlformats.org/officeDocument/2006/relationships/image" Target="../media/image40.png"/><Relationship Id="rId15" Type="http://schemas.openxmlformats.org/officeDocument/2006/relationships/image" Target="../media/image50.png"/><Relationship Id="rId10" Type="http://schemas.openxmlformats.org/officeDocument/2006/relationships/image" Target="../media/image45.png"/><Relationship Id="rId4" Type="http://schemas.openxmlformats.org/officeDocument/2006/relationships/image" Target="../media/image39.png"/><Relationship Id="rId9" Type="http://schemas.openxmlformats.org/officeDocument/2006/relationships/image" Target="../media/image44.png"/><Relationship Id="rId14" Type="http://schemas.openxmlformats.org/officeDocument/2006/relationships/image" Target="../media/image4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png"/><Relationship Id="rId3" Type="http://schemas.openxmlformats.org/officeDocument/2006/relationships/image" Target="../media/image52.png"/><Relationship Id="rId7" Type="http://schemas.openxmlformats.org/officeDocument/2006/relationships/image" Target="../media/image56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55.png"/><Relationship Id="rId5" Type="http://schemas.openxmlformats.org/officeDocument/2006/relationships/image" Target="../media/image54.png"/><Relationship Id="rId10" Type="http://schemas.openxmlformats.org/officeDocument/2006/relationships/image" Target="../media/image59.png"/><Relationship Id="rId4" Type="http://schemas.openxmlformats.org/officeDocument/2006/relationships/image" Target="../media/image53.png"/><Relationship Id="rId9" Type="http://schemas.openxmlformats.org/officeDocument/2006/relationships/image" Target="../media/image5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accent3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OBRTNA TIJELA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1560" y="4608061"/>
            <a:ext cx="7891272" cy="1069848"/>
          </a:xfrm>
        </p:spPr>
        <p:txBody>
          <a:bodyPr>
            <a:normAutofit/>
          </a:bodyPr>
          <a:lstStyle/>
          <a:p>
            <a:r>
              <a:rPr lang="en-US" dirty="0" smtClean="0"/>
              <a:t>POVR</a:t>
            </a:r>
            <a:r>
              <a:rPr lang="sr-Latn-ME" dirty="0" smtClean="0"/>
              <a:t>ŠINA I ZAPREMINA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318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accent3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29377" y="340045"/>
            <a:ext cx="21347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r-Latn-ME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Valjak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21216" y="1263375"/>
            <a:ext cx="109611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sr-Latn-ME" dirty="0" smtClean="0"/>
              <a:t>Geometrijsko tijelo ograničeno pravom cilindričnom površi i dvijema ravnima normalnim na osu te </a:t>
            </a:r>
          </a:p>
          <a:p>
            <a:r>
              <a:rPr lang="sr-Latn-ME" dirty="0"/>
              <a:t>p</a:t>
            </a:r>
            <a:r>
              <a:rPr lang="sr-Latn-ME" dirty="0" smtClean="0"/>
              <a:t>ovrši naziva se </a:t>
            </a:r>
            <a:r>
              <a:rPr lang="sr-Latn-ME" i="1" u="sng" dirty="0" smtClean="0"/>
              <a:t>pravi valjak</a:t>
            </a:r>
            <a:r>
              <a:rPr lang="sr-Latn-ME" dirty="0" smtClean="0"/>
              <a:t>. 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 rotWithShape="1">
          <a:blip r:embed="rId2"/>
          <a:srcRect l="26922" t="20224" r="23238" b="28219"/>
          <a:stretch/>
        </p:blipFill>
        <p:spPr bwMode="auto">
          <a:xfrm>
            <a:off x="725508" y="2232313"/>
            <a:ext cx="2962275" cy="344805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218441" y="2648370"/>
            <a:ext cx="7185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sr-Latn-ME" dirty="0" smtClean="0"/>
              <a:t>Osnove valjka -djelovi ravni koje ograničavaju cilindričnu površ</a:t>
            </a:r>
          </a:p>
        </p:txBody>
      </p:sp>
      <p:sp>
        <p:nvSpPr>
          <p:cNvPr id="7" name="Rectangle 6"/>
          <p:cNvSpPr/>
          <p:nvPr/>
        </p:nvSpPr>
        <p:spPr>
          <a:xfrm>
            <a:off x="4218441" y="3433200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sr-Latn-ME" dirty="0"/>
              <a:t>Omotač – dio cilindrične površi između </a:t>
            </a:r>
            <a:r>
              <a:rPr lang="sr-Latn-ME" dirty="0" smtClean="0"/>
              <a:t>osnova</a:t>
            </a:r>
            <a:endParaRPr lang="sr-Latn-ME" dirty="0"/>
          </a:p>
        </p:txBody>
      </p:sp>
      <p:sp>
        <p:nvSpPr>
          <p:cNvPr id="8" name="Rectangle 7"/>
          <p:cNvSpPr/>
          <p:nvPr/>
        </p:nvSpPr>
        <p:spPr>
          <a:xfrm>
            <a:off x="4218441" y="4218030"/>
            <a:ext cx="45907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sr-Latn-ME" dirty="0"/>
              <a:t>Visina - rastojanje između dvije osnove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596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accent3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 rotWithShape="1">
          <a:blip r:embed="rId2"/>
          <a:srcRect l="28206" t="19854" r="42147" b="11318"/>
          <a:stretch/>
        </p:blipFill>
        <p:spPr bwMode="auto">
          <a:xfrm>
            <a:off x="823240" y="1257259"/>
            <a:ext cx="3993458" cy="415558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503831" y="1463622"/>
                <a:ext cx="4172756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r-Latn-ME" b="0" dirty="0" smtClean="0"/>
                  <a:t>Površina valjka: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endParaRPr lang="sr-Latn-ME" b="0" i="1" dirty="0" smtClean="0">
                  <a:latin typeface="Cambria Math" panose="02040503050406030204" pitchFamily="18" charset="0"/>
                </a:endParaRPr>
              </a:p>
              <a:p>
                <a:r>
                  <a:rPr lang="sr-Latn-ME" i="1" dirty="0" smtClean="0">
                    <a:latin typeface="Cambria Math" panose="02040503050406030204" pitchFamily="18" charset="0"/>
                  </a:rPr>
                  <a:t>B-osnova valjka,     M-omotač valjka</a:t>
                </a:r>
                <a:endParaRPr lang="en-US" b="0" i="1" dirty="0" smtClean="0">
                  <a:latin typeface="Cambria Math" panose="02040503050406030204" pitchFamily="18" charset="0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3831" y="1463622"/>
                <a:ext cx="4172756" cy="923330"/>
              </a:xfrm>
              <a:prstGeom prst="rect">
                <a:avLst/>
              </a:prstGeom>
              <a:blipFill rotWithShape="0">
                <a:blip r:embed="rId8"/>
                <a:stretch>
                  <a:fillRect l="-1316" t="-32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6199031" y="2696250"/>
                <a:ext cx="1562637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US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9031" y="2696250"/>
                <a:ext cx="1562637" cy="369332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8669099" y="2696250"/>
                <a:ext cx="1704305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𝐻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69099" y="2696250"/>
                <a:ext cx="1704305" cy="369332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7425793" y="3427384"/>
                <a:ext cx="1826910" cy="36933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𝐻</m:t>
                          </m:r>
                        </m:e>
                      </m:d>
                    </m:oMath>
                  </m:oMathPara>
                </a14:m>
                <a:endParaRPr lang="en-US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5793" y="3427384"/>
                <a:ext cx="1826910" cy="369332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6561914" y="4513982"/>
            <a:ext cx="3811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dirty="0" smtClean="0"/>
              <a:t>Zapremina valjka:          </a:t>
            </a:r>
            <a:r>
              <a:rPr lang="en-US" dirty="0" smtClean="0"/>
              <a:t>V=BH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176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 animBg="1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accent3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 rotWithShape="1">
          <a:blip r:embed="rId2"/>
          <a:srcRect l="26442" t="20219" r="20994" b="22494"/>
          <a:stretch/>
        </p:blipFill>
        <p:spPr bwMode="auto">
          <a:xfrm>
            <a:off x="992210" y="1588931"/>
            <a:ext cx="3124200" cy="38862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275008" y="5795493"/>
            <a:ext cx="22247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Osni presjek valjka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937161" y="1588931"/>
                <a:ext cx="5743688" cy="6699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ME" dirty="0" smtClean="0"/>
                  <a:t>Primjer: Izračunati površinu i zapreminu valjka čija je</a:t>
                </a:r>
              </a:p>
              <a:p>
                <a:r>
                  <a:rPr lang="sr-Latn-ME" dirty="0"/>
                  <a:t>p</a:t>
                </a:r>
                <a:r>
                  <a:rPr lang="sr-Latn-ME" dirty="0" smtClean="0"/>
                  <a:t>ovršina omotača </a:t>
                </a:r>
                <a14:m>
                  <m:oMath xmlns:m="http://schemas.openxmlformats.org/officeDocument/2006/math">
                    <m:r>
                      <a:rPr lang="sr-Latn-ME" b="0" i="1" smtClean="0">
                        <a:latin typeface="Cambria Math" panose="02040503050406030204" pitchFamily="18" charset="0"/>
                      </a:rPr>
                      <m:t>50</m:t>
                    </m:r>
                    <m:r>
                      <a:rPr lang="sr-Latn-M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sr-Latn-M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𝑐𝑚</m:t>
                        </m:r>
                      </m:e>
                      <m:sup>
                        <m:r>
                          <a:rPr lang="sr-Latn-M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sr-Latn-ME" dirty="0" smtClean="0"/>
                  <a:t>, ako je visina 5 cm.</a:t>
                </a:r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7161" y="1588931"/>
                <a:ext cx="5743688" cy="669992"/>
              </a:xfrm>
              <a:prstGeom prst="rect">
                <a:avLst/>
              </a:prstGeom>
              <a:blipFill rotWithShape="0">
                <a:blip r:embed="rId3"/>
                <a:stretch>
                  <a:fillRect l="-955" t="-6364"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5937161" y="2743200"/>
            <a:ext cx="11641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Rješenje: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5937161" y="3230697"/>
                <a:ext cx="240963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sr-Latn-ME">
                        <a:latin typeface="Cambria Math" panose="02040503050406030204" pitchFamily="18" charset="0"/>
                      </a:rPr>
                      <m:t>M</m:t>
                    </m:r>
                    <m:r>
                      <a:rPr lang="sr-Latn-ME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50</m:t>
                    </m:r>
                    <m:r>
                      <a:rPr lang="sr-Latn-M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𝑐𝑚</m:t>
                        </m:r>
                      </m:e>
                      <m:sup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sr-Latn-ME" dirty="0"/>
                  <a:t> , H=5cm</a:t>
                </a:r>
                <a:endParaRPr lang="en-US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7161" y="3230697"/>
                <a:ext cx="2409634" cy="369332"/>
              </a:xfrm>
              <a:prstGeom prst="rect">
                <a:avLst/>
              </a:prstGeom>
              <a:blipFill rotWithShape="0">
                <a:blip r:embed="rId4"/>
                <a:stretch>
                  <a:fillRect t="-9836" r="-1772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937161" y="3718194"/>
                <a:ext cx="12950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𝐻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7161" y="3718194"/>
                <a:ext cx="1295098" cy="369332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937161" y="4084306"/>
                <a:ext cx="14431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50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7161" y="4084306"/>
                <a:ext cx="1443152" cy="369332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971208" y="4571803"/>
                <a:ext cx="117077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50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1208" y="4571803"/>
                <a:ext cx="1170770" cy="369332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974318" y="5105799"/>
                <a:ext cx="10897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𝑐𝑚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4318" y="5105799"/>
                <a:ext cx="1089786" cy="369332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9418132" y="3080891"/>
                <a:ext cx="107106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18132" y="3080891"/>
                <a:ext cx="1071062" cy="369332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9431010" y="3450223"/>
                <a:ext cx="151099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=25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𝑐𝑚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31010" y="3450223"/>
                <a:ext cx="1510991" cy="369332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9418132" y="3861207"/>
                <a:ext cx="145732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𝑀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18132" y="3861207"/>
                <a:ext cx="1457322" cy="369332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9418132" y="4289364"/>
                <a:ext cx="176311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=50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+50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18132" y="4289364"/>
                <a:ext cx="1763111" cy="369332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9431010" y="4700348"/>
                <a:ext cx="1629036" cy="369332"/>
              </a:xfrm>
              <a:prstGeom prst="rect">
                <a:avLst/>
              </a:prstGeom>
              <a:noFill/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=100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𝑐𝑚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31010" y="4700348"/>
                <a:ext cx="1629036" cy="369332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7974875" y="5105799"/>
                <a:ext cx="102265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𝐵𝐻</m:t>
                      </m:r>
                    </m:oMath>
                  </m:oMathPara>
                </a14:m>
                <a:endParaRPr lang="en-US" b="0" dirty="0" smtClean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4875" y="5105799"/>
                <a:ext cx="1022651" cy="369332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5438200" y="5526830"/>
                <a:ext cx="6096000" cy="369332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=25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8200" y="5526830"/>
                <a:ext cx="6096000" cy="369332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7785827" y="6014327"/>
                <a:ext cx="1632305" cy="36933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=125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𝑐𝑚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5827" y="6014327"/>
                <a:ext cx="1632305" cy="369332"/>
              </a:xfrm>
              <a:prstGeom prst="rect">
                <a:avLst/>
              </a:prstGeom>
              <a:blipFill rotWithShape="0">
                <a:blip r:embed="rId16"/>
                <a:stretch>
                  <a:fillRect/>
                </a:stretch>
              </a:blip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56463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 animBg="1"/>
      <p:bldP spid="16" grpId="0"/>
      <p:bldP spid="17" grpId="0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accent3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25982" y="146862"/>
            <a:ext cx="17930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Kupa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6823" y="1070192"/>
            <a:ext cx="100737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Def: </a:t>
            </a:r>
            <a:r>
              <a:rPr lang="sr-Latn-ME" dirty="0" smtClean="0"/>
              <a:t>Obrtna površ dobijena rotiranjem prave koja siječe osu, a nije normalna na nju, naziva se </a:t>
            </a:r>
          </a:p>
          <a:p>
            <a:r>
              <a:rPr lang="sr-Latn-ME" i="1" u="sng" dirty="0" smtClean="0"/>
              <a:t>        prava konusna površ.</a:t>
            </a:r>
            <a:endParaRPr lang="en-US" i="1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4825982" y="2163651"/>
            <a:ext cx="68923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Def: Geometrijsko tijelo ograničeno  pravom konusnom  površi</a:t>
            </a:r>
          </a:p>
          <a:p>
            <a:r>
              <a:rPr lang="sr-Latn-ME" dirty="0" smtClean="0"/>
              <a:t>i jednom ravni koja ne prolazi kroz vrh površi, a normalna je na </a:t>
            </a:r>
          </a:p>
          <a:p>
            <a:r>
              <a:rPr lang="sr-Latn-ME" dirty="0"/>
              <a:t>n</a:t>
            </a:r>
            <a:r>
              <a:rPr lang="sr-Latn-ME" dirty="0" smtClean="0"/>
              <a:t>jenu osu, naziva se </a:t>
            </a:r>
            <a:r>
              <a:rPr lang="sr-Latn-ME" i="1" u="sng" dirty="0" smtClean="0"/>
              <a:t>prava kupa.</a:t>
            </a:r>
            <a:endParaRPr lang="en-US" i="1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4971245" y="3438659"/>
            <a:ext cx="684084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Vrh konusne površi je </a:t>
            </a:r>
            <a:r>
              <a:rPr lang="sr-Latn-ME" i="1" u="sng" dirty="0" smtClean="0"/>
              <a:t>vrh kupe</a:t>
            </a:r>
            <a:r>
              <a:rPr lang="sr-Latn-ME" dirty="0" smtClean="0"/>
              <a:t>. </a:t>
            </a:r>
          </a:p>
          <a:p>
            <a:r>
              <a:rPr lang="sr-Latn-ME" dirty="0" smtClean="0"/>
              <a:t>Osnova kupe je </a:t>
            </a:r>
            <a:r>
              <a:rPr lang="sr-Latn-ME" i="1" u="sng" dirty="0" smtClean="0"/>
              <a:t>krug</a:t>
            </a:r>
            <a:r>
              <a:rPr lang="sr-Latn-ME" dirty="0" smtClean="0"/>
              <a:t>.</a:t>
            </a:r>
          </a:p>
          <a:p>
            <a:r>
              <a:rPr lang="sr-Latn-ME" dirty="0" smtClean="0"/>
              <a:t>Dio konusne površi između vrha i osnove kupe je </a:t>
            </a:r>
            <a:r>
              <a:rPr lang="sr-Latn-ME" i="1" u="sng" dirty="0" smtClean="0"/>
              <a:t>omotač kupe</a:t>
            </a:r>
            <a:r>
              <a:rPr lang="sr-Latn-ME" dirty="0" smtClean="0"/>
              <a:t>.</a:t>
            </a:r>
          </a:p>
          <a:p>
            <a:r>
              <a:rPr lang="sr-Latn-ME" dirty="0" smtClean="0"/>
              <a:t>Rastojanje od vrha do ravni osnove je </a:t>
            </a:r>
            <a:r>
              <a:rPr lang="sr-Latn-ME" i="1" u="sng" dirty="0" smtClean="0"/>
              <a:t>visina kupe</a:t>
            </a:r>
            <a:r>
              <a:rPr lang="sr-Latn-ME" dirty="0" smtClean="0"/>
              <a:t>.</a:t>
            </a:r>
            <a:endParaRPr lang="en-US" dirty="0"/>
          </a:p>
        </p:txBody>
      </p:sp>
      <p:pic>
        <p:nvPicPr>
          <p:cNvPr id="6" name="Picture 5"/>
          <p:cNvPicPr/>
          <p:nvPr/>
        </p:nvPicPr>
        <p:blipFill rotWithShape="1">
          <a:blip r:embed="rId2"/>
          <a:srcRect l="12981" t="20794" r="15224" b="10986"/>
          <a:stretch/>
        </p:blipFill>
        <p:spPr bwMode="auto">
          <a:xfrm>
            <a:off x="459347" y="1920494"/>
            <a:ext cx="4267200" cy="45624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002140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accent3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 rotWithShape="1">
          <a:blip r:embed="rId2"/>
          <a:srcRect l="27564" t="17518" r="27083" b="28361"/>
          <a:stretch/>
        </p:blipFill>
        <p:spPr bwMode="auto">
          <a:xfrm>
            <a:off x="1373947" y="1284399"/>
            <a:ext cx="2695575" cy="36195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373947" y="5035639"/>
                <a:ext cx="2498501" cy="12716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sz="2800" b="1" i="1" smtClean="0">
                              <a:latin typeface="Cambria Math" panose="02040503050406030204" pitchFamily="18" charset="0"/>
                            </a:rPr>
                            <m:t>𝒔</m:t>
                          </m:r>
                        </m:e>
                        <m:sup>
                          <m:r>
                            <a:rPr lang="sr-Latn-ME" sz="28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sr-Latn-ME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sr-Latn-ME" sz="28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sz="2800" b="1" i="1" smtClean="0">
                              <a:latin typeface="Cambria Math" panose="02040503050406030204" pitchFamily="18" charset="0"/>
                            </a:rPr>
                            <m:t>𝑯</m:t>
                          </m:r>
                        </m:e>
                        <m:sup>
                          <m:r>
                            <a:rPr lang="sr-Latn-ME" sz="28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sr-Latn-ME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sr-Latn-ME" sz="28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sz="2800" b="1" i="1" smtClean="0">
                              <a:latin typeface="Cambria Math" panose="02040503050406030204" pitchFamily="18" charset="0"/>
                            </a:rPr>
                            <m:t>𝒓</m:t>
                          </m:r>
                        </m:e>
                        <m:sup>
                          <m:r>
                            <a:rPr lang="sr-Latn-ME" sz="28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sr-Latn-ME" sz="2800" b="1" dirty="0" smtClean="0"/>
              </a:p>
              <a:p>
                <a:r>
                  <a:rPr lang="sr-Latn-ME" sz="1600" dirty="0"/>
                  <a:t> </a:t>
                </a:r>
                <a:r>
                  <a:rPr lang="sr-Latn-ME" sz="1600" dirty="0" smtClean="0"/>
                  <a:t>         s-izvodnica</a:t>
                </a:r>
              </a:p>
              <a:p>
                <a:r>
                  <a:rPr lang="sr-Latn-ME" sz="1600" dirty="0" smtClean="0"/>
                  <a:t>          H-visina</a:t>
                </a:r>
              </a:p>
              <a:p>
                <a:r>
                  <a:rPr lang="sr-Latn-ME" sz="1600" dirty="0" smtClean="0"/>
                  <a:t>          r-poluprečnik</a:t>
                </a:r>
                <a:endParaRPr lang="en-US" sz="16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3947" y="5035639"/>
                <a:ext cx="2498501" cy="1271630"/>
              </a:xfrm>
              <a:prstGeom prst="rect">
                <a:avLst/>
              </a:prstGeom>
              <a:blipFill rotWithShape="0">
                <a:blip r:embed="rId3"/>
                <a:stretch>
                  <a:fillRect b="-5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679583" y="1017431"/>
                <a:ext cx="4405180" cy="6157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sr-Latn-ME" dirty="0" smtClean="0"/>
                  <a:t>		</a:t>
                </a: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9583" y="1017431"/>
                <a:ext cx="4405180" cy="61574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/>
          <p:nvPr/>
        </p:nvPicPr>
        <p:blipFill rotWithShape="1">
          <a:blip r:embed="rId5"/>
          <a:srcRect l="9616" t="993" r="57853" b="38450"/>
          <a:stretch/>
        </p:blipFill>
        <p:spPr bwMode="auto">
          <a:xfrm>
            <a:off x="5090576" y="1633177"/>
            <a:ext cx="3525391" cy="346985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9375820" y="2240924"/>
                <a:ext cx="107106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75820" y="2240924"/>
                <a:ext cx="1071062" cy="369332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9375820" y="2715158"/>
                <a:ext cx="110395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75820" y="2715158"/>
                <a:ext cx="1103957" cy="369332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9359315" y="3218003"/>
                <a:ext cx="1635769" cy="369332"/>
              </a:xfrm>
              <a:prstGeom prst="rect">
                <a:avLst/>
              </a:prstGeom>
              <a:noFill/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d>
                        <m:dPr>
                          <m:ctrlP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59315" y="3218003"/>
                <a:ext cx="1635769" cy="369332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9359315" y="4010416"/>
                <a:ext cx="1400961" cy="612732"/>
              </a:xfrm>
              <a:prstGeom prst="rect">
                <a:avLst/>
              </a:prstGeom>
              <a:noFill/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sSup>
                        <m:sSupPr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𝐻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59315" y="4010416"/>
                <a:ext cx="1400961" cy="612732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7345555" y="5606288"/>
                <a:ext cx="1270412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𝑜𝑝</m:t>
                          </m:r>
                        </m:sub>
                      </m:sSub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𝑟𝐻</m:t>
                          </m:r>
                        </m:num>
                        <m:den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5555" y="5606288"/>
                <a:ext cx="1270412" cy="610936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9035027" y="5799637"/>
                <a:ext cx="1142172" cy="390748"/>
              </a:xfrm>
              <a:prstGeom prst="rect">
                <a:avLst/>
              </a:prstGeom>
              <a:noFill/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𝑜𝑝</m:t>
                          </m:r>
                        </m:sub>
                      </m:sSub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𝑟𝐻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35027" y="5799637"/>
                <a:ext cx="1142172" cy="390748"/>
              </a:xfrm>
              <a:prstGeom prst="rect">
                <a:avLst/>
              </a:prstGeom>
              <a:blipFill rotWithShape="0">
                <a:blip r:embed="rId11"/>
                <a:stretch>
                  <a:fillRect b="-3030"/>
                </a:stretch>
              </a:blip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25330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  <p:bldP spid="8" grpId="0" animBg="1"/>
      <p:bldP spid="9" grpId="0" animBg="1"/>
      <p:bldP spid="10" grpId="0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accent3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4248" y="643944"/>
            <a:ext cx="97928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Primjer: Odrediti površinu i zapreminu prave kupe </a:t>
            </a:r>
            <a:r>
              <a:rPr lang="sr-Latn-ME" dirty="0" smtClean="0"/>
              <a:t>poluprečnika </a:t>
            </a:r>
            <a:r>
              <a:rPr lang="sr-Latn-ME" dirty="0" smtClean="0"/>
              <a:t>osnove 12cm i visine 5cm.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24248" y="1159099"/>
            <a:ext cx="1532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dirty="0" smtClean="0"/>
              <a:t>Rješenje: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27279" y="1674254"/>
            <a:ext cx="3167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r=12cm	; H=5cm  ; P=?,  V=?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877035" y="2189202"/>
                <a:ext cx="16357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d>
                        <m:dPr>
                          <m:ctrlP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7035" y="2189202"/>
                <a:ext cx="1635769" cy="369332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888196" y="2668107"/>
                <a:ext cx="15551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p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p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8196" y="2668107"/>
                <a:ext cx="1555169" cy="36933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888196" y="3086980"/>
                <a:ext cx="164455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p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sr-Latn-ME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  <m:sup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sr-Latn-ME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e>
                        <m:sup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8196" y="3086980"/>
                <a:ext cx="1644553" cy="36933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903184" y="3565885"/>
                <a:ext cx="168635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p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25+144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3184" y="3565885"/>
                <a:ext cx="1686359" cy="369332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927279" y="4009120"/>
                <a:ext cx="115416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p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169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7279" y="4009120"/>
                <a:ext cx="1154162" cy="369332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927279" y="4452355"/>
                <a:ext cx="1192186" cy="4019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sr-Latn-ME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sr-Latn-ME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169</m:t>
                          </m:r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7279" y="4452355"/>
                <a:ext cx="1192186" cy="40197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927279" y="5002131"/>
                <a:ext cx="121610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sr-Latn-ME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13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𝑐𝑚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7279" y="5002131"/>
                <a:ext cx="1216102" cy="369332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277121" y="2186109"/>
                <a:ext cx="206999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=12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d>
                        <m:dPr>
                          <m:ctrlP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12+13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7121" y="2186109"/>
                <a:ext cx="2069990" cy="369332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277121" y="2627496"/>
                <a:ext cx="134126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=12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7121" y="2627496"/>
                <a:ext cx="1341265" cy="369332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277121" y="3068883"/>
                <a:ext cx="162903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=300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𝑐𝑚</m:t>
                          </m:r>
                        </m:e>
                        <m:sup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7121" y="3068883"/>
                <a:ext cx="1629036" cy="369332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7392473" y="2370775"/>
                <a:ext cx="1400961" cy="612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sSup>
                        <m:sSupPr>
                          <m:ctrlPr>
                            <a:rPr lang="sr-Latn-ME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𝐻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2473" y="2370775"/>
                <a:ext cx="1400961" cy="612732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7412418" y="2953153"/>
                <a:ext cx="1490344" cy="612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sSup>
                        <m:sSupPr>
                          <m:ctrlPr>
                            <a:rPr lang="sr-Latn-ME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e>
                        <m:sup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2418" y="2953153"/>
                <a:ext cx="1490344" cy="612732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7412418" y="3581054"/>
                <a:ext cx="1511248" cy="612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sr-Latn-ME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144</m:t>
                      </m:r>
                      <m:r>
                        <a:rPr lang="sr-Latn-ME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2418" y="3581054"/>
                <a:ext cx="1511248" cy="612732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7412418" y="4336129"/>
                <a:ext cx="121629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=48</m:t>
                      </m:r>
                      <m:r>
                        <a:rPr lang="sr-Latn-ME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2418" y="4336129"/>
                <a:ext cx="1216295" cy="369332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7412418" y="4847805"/>
                <a:ext cx="16323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sr-Latn-ME" i="1" smtClean="0">
                          <a:latin typeface="Cambria Math" panose="02040503050406030204" pitchFamily="18" charset="0"/>
                        </a:rPr>
                        <m:t>=240</m:t>
                      </m:r>
                      <m:r>
                        <a:rPr lang="sr-Latn-ME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sr-Latn-ME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𝑐𝑚</m:t>
                          </m:r>
                        </m:e>
                        <m:sup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2418" y="4847805"/>
                <a:ext cx="1632306" cy="369332"/>
              </a:xfrm>
              <a:prstGeom prst="rect">
                <a:avLst/>
              </a:prstGeom>
              <a:blipFill rotWithShape="0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68758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accent3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62885" y="57954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0287" y="416976"/>
            <a:ext cx="1113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ZADACI: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390287" y="786308"/>
                <a:ext cx="10796788" cy="6724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AutoNum type="arabicPeriod"/>
                </a:pPr>
                <a:r>
                  <a:rPr lang="sr-Latn-ME" dirty="0"/>
                  <a:t>Nagibni ugao izvodnice kupe prema ravni osnove iznosi </a:t>
                </a:r>
                <a14:m>
                  <m:oMath xmlns:m="http://schemas.openxmlformats.org/officeDocument/2006/math">
                    <m:r>
                      <a:rPr lang="sr-Latn-ME" i="1">
                        <a:latin typeface="Cambria Math" panose="02040503050406030204" pitchFamily="18" charset="0"/>
                      </a:rPr>
                      <m:t>30</m:t>
                    </m:r>
                    <m:r>
                      <a:rPr lang="sr-Latn-M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sr-Latn-ME" dirty="0"/>
                  <a:t>, a površina omotača </a:t>
                </a:r>
                <a14:m>
                  <m:oMath xmlns:m="http://schemas.openxmlformats.org/officeDocument/2006/math">
                    <m:r>
                      <a:rPr lang="sr-Latn-ME" i="1">
                        <a:latin typeface="Cambria Math" panose="02040503050406030204" pitchFamily="18" charset="0"/>
                      </a:rPr>
                      <m:t>3</m:t>
                    </m:r>
                    <m:r>
                      <a:rPr lang="sr-Latn-M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ad>
                      <m:radPr>
                        <m:degHide m:val="on"/>
                        <m:ctrlP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e>
                    </m:rad>
                    <m:sSup>
                      <m:sSupPr>
                        <m:ctrlP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𝑐𝑚</m:t>
                        </m:r>
                      </m:e>
                      <m:sup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sr-Latn-ME" dirty="0"/>
                  <a:t>. Naći </a:t>
                </a:r>
              </a:p>
              <a:p>
                <a:r>
                  <a:rPr lang="sr-Latn-ME" dirty="0"/>
                  <a:t>p</a:t>
                </a:r>
                <a:r>
                  <a:rPr lang="sr-Latn-ME" dirty="0"/>
                  <a:t>ovršinu i zapreminu kupe</a:t>
                </a:r>
                <a:r>
                  <a:rPr lang="sr-Latn-ME" dirty="0" smtClean="0"/>
                  <a:t>.</a:t>
                </a:r>
                <a:endParaRPr lang="sr-Latn-ME" dirty="0"/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287" y="786308"/>
                <a:ext cx="10796788" cy="672428"/>
              </a:xfrm>
              <a:prstGeom prst="rect">
                <a:avLst/>
              </a:prstGeom>
              <a:blipFill rotWithShape="0">
                <a:blip r:embed="rId3"/>
                <a:stretch>
                  <a:fillRect l="-452" t="-1818" b="-1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390287" y="1458736"/>
                <a:ext cx="11050073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AutoNum type="arabicPeriod" startAt="2"/>
                </a:pPr>
                <a:r>
                  <a:rPr lang="sr-Latn-ME" dirty="0"/>
                  <a:t>Ako je površina kupe </a:t>
                </a:r>
                <a14:m>
                  <m:oMath xmlns:m="http://schemas.openxmlformats.org/officeDocument/2006/math">
                    <m:r>
                      <a:rPr lang="sr-Latn-ME" i="1">
                        <a:latin typeface="Cambria Math" panose="02040503050406030204" pitchFamily="18" charset="0"/>
                      </a:rPr>
                      <m:t>200</m:t>
                    </m:r>
                    <m:r>
                      <a:rPr lang="sr-Latn-M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𝑐𝑚</m:t>
                        </m:r>
                      </m:e>
                      <m:sup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sr-Latn-ME" dirty="0"/>
                  <a:t>, a izvodnica dužine 17 cm, odrediti zapreminu te kupe</a:t>
                </a:r>
                <a:r>
                  <a:rPr lang="sr-Latn-ME" dirty="0" smtClean="0"/>
                  <a:t>.</a:t>
                </a:r>
                <a:endParaRPr lang="sr-Latn-ME" dirty="0"/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287" y="1458736"/>
                <a:ext cx="11050073" cy="369332"/>
              </a:xfrm>
              <a:prstGeom prst="rect">
                <a:avLst/>
              </a:prstGeom>
              <a:blipFill rotWithShape="0">
                <a:blip r:embed="rId4"/>
                <a:stretch>
                  <a:fillRect l="-441" t="-9836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/>
              <p:cNvSpPr/>
              <p:nvPr/>
            </p:nvSpPr>
            <p:spPr>
              <a:xfrm>
                <a:off x="390287" y="1828068"/>
                <a:ext cx="10856890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sr-Latn-ME" dirty="0" smtClean="0"/>
                  <a:t>3.   Površina </a:t>
                </a:r>
                <a:r>
                  <a:rPr lang="sr-Latn-ME" dirty="0"/>
                  <a:t>pravog valjka je </a:t>
                </a:r>
                <a14:m>
                  <m:oMath xmlns:m="http://schemas.openxmlformats.org/officeDocument/2006/math">
                    <m:r>
                      <a:rPr lang="sr-Latn-ME" i="1">
                        <a:latin typeface="Cambria Math" panose="02040503050406030204" pitchFamily="18" charset="0"/>
                      </a:rPr>
                      <m:t>20</m:t>
                    </m:r>
                    <m:r>
                      <a:rPr lang="sr-Latn-M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𝑐𝑚</m:t>
                        </m:r>
                      </m:e>
                      <m:sup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sr-Latn-ME" dirty="0"/>
                  <a:t>, a visina mu je za 1 cm kraća od prečnika osnove. </a:t>
                </a:r>
                <a:r>
                  <a:rPr lang="sr-Latn-ME" dirty="0"/>
                  <a:t>Naći zapreminu valjka</a:t>
                </a:r>
                <a:r>
                  <a:rPr lang="sr-Latn-ME" dirty="0" smtClean="0"/>
                  <a:t>.</a:t>
                </a:r>
                <a:endParaRPr lang="sr-Latn-ME" dirty="0"/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287" y="1828068"/>
                <a:ext cx="10856890" cy="646331"/>
              </a:xfrm>
              <a:prstGeom prst="rect">
                <a:avLst/>
              </a:prstGeom>
              <a:blipFill rotWithShape="0">
                <a:blip r:embed="rId5"/>
                <a:stretch>
                  <a:fillRect l="-449" t="-6604" r="-618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390287" y="2474399"/>
            <a:ext cx="1167721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ME" dirty="0" smtClean="0"/>
              <a:t>4.   Stranice </a:t>
            </a:r>
            <a:r>
              <a:rPr lang="sr-Latn-ME" dirty="0"/>
              <a:t>pravougaonika su 20 cm i 15 cm. </a:t>
            </a:r>
            <a:r>
              <a:rPr lang="sr-Latn-ME" dirty="0"/>
              <a:t>Izračunati površinu tijela koje nastaje rotacijom pravougaonika</a:t>
            </a:r>
          </a:p>
          <a:p>
            <a:r>
              <a:rPr lang="sr-Latn-ME" dirty="0"/>
              <a:t>oko kraće stranice</a:t>
            </a:r>
            <a:r>
              <a:rPr lang="sr-Latn-ME" dirty="0" smtClean="0"/>
              <a:t>.</a:t>
            </a:r>
            <a:endParaRPr lang="sr-Latn-ME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/>
              <p:cNvSpPr/>
              <p:nvPr/>
            </p:nvSpPr>
            <p:spPr>
              <a:xfrm>
                <a:off x="390287" y="3120730"/>
                <a:ext cx="11470648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AutoNum type="arabicPeriod" startAt="5"/>
                </a:pPr>
                <a:r>
                  <a:rPr lang="sr-Latn-ME" dirty="0"/>
                  <a:t>Naći površinu kupe čija je izvodnica 20 cm, ako je ugao koji izvodnica zaklapa sa osnovom </a:t>
                </a:r>
                <a14:m>
                  <m:oMath xmlns:m="http://schemas.openxmlformats.org/officeDocument/2006/math">
                    <m:r>
                      <a:rPr lang="sr-Latn-ME" i="1">
                        <a:latin typeface="Cambria Math" panose="02040503050406030204" pitchFamily="18" charset="0"/>
                      </a:rPr>
                      <m:t>45</m:t>
                    </m:r>
                    <m:r>
                      <a:rPr lang="sr-Latn-M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sr-Latn-ME" dirty="0"/>
                  <a:t>.</a:t>
                </a:r>
              </a:p>
            </p:txBody>
          </p:sp>
        </mc:Choice>
        <mc:Fallback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287" y="3120730"/>
                <a:ext cx="11470648" cy="369332"/>
              </a:xfrm>
              <a:prstGeom prst="rect">
                <a:avLst/>
              </a:prstGeom>
              <a:blipFill rotWithShape="0">
                <a:blip r:embed="rId6"/>
                <a:stretch>
                  <a:fillRect l="-425" t="-11475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8"/>
              <p:cNvSpPr/>
              <p:nvPr/>
            </p:nvSpPr>
            <p:spPr>
              <a:xfrm>
                <a:off x="390287" y="3524431"/>
                <a:ext cx="10225825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AutoNum type="arabicPeriod" startAt="6"/>
                </a:pPr>
                <a:r>
                  <a:rPr lang="sr-Latn-ME" dirty="0"/>
                  <a:t>Izračunaj poluprečnik i zapreminu valjka visine 12 cm i površine </a:t>
                </a:r>
                <a14:m>
                  <m:oMath xmlns:m="http://schemas.openxmlformats.org/officeDocument/2006/math">
                    <m:r>
                      <a:rPr lang="sr-Latn-ME" i="1">
                        <a:latin typeface="Cambria Math" panose="02040503050406030204" pitchFamily="18" charset="0"/>
                      </a:rPr>
                      <m:t>216</m:t>
                    </m:r>
                    <m:r>
                      <a:rPr lang="sr-Latn-M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𝑐𝑚</m:t>
                        </m:r>
                      </m:e>
                      <m:sup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sr-Latn-ME" dirty="0"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287" y="3524431"/>
                <a:ext cx="10225825" cy="369332"/>
              </a:xfrm>
              <a:prstGeom prst="rect">
                <a:avLst/>
              </a:prstGeom>
              <a:blipFill rotWithShape="0">
                <a:blip r:embed="rId7"/>
                <a:stretch>
                  <a:fillRect l="-477" t="-9836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/>
              <p:cNvSpPr/>
              <p:nvPr/>
            </p:nvSpPr>
            <p:spPr>
              <a:xfrm>
                <a:off x="390287" y="3859394"/>
                <a:ext cx="11603864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AutoNum type="arabicPeriod" startAt="7"/>
                </a:pPr>
                <a:r>
                  <a:rPr lang="sr-Latn-ME" dirty="0"/>
                  <a:t>Poluprečnik valjka  jednak je visini, a površina omotača je </a:t>
                </a:r>
                <a14:m>
                  <m:oMath xmlns:m="http://schemas.openxmlformats.org/officeDocument/2006/math">
                    <m:r>
                      <a:rPr lang="sr-Latn-ME" i="1" dirty="0">
                        <a:latin typeface="Cambria Math" panose="02040503050406030204" pitchFamily="18" charset="0"/>
                      </a:rPr>
                      <m:t>64</m:t>
                    </m:r>
                    <m:r>
                      <a:rPr lang="sr-Latn-M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𝑐𝑚</m:t>
                        </m:r>
                      </m:e>
                      <m:sup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sr-Latn-ME" dirty="0"/>
                  <a:t>. </a:t>
                </a:r>
                <a:r>
                  <a:rPr lang="sr-Latn-ME" dirty="0"/>
                  <a:t>Izračunati P i V valjka</a:t>
                </a:r>
                <a:r>
                  <a:rPr lang="sr-Latn-ME" dirty="0" smtClean="0"/>
                  <a:t>.</a:t>
                </a:r>
                <a:endParaRPr lang="sr-Latn-ME" dirty="0"/>
              </a:p>
            </p:txBody>
          </p:sp>
        </mc:Choice>
        <mc:Fallback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287" y="3859394"/>
                <a:ext cx="11603864" cy="369332"/>
              </a:xfrm>
              <a:prstGeom prst="rect">
                <a:avLst/>
              </a:prstGeom>
              <a:blipFill rotWithShape="0">
                <a:blip r:embed="rId8"/>
                <a:stretch>
                  <a:fillRect l="-420" t="-9836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/>
              <p:cNvSpPr/>
              <p:nvPr/>
            </p:nvSpPr>
            <p:spPr>
              <a:xfrm>
                <a:off x="390287" y="4269525"/>
                <a:ext cx="11217498" cy="4185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AutoNum type="arabicPeriod" startAt="8"/>
                </a:pPr>
                <a:r>
                  <a:rPr lang="sr-Latn-ME" dirty="0"/>
                  <a:t>Izračunaj zapreminu kupe čiji je poluprečnik jednak visini, a površina je </a:t>
                </a:r>
                <a14:m>
                  <m:oMath xmlns:m="http://schemas.openxmlformats.org/officeDocument/2006/math">
                    <m:r>
                      <a:rPr lang="sr-Latn-ME" i="1">
                        <a:latin typeface="Cambria Math" panose="02040503050406030204" pitchFamily="18" charset="0"/>
                      </a:rPr>
                      <m:t>25</m:t>
                    </m:r>
                    <m:r>
                      <a:rPr lang="sr-Latn-M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d>
                      <m:dPr>
                        <m:ctrlP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1+</m:t>
                        </m:r>
                        <m:rad>
                          <m:radPr>
                            <m:degHide m:val="on"/>
                            <m:ctrlPr>
                              <a:rPr lang="sr-Latn-ME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sr-Latn-ME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e>
                    </m:d>
                    <m:sSup>
                      <m:sSupPr>
                        <m:ctrlP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𝑐𝑚</m:t>
                        </m:r>
                      </m:e>
                      <m:sup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sr-Latn-ME" dirty="0"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287" y="4269525"/>
                <a:ext cx="11217498" cy="418576"/>
              </a:xfrm>
              <a:prstGeom prst="rect">
                <a:avLst/>
              </a:prstGeom>
              <a:blipFill rotWithShape="0">
                <a:blip r:embed="rId9"/>
                <a:stretch>
                  <a:fillRect l="-435" t="-1449" b="-173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Rectangle 11"/>
              <p:cNvSpPr/>
              <p:nvPr/>
            </p:nvSpPr>
            <p:spPr>
              <a:xfrm>
                <a:off x="420711" y="4860529"/>
                <a:ext cx="11019649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sr-Latn-ME" dirty="0" smtClean="0"/>
                  <a:t>9.    Površina </a:t>
                </a:r>
                <a:r>
                  <a:rPr lang="sr-Latn-ME" dirty="0"/>
                  <a:t>omotača kupe iznosi </a:t>
                </a:r>
                <a14:m>
                  <m:oMath xmlns:m="http://schemas.openxmlformats.org/officeDocument/2006/math">
                    <m:r>
                      <a:rPr lang="sr-Latn-ME" i="1" dirty="0">
                        <a:latin typeface="Cambria Math" panose="02040503050406030204" pitchFamily="18" charset="0"/>
                      </a:rPr>
                      <m:t>60</m:t>
                    </m:r>
                    <m:r>
                      <a:rPr lang="sr-Latn-M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𝑐𝑚</m:t>
                        </m:r>
                      </m:e>
                      <m:sup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sr-Latn-ME" dirty="0"/>
                  <a:t>. Poluprečnik osnove prema izvodnici se odnosi kao 3:5. Naći </a:t>
                </a:r>
              </a:p>
              <a:p>
                <a:r>
                  <a:rPr lang="sr-Latn-ME" dirty="0"/>
                  <a:t>površinu i zapreminu kupe.</a:t>
                </a:r>
                <a:endParaRPr lang="en-US" dirty="0"/>
              </a:p>
            </p:txBody>
          </p:sp>
        </mc:Choice>
        <mc:Fallback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711" y="4860529"/>
                <a:ext cx="11019649" cy="646331"/>
              </a:xfrm>
              <a:prstGeom prst="rect">
                <a:avLst/>
              </a:prstGeom>
              <a:blipFill rotWithShape="0">
                <a:blip r:embed="rId10"/>
                <a:stretch>
                  <a:fillRect l="-442" t="-5660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12957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Override1.xml><?xml version="1.0" encoding="utf-8"?>
<a:themeOverride xmlns:a="http://schemas.openxmlformats.org/drawingml/2006/main">
  <a:clrScheme name="Wood Type">
    <a:dk1>
      <a:sysClr val="windowText" lastClr="000000"/>
    </a:dk1>
    <a:lt1>
      <a:sysClr val="window" lastClr="FFFFFF"/>
    </a:lt1>
    <a:dk2>
      <a:srgbClr val="696464"/>
    </a:dk2>
    <a:lt2>
      <a:srgbClr val="E9E5DC"/>
    </a:lt2>
    <a:accent1>
      <a:srgbClr val="D34817"/>
    </a:accent1>
    <a:accent2>
      <a:srgbClr val="9B2D1F"/>
    </a:accent2>
    <a:accent3>
      <a:srgbClr val="A28E6A"/>
    </a:accent3>
    <a:accent4>
      <a:srgbClr val="956251"/>
    </a:accent4>
    <a:accent5>
      <a:srgbClr val="918485"/>
    </a:accent5>
    <a:accent6>
      <a:srgbClr val="855D5D"/>
    </a:accent6>
    <a:hlink>
      <a:srgbClr val="CC9900"/>
    </a:hlink>
    <a:folHlink>
      <a:srgbClr val="96A9A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347</TotalTime>
  <Words>431</Words>
  <Application>Microsoft Office PowerPoint</Application>
  <PresentationFormat>Widescreen</PresentationFormat>
  <Paragraphs>83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Cambria Math</vt:lpstr>
      <vt:lpstr>Rockwell</vt:lpstr>
      <vt:lpstr>Rockwell Condensed</vt:lpstr>
      <vt:lpstr>Wingdings</vt:lpstr>
      <vt:lpstr>Wood Type</vt:lpstr>
      <vt:lpstr>OBRTNA TIJELA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VALJAK</dc:title>
  <dc:creator>Korisnik</dc:creator>
  <cp:lastModifiedBy>Korisnik</cp:lastModifiedBy>
  <cp:revision>32</cp:revision>
  <dcterms:created xsi:type="dcterms:W3CDTF">2017-11-27T22:08:43Z</dcterms:created>
  <dcterms:modified xsi:type="dcterms:W3CDTF">2017-12-13T22:58:54Z</dcterms:modified>
</cp:coreProperties>
</file>