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8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1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0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4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F20F12E1-896D-4F32-B485-6C8F34D08864}" type="datetimeFigureOut">
              <a:rPr lang="en-US" smtClean="0"/>
              <a:t>13-Dec-2017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C6838B3-028F-40FD-B1B9-1A007D38A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5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12" Type="http://schemas.openxmlformats.org/officeDocument/2006/relationships/image" Target="../media/image21.png"/><Relationship Id="rId2" Type="http://schemas.openxmlformats.org/officeDocument/2006/relationships/image" Target="../media/image7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20.png"/><Relationship Id="rId5" Type="http://schemas.openxmlformats.org/officeDocument/2006/relationships/image" Target="../media/image8.png"/><Relationship Id="rId15" Type="http://schemas.openxmlformats.org/officeDocument/2006/relationships/image" Target="../media/image24.png"/><Relationship Id="rId10" Type="http://schemas.openxmlformats.org/officeDocument/2006/relationships/image" Target="../media/image15.png"/><Relationship Id="rId4" Type="http://schemas.openxmlformats.org/officeDocument/2006/relationships/image" Target="../media/image19.png"/><Relationship Id="rId9" Type="http://schemas.openxmlformats.org/officeDocument/2006/relationships/image" Target="../media/image14.pn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5" Type="http://schemas.openxmlformats.org/officeDocument/2006/relationships/image" Target="../media/image5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Relationship Id="rId1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OBRTNA TIJELA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4608061"/>
            <a:ext cx="7891272" cy="1069848"/>
          </a:xfrm>
        </p:spPr>
        <p:txBody>
          <a:bodyPr>
            <a:normAutofit/>
          </a:bodyPr>
          <a:lstStyle/>
          <a:p>
            <a:r>
              <a:rPr lang="en-US" dirty="0" smtClean="0"/>
              <a:t>POVR</a:t>
            </a:r>
            <a:r>
              <a:rPr lang="sr-Latn-ME" dirty="0" smtClean="0"/>
              <a:t>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9377" y="340045"/>
            <a:ext cx="2134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Valjak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216" y="1263375"/>
            <a:ext cx="1096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Geometrijsko tijelo ograničeno pravom cilindričnom površi i dvijema ravnima normalnim na osu te </a:t>
            </a:r>
          </a:p>
          <a:p>
            <a:r>
              <a:rPr lang="sr-Latn-ME" dirty="0"/>
              <a:t>p</a:t>
            </a:r>
            <a:r>
              <a:rPr lang="sr-Latn-ME" dirty="0" smtClean="0"/>
              <a:t>ovrši naziva se </a:t>
            </a:r>
            <a:r>
              <a:rPr lang="sr-Latn-ME" i="1" u="sng" dirty="0" smtClean="0"/>
              <a:t>pravi valjak</a:t>
            </a:r>
            <a:r>
              <a:rPr lang="sr-Latn-ME" dirty="0" smtClean="0"/>
              <a:t>. 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6922" t="20224" r="23238" b="28219"/>
          <a:stretch/>
        </p:blipFill>
        <p:spPr bwMode="auto">
          <a:xfrm>
            <a:off x="725508" y="2232313"/>
            <a:ext cx="2962275" cy="344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18441" y="2648370"/>
            <a:ext cx="718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 smtClean="0"/>
              <a:t>Osnove valjka -djelovi ravni koje ograničavaju cilindričnu površ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8441" y="34332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Omotač – dio cilindrične površi između </a:t>
            </a:r>
            <a:r>
              <a:rPr lang="sr-Latn-ME" dirty="0" smtClean="0"/>
              <a:t>osnova</a:t>
            </a:r>
            <a:endParaRPr lang="sr-Latn-ME" dirty="0"/>
          </a:p>
        </p:txBody>
      </p:sp>
      <p:sp>
        <p:nvSpPr>
          <p:cNvPr id="8" name="Rectangle 7"/>
          <p:cNvSpPr/>
          <p:nvPr/>
        </p:nvSpPr>
        <p:spPr>
          <a:xfrm>
            <a:off x="4218441" y="4218030"/>
            <a:ext cx="459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ME" dirty="0"/>
              <a:t>Visina - rastojanje između dvije osnove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9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 rotWithShape="1">
          <a:blip r:embed="rId2"/>
          <a:srcRect l="28206" t="19854" r="42147" b="11318"/>
          <a:stretch/>
        </p:blipFill>
        <p:spPr bwMode="auto">
          <a:xfrm>
            <a:off x="823240" y="1257259"/>
            <a:ext cx="3993458" cy="41555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b="0" dirty="0" smtClean="0"/>
                  <a:t>Površina valjka: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sr-Latn-ME" b="0" i="1" dirty="0" smtClean="0">
                  <a:latin typeface="Cambria Math" panose="02040503050406030204" pitchFamily="18" charset="0"/>
                </a:endParaRPr>
              </a:p>
              <a:p>
                <a:r>
                  <a:rPr lang="sr-Latn-ME" i="1" dirty="0" smtClean="0">
                    <a:latin typeface="Cambria Math" panose="02040503050406030204" pitchFamily="18" charset="0"/>
                  </a:rPr>
                  <a:t>B-osnova valjka,     M-omotač valjka</a:t>
                </a: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831" y="1463622"/>
                <a:ext cx="4172756" cy="923330"/>
              </a:xfrm>
              <a:prstGeom prst="rect">
                <a:avLst/>
              </a:prstGeom>
              <a:blipFill rotWithShape="0">
                <a:blip r:embed="rId8"/>
                <a:stretch>
                  <a:fillRect l="-1316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9031" y="2696250"/>
                <a:ext cx="156263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9099" y="2696250"/>
                <a:ext cx="1704305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d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793" y="3427384"/>
                <a:ext cx="1826910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61914" y="4513982"/>
            <a:ext cx="3811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Zapremina valjka:          </a:t>
            </a:r>
            <a:r>
              <a:rPr lang="en-US" dirty="0" smtClean="0"/>
              <a:t>V=BH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7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6442" t="20219" r="20994" b="22494"/>
          <a:stretch/>
        </p:blipFill>
        <p:spPr bwMode="auto">
          <a:xfrm>
            <a:off x="992210" y="1588931"/>
            <a:ext cx="3124200" cy="3886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75008" y="5795493"/>
            <a:ext cx="22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Osni presjek valjka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37161" y="1588931"/>
                <a:ext cx="5743688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Primjer: Izračunati površinu i zapreminu valjka čija je</a:t>
                </a:r>
              </a:p>
              <a:p>
                <a:r>
                  <a:rPr lang="sr-Latn-ME" dirty="0"/>
                  <a:t>p</a:t>
                </a:r>
                <a:r>
                  <a:rPr lang="sr-Latn-ME" dirty="0" smtClean="0"/>
                  <a:t>ovršina omotača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 smtClean="0"/>
                  <a:t>, ako je visina 5 cm.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1588931"/>
                <a:ext cx="5743688" cy="669992"/>
              </a:xfrm>
              <a:prstGeom prst="rect">
                <a:avLst/>
              </a:prstGeom>
              <a:blipFill rotWithShape="0">
                <a:blip r:embed="rId3"/>
                <a:stretch>
                  <a:fillRect l="-955" t="-636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937161" y="2743200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>
                        <a:latin typeface="Cambria Math" panose="02040503050406030204" pitchFamily="18" charset="0"/>
                      </a:rPr>
                      <m:t>M</m:t>
                    </m:r>
                    <m:r>
                      <a:rPr lang="sr-Latn-ME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50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 , H=5cm</a:t>
                </a:r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230697"/>
                <a:ext cx="240963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177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3718194"/>
                <a:ext cx="129509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7161" y="4084306"/>
                <a:ext cx="144315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208" y="4571803"/>
                <a:ext cx="117077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4318" y="5105799"/>
                <a:ext cx="108978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080891"/>
                <a:ext cx="1071062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3450223"/>
                <a:ext cx="1510991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3861207"/>
                <a:ext cx="145732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8132" y="4289364"/>
                <a:ext cx="1763111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010" y="4700348"/>
                <a:ext cx="1629036" cy="3693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𝐵𝐻</m:t>
                      </m:r>
                    </m:oMath>
                  </m:oMathPara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4875" y="5105799"/>
                <a:ext cx="1022651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8200" y="5526830"/>
                <a:ext cx="609600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827" y="6014327"/>
                <a:ext cx="1632305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4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5982" y="146862"/>
            <a:ext cx="179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Kupa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823" y="1070192"/>
            <a:ext cx="10073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Def: </a:t>
            </a:r>
            <a:r>
              <a:rPr lang="sr-Latn-ME" dirty="0" smtClean="0"/>
              <a:t>Obrtna površ dobijena rotiranjem prave koja siječe osu, a nije normalna na nju, naziva se </a:t>
            </a:r>
          </a:p>
          <a:p>
            <a:r>
              <a:rPr lang="sr-Latn-ME" i="1" u="sng" dirty="0" smtClean="0"/>
              <a:t>        prava konusna površ.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825982" y="2163651"/>
            <a:ext cx="68923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Def: Geometrijsko tijelo ograničeno  pravom konusnom  površi</a:t>
            </a:r>
          </a:p>
          <a:p>
            <a:r>
              <a:rPr lang="sr-Latn-ME" dirty="0" smtClean="0"/>
              <a:t>i jednom ravni koja ne prolazi kroz vrh površi, a normalna je na </a:t>
            </a:r>
          </a:p>
          <a:p>
            <a:r>
              <a:rPr lang="sr-Latn-ME" dirty="0"/>
              <a:t>n</a:t>
            </a:r>
            <a:r>
              <a:rPr lang="sr-Latn-ME" dirty="0" smtClean="0"/>
              <a:t>jenu osu, naziva se </a:t>
            </a:r>
            <a:r>
              <a:rPr lang="sr-Latn-ME" i="1" u="sng" dirty="0" smtClean="0"/>
              <a:t>prava kupa.</a:t>
            </a:r>
            <a:endParaRPr lang="en-US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971245" y="3438659"/>
            <a:ext cx="6840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Vrh konusne površi je </a:t>
            </a:r>
            <a:r>
              <a:rPr lang="sr-Latn-ME" i="1" u="sng" dirty="0" smtClean="0"/>
              <a:t>vrh kupe</a:t>
            </a:r>
            <a:r>
              <a:rPr lang="sr-Latn-ME" dirty="0" smtClean="0"/>
              <a:t>. </a:t>
            </a:r>
          </a:p>
          <a:p>
            <a:r>
              <a:rPr lang="sr-Latn-ME" dirty="0" smtClean="0"/>
              <a:t>Osnova kupe je </a:t>
            </a:r>
            <a:r>
              <a:rPr lang="sr-Latn-ME" i="1" u="sng" dirty="0" smtClean="0"/>
              <a:t>krug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Dio konusne površi između vrha i osnove kupe je </a:t>
            </a:r>
            <a:r>
              <a:rPr lang="sr-Latn-ME" i="1" u="sng" dirty="0" smtClean="0"/>
              <a:t>omotač kupe</a:t>
            </a:r>
            <a:r>
              <a:rPr lang="sr-Latn-ME" dirty="0" smtClean="0"/>
              <a:t>.</a:t>
            </a:r>
          </a:p>
          <a:p>
            <a:r>
              <a:rPr lang="sr-Latn-ME" dirty="0" smtClean="0"/>
              <a:t>Rastojanje od vrha do ravni osnove je </a:t>
            </a:r>
            <a:r>
              <a:rPr lang="sr-Latn-ME" i="1" u="sng" dirty="0" smtClean="0"/>
              <a:t>visina kupe</a:t>
            </a:r>
            <a:r>
              <a:rPr lang="sr-Latn-ME" dirty="0" smtClean="0"/>
              <a:t>.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2981" t="20794" r="15224" b="10986"/>
          <a:stretch/>
        </p:blipFill>
        <p:spPr bwMode="auto">
          <a:xfrm>
            <a:off x="459347" y="1920494"/>
            <a:ext cx="4267200" cy="4562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0214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27564" t="17518" r="27083" b="28361"/>
          <a:stretch/>
        </p:blipFill>
        <p:spPr bwMode="auto">
          <a:xfrm>
            <a:off x="1373947" y="1284399"/>
            <a:ext cx="2695575" cy="3619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ME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sr-Latn-M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sr-Latn-ME" sz="2800" b="1" dirty="0" smtClean="0"/>
              </a:p>
              <a:p>
                <a:r>
                  <a:rPr lang="sr-Latn-ME" sz="1600" dirty="0"/>
                  <a:t> </a:t>
                </a:r>
                <a:r>
                  <a:rPr lang="sr-Latn-ME" sz="1600" dirty="0" smtClean="0"/>
                  <a:t>         s-izvodnica</a:t>
                </a:r>
              </a:p>
              <a:p>
                <a:r>
                  <a:rPr lang="sr-Latn-ME" sz="1600" dirty="0" smtClean="0"/>
                  <a:t>          H-visina</a:t>
                </a:r>
              </a:p>
              <a:p>
                <a:r>
                  <a:rPr lang="sr-Latn-ME" sz="1600" dirty="0" smtClean="0"/>
                  <a:t>          r-poluprečnik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947" y="5035639"/>
                <a:ext cx="2498501" cy="1271630"/>
              </a:xfrm>
              <a:prstGeom prst="rect">
                <a:avLst/>
              </a:prstGeom>
              <a:blipFill rotWithShape="0"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sr-Latn-ME" dirty="0" smtClean="0"/>
                  <a:t>		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583" y="1017431"/>
                <a:ext cx="4405180" cy="6157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 rotWithShape="1">
          <a:blip r:embed="rId5"/>
          <a:srcRect l="9616" t="993" r="57853" b="38450"/>
          <a:stretch/>
        </p:blipFill>
        <p:spPr bwMode="auto">
          <a:xfrm>
            <a:off x="5090576" y="1633177"/>
            <a:ext cx="3525391" cy="34698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240924"/>
                <a:ext cx="10710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5820" y="2715158"/>
                <a:ext cx="110395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3218003"/>
                <a:ext cx="16357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315" y="4010416"/>
                <a:ext cx="1400961" cy="6127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𝑟𝐻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555" y="5606288"/>
                <a:ext cx="1270412" cy="61093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𝑜𝑝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027" y="5799637"/>
                <a:ext cx="1142172" cy="390748"/>
              </a:xfrm>
              <a:prstGeom prst="rect">
                <a:avLst/>
              </a:prstGeom>
              <a:blipFill rotWithShape="0">
                <a:blip r:embed="rId11"/>
                <a:stretch>
                  <a:fillRect b="-3030"/>
                </a:stretch>
              </a:blip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533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 animBg="1"/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8" y="643944"/>
            <a:ext cx="979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Primjer: Odrediti površinu i zapreminu prave kupe </a:t>
            </a:r>
            <a:r>
              <a:rPr lang="sr-Latn-ME" dirty="0" smtClean="0"/>
              <a:t>poluprečnika </a:t>
            </a:r>
            <a:r>
              <a:rPr lang="sr-Latn-ME" dirty="0" smtClean="0"/>
              <a:t>osnove 12cm i visine 5cm.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4248" y="1159099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Rješenje: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7279" y="1674254"/>
            <a:ext cx="3167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r=12cm	; H=5cm  ; P=?,  V=?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035" y="2189202"/>
                <a:ext cx="163576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2668107"/>
                <a:ext cx="155516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96" y="3086980"/>
                <a:ext cx="1644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25+144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184" y="3565885"/>
                <a:ext cx="1686359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169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009120"/>
                <a:ext cx="1154162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169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4452355"/>
                <a:ext cx="1192186" cy="4019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279" y="5002131"/>
                <a:ext cx="1216102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12+13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186109"/>
                <a:ext cx="206999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2627496"/>
                <a:ext cx="134126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7121" y="3068883"/>
                <a:ext cx="1629036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2473" y="2370775"/>
                <a:ext cx="1400961" cy="6127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2953153"/>
                <a:ext cx="1490344" cy="61273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144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3581054"/>
                <a:ext cx="1511248" cy="6127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=48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336129"/>
                <a:ext cx="1216295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i="1" smtClean="0">
                          <a:latin typeface="Cambria Math" panose="02040503050406030204" pitchFamily="18" charset="0"/>
                        </a:rPr>
                        <m:t>=240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sr-Latn-M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418" y="4847805"/>
                <a:ext cx="1632306" cy="36933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75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2885" y="5795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287" y="416976"/>
            <a:ext cx="111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ZADACI: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90287" y="786308"/>
                <a:ext cx="10796788" cy="672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sr-Latn-ME" dirty="0"/>
                  <a:t>Nagibni ugao izvodnice kupe prema ravni osnove iznosi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30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/>
                  <a:t>, a površina omotača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Naći </a:t>
                </a:r>
              </a:p>
              <a:p>
                <a:r>
                  <a:rPr lang="sr-Latn-ME" dirty="0"/>
                  <a:t>p</a:t>
                </a:r>
                <a:r>
                  <a:rPr lang="sr-Latn-ME" dirty="0"/>
                  <a:t>ovršinu i zapreminu kupe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786308"/>
                <a:ext cx="10796788" cy="672428"/>
              </a:xfrm>
              <a:prstGeom prst="rect">
                <a:avLst/>
              </a:prstGeom>
              <a:blipFill rotWithShape="0">
                <a:blip r:embed="rId3"/>
                <a:stretch>
                  <a:fillRect l="-452" t="-1818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2"/>
                </a:pPr>
                <a:r>
                  <a:rPr lang="sr-Latn-ME" dirty="0"/>
                  <a:t>Ako je površina kupe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200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, a izvodnica dužine 17 cm, odrediti zapreminu te kupe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1458736"/>
                <a:ext cx="11050073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90287" y="1828068"/>
                <a:ext cx="1085689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3.   Površina </a:t>
                </a:r>
                <a:r>
                  <a:rPr lang="sr-Latn-ME" dirty="0"/>
                  <a:t>pravog valjka je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, a visina mu je za 1 cm kraća od prečnika osnove. </a:t>
                </a:r>
                <a:r>
                  <a:rPr lang="sr-Latn-ME" dirty="0"/>
                  <a:t>Naći zapreminu valjka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1828068"/>
                <a:ext cx="10856890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449" t="-6604" r="-61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90287" y="2474399"/>
            <a:ext cx="116772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dirty="0" smtClean="0"/>
              <a:t>4.   Stranice </a:t>
            </a:r>
            <a:r>
              <a:rPr lang="sr-Latn-ME" dirty="0"/>
              <a:t>pravougaonika su 20 cm i 15 cm. </a:t>
            </a:r>
            <a:r>
              <a:rPr lang="sr-Latn-ME" dirty="0"/>
              <a:t>Izračunati površinu tijela koje nastaje rotacijom pravougaonika</a:t>
            </a:r>
          </a:p>
          <a:p>
            <a:r>
              <a:rPr lang="sr-Latn-ME" dirty="0"/>
              <a:t>oko kraće stranice</a:t>
            </a:r>
            <a:r>
              <a:rPr lang="sr-Latn-ME" dirty="0" smtClean="0"/>
              <a:t>.</a:t>
            </a:r>
            <a:endParaRPr lang="sr-Latn-M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5"/>
                </a:pPr>
                <a:r>
                  <a:rPr lang="sr-Latn-ME" dirty="0"/>
                  <a:t>Naći površinu kupe čija je izvodnica 20 cm, ako je ugao koji izvodnica zaklapa sa osnovom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45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/>
                  <a:t>.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120730"/>
                <a:ext cx="1147064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25" t="-1147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6"/>
                </a:pPr>
                <a:r>
                  <a:rPr lang="sr-Latn-ME" dirty="0"/>
                  <a:t>Izračunaj poluprečnik i zapreminu valjka visine 12 cm i površine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216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524431"/>
                <a:ext cx="1022582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77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7"/>
                </a:pPr>
                <a:r>
                  <a:rPr lang="sr-Latn-ME" dirty="0"/>
                  <a:t>Poluprečnik valjka  jednak je visini, a površina omotača je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64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</a:t>
                </a:r>
                <a:r>
                  <a:rPr lang="sr-Latn-ME" dirty="0"/>
                  <a:t>Izračunati P i V valjka</a:t>
                </a:r>
                <a:r>
                  <a:rPr lang="sr-Latn-ME" dirty="0" smtClean="0"/>
                  <a:t>.</a:t>
                </a:r>
                <a:endParaRPr lang="sr-Latn-ME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3859394"/>
                <a:ext cx="1160386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2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 startAt="8"/>
                </a:pPr>
                <a:r>
                  <a:rPr lang="sr-Latn-ME" dirty="0"/>
                  <a:t>Izračunaj zapreminu kupe čiji je poluprečnik jednak visini, a površina je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ad>
                          <m:radPr>
                            <m:degHide m:val="on"/>
                            <m:ctrlP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d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sr-Latn-ME" dirty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87" y="4269525"/>
                <a:ext cx="11217498" cy="418576"/>
              </a:xfrm>
              <a:prstGeom prst="rect">
                <a:avLst/>
              </a:prstGeom>
              <a:blipFill rotWithShape="0">
                <a:blip r:embed="rId9"/>
                <a:stretch>
                  <a:fillRect l="-435" t="-1449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9.    Površina </a:t>
                </a:r>
                <a:r>
                  <a:rPr lang="sr-Latn-ME" dirty="0"/>
                  <a:t>omotača kupe iznosi </a:t>
                </a:r>
                <a14:m>
                  <m:oMath xmlns:m="http://schemas.openxmlformats.org/officeDocument/2006/math">
                    <m:r>
                      <a:rPr lang="sr-Latn-ME" i="1" dirty="0">
                        <a:latin typeface="Cambria Math" panose="02040503050406030204" pitchFamily="18" charset="0"/>
                      </a:rPr>
                      <m:t>60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sr-Latn-ME" dirty="0"/>
                  <a:t>. Poluprečnik osnove prema izvodnici se odnosi kao 3:5. Naći </a:t>
                </a:r>
              </a:p>
              <a:p>
                <a:r>
                  <a:rPr lang="sr-Latn-ME" dirty="0"/>
                  <a:t>površinu i zapreminu kupe.</a:t>
                </a:r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11" y="4860529"/>
                <a:ext cx="11019649" cy="646331"/>
              </a:xfrm>
              <a:prstGeom prst="rect">
                <a:avLst/>
              </a:prstGeom>
              <a:blipFill rotWithShape="0">
                <a:blip r:embed="rId10"/>
                <a:stretch>
                  <a:fillRect l="-442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295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Override1.xml><?xml version="1.0" encoding="utf-8"?>
<a:themeOverride xmlns:a="http://schemas.openxmlformats.org/drawingml/2006/main">
  <a:clrScheme name="Wood Type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431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Rockwell</vt:lpstr>
      <vt:lpstr>Rockwell Condensed</vt:lpstr>
      <vt:lpstr>Wingdings</vt:lpstr>
      <vt:lpstr>Wood Type</vt:lpstr>
      <vt:lpstr>OBRTNA TIJELA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VALJAK</dc:title>
  <dc:creator>Korisnik</dc:creator>
  <cp:lastModifiedBy>Korisnik</cp:lastModifiedBy>
  <cp:revision>32</cp:revision>
  <dcterms:created xsi:type="dcterms:W3CDTF">2017-11-27T22:08:43Z</dcterms:created>
  <dcterms:modified xsi:type="dcterms:W3CDTF">2017-12-13T22:58:54Z</dcterms:modified>
</cp:coreProperties>
</file>