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0" r:id="rId3"/>
    <p:sldId id="281" r:id="rId4"/>
    <p:sldId id="284" r:id="rId5"/>
    <p:sldId id="283" r:id="rId6"/>
    <p:sldId id="285" r:id="rId7"/>
    <p:sldId id="286" r:id="rId8"/>
    <p:sldId id="287" r:id="rId9"/>
    <p:sldId id="288" r:id="rId10"/>
    <p:sldId id="28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D73558"/>
    <a:srgbClr val="10E0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9FAC-638F-48FF-A288-0E3E99D849F5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B1D-FF98-4897-A501-73FE63752D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03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9FAC-638F-48FF-A288-0E3E99D849F5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B1D-FF98-4897-A501-73FE63752D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1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9FAC-638F-48FF-A288-0E3E99D849F5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B1D-FF98-4897-A501-73FE63752D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382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9FAC-638F-48FF-A288-0E3E99D849F5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B1D-FF98-4897-A501-73FE63752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4647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9FAC-638F-48FF-A288-0E3E99D849F5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B1D-FF98-4897-A501-73FE63752D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09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9FAC-638F-48FF-A288-0E3E99D849F5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B1D-FF98-4897-A501-73FE63752D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394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9FAC-638F-48FF-A288-0E3E99D849F5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B1D-FF98-4897-A501-73FE63752D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68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9FAC-638F-48FF-A288-0E3E99D849F5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B1D-FF98-4897-A501-73FE63752D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69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9FAC-638F-48FF-A288-0E3E99D849F5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B1D-FF98-4897-A501-73FE63752D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85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9FAC-638F-48FF-A288-0E3E99D849F5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B1D-FF98-4897-A501-73FE63752D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96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9FAC-638F-48FF-A288-0E3E99D849F5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B1D-FF98-4897-A501-73FE63752D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81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9FAC-638F-48FF-A288-0E3E99D849F5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B1D-FF98-4897-A501-73FE63752D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72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9FAC-638F-48FF-A288-0E3E99D849F5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B1D-FF98-4897-A501-73FE63752D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53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9FAC-638F-48FF-A288-0E3E99D849F5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B1D-FF98-4897-A501-73FE63752D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49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9FAC-638F-48FF-A288-0E3E99D849F5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B1D-FF98-4897-A501-73FE63752D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72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9FAC-638F-48FF-A288-0E3E99D849F5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B1D-FF98-4897-A501-73FE63752D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37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9FAC-638F-48FF-A288-0E3E99D849F5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B1D-FF98-4897-A501-73FE63752D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977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A9B09FAC-638F-48FF-A288-0E3E99D849F5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F45E2B1D-FF98-4897-A501-73FE63752D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596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286000"/>
            <a:ext cx="6400800" cy="3429000"/>
          </a:xfrm>
        </p:spPr>
        <p:txBody>
          <a:bodyPr>
            <a:normAutofit/>
          </a:bodyPr>
          <a:lstStyle/>
          <a:p>
            <a:r>
              <a:rPr lang="x-none" sz="6000" b="1" dirty="0" smtClean="0"/>
              <a:t/>
            </a:r>
            <a:br>
              <a:rPr lang="x-none" sz="6000" b="1" dirty="0" smtClean="0"/>
            </a:br>
            <a:r>
              <a:rPr lang="x-none" sz="6000" b="1" dirty="0" smtClean="0"/>
              <a:t/>
            </a:r>
            <a:br>
              <a:rPr lang="x-none" sz="6000" b="1" dirty="0" smtClean="0"/>
            </a:br>
            <a:r>
              <a:rPr lang="en-US" sz="7200" b="1" dirty="0" err="1" smtClean="0"/>
              <a:t>Tvorba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rije</a:t>
            </a:r>
            <a:r>
              <a:rPr lang="x-none" sz="7200" b="1" dirty="0" smtClean="0"/>
              <a:t>či</a:t>
            </a:r>
            <a:endParaRPr lang="en-US" sz="7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04800"/>
            <a:ext cx="2238375" cy="2857500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>
                <a:solidFill>
                  <a:srgbClr val="FFC000"/>
                </a:solidFill>
              </a:rPr>
              <a:t>NAČINI GRAĐENJA RIJEČI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b="1" dirty="0" smtClean="0"/>
              <a:t>Osnovni načini građenja riječi su:</a:t>
            </a:r>
          </a:p>
          <a:p>
            <a:endParaRPr lang="sr-Latn-ME" dirty="0"/>
          </a:p>
          <a:p>
            <a:r>
              <a:rPr lang="sr-Latn-ME" dirty="0" smtClean="0"/>
              <a:t>IZVOĐENJE (derivacija)</a:t>
            </a:r>
          </a:p>
          <a:p>
            <a:r>
              <a:rPr lang="sr-Latn-ME" dirty="0" smtClean="0"/>
              <a:t>SLAGANJE (kompozicija)</a:t>
            </a:r>
          </a:p>
          <a:p>
            <a:r>
              <a:rPr lang="sr-Latn-ME" dirty="0" smtClean="0"/>
              <a:t>KOMBINOVANA TVORBA</a:t>
            </a:r>
          </a:p>
          <a:p>
            <a:r>
              <a:rPr lang="sr-Latn-ME" dirty="0" smtClean="0"/>
              <a:t>TVORBA PRETVARANJEM (konverzija)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6625" y="4400550"/>
            <a:ext cx="1857375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550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6554867" cy="1066800"/>
          </a:xfrm>
        </p:spPr>
        <p:txBody>
          <a:bodyPr/>
          <a:lstStyle/>
          <a:p>
            <a:r>
              <a:rPr lang="en-US" dirty="0" smtClean="0"/>
              <a:t>MORFOLOGIJA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09700"/>
            <a:ext cx="7010400" cy="5257800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Morfologija</a:t>
            </a:r>
            <a:r>
              <a:rPr lang="en-US" dirty="0" smtClean="0"/>
              <a:t> </a:t>
            </a:r>
            <a:r>
              <a:rPr lang="sr-Latn-ME" dirty="0" smtClean="0"/>
              <a:t>(nastala od grčke riječi </a:t>
            </a:r>
            <a:r>
              <a:rPr lang="sr-Latn-ME" i="1" dirty="0" smtClean="0"/>
              <a:t>morphe</a:t>
            </a:r>
            <a:r>
              <a:rPr lang="sr-Latn-ME" dirty="0" smtClean="0"/>
              <a:t>- oblik i  </a:t>
            </a:r>
            <a:r>
              <a:rPr lang="sr-Latn-ME" i="1" dirty="0" smtClean="0"/>
              <a:t>logos</a:t>
            </a:r>
            <a:r>
              <a:rPr lang="sr-Latn-ME" dirty="0" smtClean="0"/>
              <a:t> – riječ, nauka, govor) predstavlja dio nauke o jeziku koji proučava oblike i građenje (tvorbu riječi).</a:t>
            </a:r>
          </a:p>
          <a:p>
            <a:r>
              <a:rPr lang="sr-Latn-ME" dirty="0" smtClean="0"/>
              <a:t>Osnovne značenjeske jedinice u morfologiji su morfem i riječ.</a:t>
            </a:r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		Morfologija</a:t>
            </a:r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		      </a:t>
            </a:r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		        Riječ</a:t>
            </a:r>
          </a:p>
          <a:p>
            <a:pPr marL="0" indent="0">
              <a:buNone/>
            </a:pPr>
            <a:r>
              <a:rPr lang="sr-Latn-ME" sz="1600" dirty="0" smtClean="0"/>
              <a:t>Morfologija u užem smislu</a:t>
            </a:r>
            <a:r>
              <a:rPr lang="sr-Latn-ME" dirty="0" smtClean="0"/>
              <a:t>		</a:t>
            </a:r>
            <a:r>
              <a:rPr lang="sr-Latn-ME" dirty="0"/>
              <a:t> </a:t>
            </a:r>
            <a:r>
              <a:rPr lang="sr-Latn-ME" dirty="0" smtClean="0"/>
              <a:t>              </a:t>
            </a:r>
            <a:r>
              <a:rPr lang="sr-Latn-ME" sz="1600" dirty="0" smtClean="0"/>
              <a:t>morfologija u širem smislu</a:t>
            </a:r>
          </a:p>
          <a:p>
            <a:pPr marL="0" indent="0">
              <a:buNone/>
            </a:pPr>
            <a:r>
              <a:rPr lang="sr-Latn-ME" sz="1600" dirty="0"/>
              <a:t> </a:t>
            </a:r>
            <a:r>
              <a:rPr lang="sr-Latn-ME" sz="1600" dirty="0" smtClean="0"/>
              <a:t>(nauka o oblicima riječi)				   (nauka o postanku novih riječi)</a:t>
            </a:r>
          </a:p>
          <a:p>
            <a:pPr marL="0" indent="0">
              <a:buNone/>
            </a:pPr>
            <a:r>
              <a:rPr lang="sr-Latn-ME" sz="1600" dirty="0"/>
              <a:t>o</a:t>
            </a:r>
            <a:r>
              <a:rPr lang="sr-Latn-ME" sz="1600" dirty="0" smtClean="0"/>
              <a:t>blik, vrsta, funkcija				     postanak i struktura riječi</a:t>
            </a:r>
          </a:p>
          <a:p>
            <a:pPr marL="0" indent="0">
              <a:buNone/>
            </a:pPr>
            <a:r>
              <a:rPr lang="sr-Latn-ME" sz="1600" dirty="0"/>
              <a:t>p</a:t>
            </a:r>
            <a:r>
              <a:rPr lang="sr-Latn-ME" sz="1600" dirty="0" smtClean="0"/>
              <a:t>romjenljive i nepromjenljive vrste riječi		       tvorba riječi (nauka o 							postanku novih riječi)</a:t>
            </a:r>
          </a:p>
          <a:p>
            <a:pPr marL="0" indent="0">
              <a:buNone/>
            </a:pPr>
            <a:r>
              <a:rPr lang="sr-Latn-ME" sz="1600" dirty="0"/>
              <a:t>	</a:t>
            </a:r>
            <a:r>
              <a:rPr lang="sr-Latn-ME" sz="1600" dirty="0" smtClean="0"/>
              <a:t>					       proste, izvedene i složene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76200"/>
            <a:ext cx="1857375" cy="245745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1219200" y="4315968"/>
            <a:ext cx="1486317" cy="4053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352800" y="4344924"/>
            <a:ext cx="1295400" cy="3322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own Arrow 8"/>
          <p:cNvSpPr/>
          <p:nvPr/>
        </p:nvSpPr>
        <p:spPr>
          <a:xfrm>
            <a:off x="2819400" y="3635502"/>
            <a:ext cx="229433" cy="47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914400" y="5257800"/>
            <a:ext cx="228600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914400" y="5562600"/>
            <a:ext cx="228600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5638800" y="5181600"/>
            <a:ext cx="533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5715000" y="5562600"/>
            <a:ext cx="228600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5588508" y="6115050"/>
            <a:ext cx="228600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50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000" y="2666999"/>
            <a:ext cx="7675350" cy="3509963"/>
          </a:xfrm>
        </p:spPr>
        <p:txBody>
          <a:bodyPr/>
          <a:lstStyle/>
          <a:p>
            <a:pPr marL="0" indent="0">
              <a:buNone/>
            </a:pPr>
            <a:r>
              <a:rPr lang="sr-Latn-ME" dirty="0" smtClean="0"/>
              <a:t>Primjer: </a:t>
            </a:r>
          </a:p>
          <a:p>
            <a:pPr marL="0" indent="0">
              <a:buNone/>
            </a:pPr>
            <a:endParaRPr lang="sr-Latn-ME" dirty="0"/>
          </a:p>
          <a:p>
            <a:pPr marL="0" indent="0">
              <a:buNone/>
            </a:pPr>
            <a:r>
              <a:rPr lang="sr-Latn-ME" dirty="0" smtClean="0"/>
              <a:t>BROD – prosta riječ</a:t>
            </a:r>
          </a:p>
          <a:p>
            <a:pPr marL="0" indent="0">
              <a:buNone/>
            </a:pPr>
            <a:endParaRPr lang="sr-Latn-ME" dirty="0"/>
          </a:p>
          <a:p>
            <a:pPr marL="0" indent="0">
              <a:buNone/>
            </a:pPr>
            <a:r>
              <a:rPr lang="sr-Latn-ME" dirty="0" smtClean="0"/>
              <a:t>BROD</a:t>
            </a:r>
            <a:r>
              <a:rPr lang="sr-Latn-ME" dirty="0" smtClean="0">
                <a:solidFill>
                  <a:srgbClr val="FFFF00"/>
                </a:solidFill>
              </a:rPr>
              <a:t>IĆ</a:t>
            </a:r>
            <a:r>
              <a:rPr lang="sr-Latn-ME" dirty="0" smtClean="0"/>
              <a:t> – izvedena riječ</a:t>
            </a:r>
          </a:p>
          <a:p>
            <a:pPr marL="0" indent="0">
              <a:buNone/>
            </a:pPr>
            <a:endParaRPr lang="sr-Latn-ME" dirty="0"/>
          </a:p>
          <a:p>
            <a:pPr marL="0" indent="0">
              <a:buNone/>
            </a:pPr>
            <a:r>
              <a:rPr lang="sr-Latn-ME" dirty="0" smtClean="0">
                <a:solidFill>
                  <a:srgbClr val="FFFF00"/>
                </a:solidFill>
              </a:rPr>
              <a:t>PRE</a:t>
            </a:r>
            <a:r>
              <a:rPr lang="sr-Latn-ME" dirty="0" smtClean="0"/>
              <a:t>BROD</a:t>
            </a:r>
            <a:r>
              <a:rPr lang="sr-Latn-ME" dirty="0" smtClean="0">
                <a:solidFill>
                  <a:srgbClr val="FFFF00"/>
                </a:solidFill>
              </a:rPr>
              <a:t>ITI</a:t>
            </a:r>
            <a:r>
              <a:rPr lang="sr-Latn-ME" dirty="0" smtClean="0"/>
              <a:t> – složena riječ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533400"/>
            <a:ext cx="78486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800" dirty="0">
                <a:solidFill>
                  <a:srgbClr val="FFFF00"/>
                </a:solidFill>
              </a:rPr>
              <a:t>Tvorba riječi </a:t>
            </a:r>
            <a:r>
              <a:rPr lang="sr-Latn-ME" sz="2800" dirty="0"/>
              <a:t>proučava pravila i procese stvaranja novih riječi koje se po sastavu dijele na proste, izvedene i složene.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6625" y="4421980"/>
            <a:ext cx="1857375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765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 smtClean="0">
                <a:solidFill>
                  <a:srgbClr val="FFFF00"/>
                </a:solidFill>
              </a:rPr>
              <a:t>RIJEČ I MORFEM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b="1" dirty="0" smtClean="0">
                <a:solidFill>
                  <a:srgbClr val="FFFF00"/>
                </a:solidFill>
              </a:rPr>
              <a:t>Riječ</a:t>
            </a:r>
            <a:r>
              <a:rPr lang="sr-Latn-ME" dirty="0" smtClean="0"/>
              <a:t> je utvrđeni, stalni skup glasova koji ima značenje i funkciju; Osnovna je jedinica komunikacije koja imenuje bića, stvari i pojave – pojmove uopšte.</a:t>
            </a:r>
          </a:p>
          <a:p>
            <a:pPr marL="0" indent="0">
              <a:buNone/>
            </a:pPr>
            <a:endParaRPr lang="sr-Latn-ME" dirty="0" smtClean="0"/>
          </a:p>
          <a:p>
            <a:r>
              <a:rPr lang="sr-Latn-ME" dirty="0" smtClean="0"/>
              <a:t>Sa morfološkog i tvorbenog stanovišta riječi se sastoje od jedne ili više morfema.</a:t>
            </a:r>
          </a:p>
          <a:p>
            <a:r>
              <a:rPr lang="sr-Latn-ME" dirty="0" smtClean="0"/>
              <a:t>Morfemi su najmanje jezičke jedinice koje se ne mogu razložiti na manje jedinice.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6625" y="4546854"/>
            <a:ext cx="1857375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172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b="1" dirty="0">
                <a:solidFill>
                  <a:srgbClr val="FFFF00"/>
                </a:solidFill>
              </a:rPr>
              <a:t>RIJEČ I MORFEM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 smtClean="0"/>
              <a:t>Ako se riječi proučavaju u okviru oblika i različitih vrsta riječi (promjenljive i nepromjenljive) onda </a:t>
            </a:r>
            <a:r>
              <a:rPr lang="sr-Latn-ME" dirty="0" smtClean="0">
                <a:solidFill>
                  <a:srgbClr val="FFFF00"/>
                </a:solidFill>
              </a:rPr>
              <a:t>funkcionišu gramatički morfemi.</a:t>
            </a:r>
          </a:p>
          <a:p>
            <a:pPr marL="0" indent="0">
              <a:buNone/>
            </a:pPr>
            <a:r>
              <a:rPr lang="sr-Latn-ME" dirty="0" smtClean="0"/>
              <a:t>Ako se riječi posmatraju po svojoj strukturi (proste, izvedene i složene), onda su u funkciji </a:t>
            </a:r>
            <a:r>
              <a:rPr lang="sr-Latn-ME" dirty="0" smtClean="0">
                <a:solidFill>
                  <a:srgbClr val="FFFF00"/>
                </a:solidFill>
              </a:rPr>
              <a:t>tvorbeni morfemi.</a:t>
            </a:r>
          </a:p>
          <a:p>
            <a:pPr marL="0" indent="0">
              <a:buNone/>
            </a:pPr>
            <a:r>
              <a:rPr lang="sr-Latn-ME" dirty="0">
                <a:solidFill>
                  <a:srgbClr val="FFFF00"/>
                </a:solidFill>
              </a:rPr>
              <a:t>	</a:t>
            </a:r>
            <a:r>
              <a:rPr lang="sr-Latn-ME" dirty="0" smtClean="0">
                <a:solidFill>
                  <a:srgbClr val="FFFF00"/>
                </a:solidFill>
              </a:rPr>
              <a:t>			</a:t>
            </a:r>
            <a:r>
              <a:rPr lang="sr-Latn-ME" dirty="0" smtClean="0">
                <a:solidFill>
                  <a:srgbClr val="FF0000"/>
                </a:solidFill>
              </a:rPr>
              <a:t>MORFEMI</a:t>
            </a:r>
          </a:p>
          <a:p>
            <a:pPr marL="0" indent="0">
              <a:buNone/>
            </a:pPr>
            <a:endParaRPr lang="sr-Latn-M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r-Latn-ME" sz="1800" dirty="0">
                <a:solidFill>
                  <a:schemeClr val="bg1"/>
                </a:solidFill>
              </a:rPr>
              <a:t>g</a:t>
            </a:r>
            <a:r>
              <a:rPr lang="sr-Latn-ME" sz="1800" dirty="0" smtClean="0">
                <a:solidFill>
                  <a:schemeClr val="bg1"/>
                </a:solidFill>
              </a:rPr>
              <a:t>ramatički</a:t>
            </a:r>
            <a:r>
              <a:rPr lang="sr-Latn-ME" sz="1800" dirty="0" smtClean="0">
                <a:solidFill>
                  <a:schemeClr val="tx1"/>
                </a:solidFill>
              </a:rPr>
              <a:t>							</a:t>
            </a:r>
            <a:r>
              <a:rPr lang="sr-Latn-ME" sz="1800" dirty="0" smtClean="0">
                <a:solidFill>
                  <a:schemeClr val="bg1"/>
                </a:solidFill>
              </a:rPr>
              <a:t>tvorbeni</a:t>
            </a:r>
          </a:p>
          <a:p>
            <a:pPr marL="0" indent="0">
              <a:buNone/>
            </a:pPr>
            <a:r>
              <a:rPr lang="sr-Latn-ME" sz="1800" dirty="0" smtClean="0">
                <a:solidFill>
                  <a:schemeClr val="tx1"/>
                </a:solidFill>
              </a:rPr>
              <a:t>gramatička osnova						tvorbena osnova</a:t>
            </a:r>
          </a:p>
          <a:p>
            <a:pPr marL="0" indent="0">
              <a:buNone/>
            </a:pPr>
            <a:r>
              <a:rPr lang="sr-Latn-ME" sz="1800" dirty="0">
                <a:solidFill>
                  <a:schemeClr val="tx1"/>
                </a:solidFill>
              </a:rPr>
              <a:t>n</a:t>
            </a:r>
            <a:r>
              <a:rPr lang="sr-Latn-ME" sz="1800" dirty="0" smtClean="0">
                <a:solidFill>
                  <a:schemeClr val="tx1"/>
                </a:solidFill>
              </a:rPr>
              <a:t>astavak za oblik						afiksi</a:t>
            </a:r>
          </a:p>
          <a:p>
            <a:pPr marL="0" indent="0">
              <a:buNone/>
            </a:pPr>
            <a:r>
              <a:rPr lang="sr-Latn-ME" sz="1800" dirty="0" smtClean="0">
                <a:solidFill>
                  <a:schemeClr val="tx1"/>
                </a:solidFill>
              </a:rPr>
              <a:t>infiks</a:t>
            </a:r>
            <a:r>
              <a:rPr lang="sr-Latn-ME" sz="1800" dirty="0" smtClean="0">
                <a:solidFill>
                  <a:srgbClr val="FF0000"/>
                </a:solidFill>
              </a:rPr>
              <a:t>	</a:t>
            </a:r>
            <a:r>
              <a:rPr lang="sr-Latn-ME" dirty="0" smtClean="0">
                <a:solidFill>
                  <a:srgbClr val="FF0000"/>
                </a:solidFill>
              </a:rPr>
              <a:t>				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981200" y="4038600"/>
            <a:ext cx="2209800" cy="53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572000" y="4038600"/>
            <a:ext cx="2057400" cy="53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0"/>
            <a:ext cx="1371600" cy="1814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913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32"/>
            <a:ext cx="7886700" cy="701674"/>
          </a:xfrm>
        </p:spPr>
        <p:txBody>
          <a:bodyPr>
            <a:normAutofit/>
          </a:bodyPr>
          <a:lstStyle/>
          <a:p>
            <a:r>
              <a:rPr lang="sr-Latn-ME" sz="3600" b="1" dirty="0" smtClean="0">
                <a:solidFill>
                  <a:srgbClr val="FFC000"/>
                </a:solidFill>
              </a:rPr>
              <a:t>GRAMATIČKI MORFEM</a:t>
            </a:r>
            <a:endParaRPr lang="en-US" sz="36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9067800" cy="60197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ME" sz="2000" dirty="0" smtClean="0">
                <a:solidFill>
                  <a:srgbClr val="FFFF00"/>
                </a:solidFill>
              </a:rPr>
              <a:t>Gramatički morfem vezan je za promjenu oblika jedne riječi.</a:t>
            </a:r>
          </a:p>
          <a:p>
            <a:r>
              <a:rPr lang="sr-Latn-ME" sz="2000" dirty="0" smtClean="0">
                <a:solidFill>
                  <a:srgbClr val="FFFF00"/>
                </a:solidFill>
              </a:rPr>
              <a:t>Promjenljive riječi – promjena po padežima (deklinacija)</a:t>
            </a:r>
          </a:p>
          <a:p>
            <a:r>
              <a:rPr lang="sr-Latn-ME" sz="2000" dirty="0" smtClean="0">
                <a:solidFill>
                  <a:srgbClr val="FFFF00"/>
                </a:solidFill>
              </a:rPr>
              <a:t>Promjena po licima i vremenima – konjugacija</a:t>
            </a:r>
          </a:p>
          <a:p>
            <a:r>
              <a:rPr lang="sr-Latn-ME" sz="2000" u="sng" dirty="0" smtClean="0"/>
              <a:t>Primjer</a:t>
            </a:r>
            <a:r>
              <a:rPr lang="sr-Latn-ME" sz="2000" dirty="0" smtClean="0"/>
              <a:t>: grad, grad-a, grad-u, grad, grad-e, s grad-om, o grad-u</a:t>
            </a:r>
          </a:p>
          <a:p>
            <a:r>
              <a:rPr lang="sr-Latn-ME" sz="2000" u="sng" dirty="0" smtClean="0"/>
              <a:t>Primjer:</a:t>
            </a:r>
            <a:r>
              <a:rPr lang="sr-Latn-ME" sz="2000" dirty="0" smtClean="0"/>
              <a:t> crta-m, crta-š, crta, crta-mo, crta-te, crta-ju</a:t>
            </a:r>
          </a:p>
          <a:p>
            <a:endParaRPr lang="sr-Latn-ME" sz="2000" dirty="0"/>
          </a:p>
          <a:p>
            <a:pPr marL="0" indent="0">
              <a:buNone/>
            </a:pPr>
            <a:r>
              <a:rPr lang="sr-Latn-ME" sz="2000" dirty="0" smtClean="0"/>
              <a:t>Gramatičke osnove su djelovi riječi koji čuvaju vezu sa pojedinačnim značenjem riječi, tj. </a:t>
            </a:r>
            <a:r>
              <a:rPr lang="sr-Latn-ME" sz="2000" dirty="0"/>
              <a:t>s</a:t>
            </a:r>
            <a:r>
              <a:rPr lang="sr-Latn-ME" sz="2000" dirty="0" smtClean="0"/>
              <a:t>a značenjem njenog korijena, kao i sa gramatičkom kategorijom date riječi. Imenička gramatička osnova dobija se kada se od genitiva jednine odbije nastavak za oblik. Može se podudarati sa korijenom riječi, ali i ne mora.</a:t>
            </a:r>
          </a:p>
          <a:p>
            <a:pPr marL="0" indent="0">
              <a:buNone/>
            </a:pPr>
            <a:r>
              <a:rPr lang="sr-Latn-ME" sz="2000" dirty="0" smtClean="0"/>
              <a:t>Primjer:   sreć-e (gen.jednine) ------gram.osnova---- sreć-</a:t>
            </a:r>
          </a:p>
          <a:p>
            <a:pPr marL="0" indent="0">
              <a:buNone/>
            </a:pPr>
            <a:r>
              <a:rPr lang="sr-Latn-ME" sz="2000" dirty="0"/>
              <a:t> </a:t>
            </a:r>
            <a:r>
              <a:rPr lang="sr-Latn-ME" sz="2000" dirty="0" smtClean="0"/>
              <a:t>                   sreć- je istovremeno i korijen riječi: sreć-u, sreć-o, sreć-i</a:t>
            </a:r>
          </a:p>
          <a:p>
            <a:pPr marL="0" indent="0">
              <a:buNone/>
            </a:pPr>
            <a:r>
              <a:rPr lang="sr-Latn-ME" sz="2000" dirty="0"/>
              <a:t>	 </a:t>
            </a:r>
            <a:r>
              <a:rPr lang="sr-Latn-ME" sz="2000" dirty="0" smtClean="0"/>
              <a:t>      Tvorbena osnova:  sreć-ko, sreć-ica, sreć-an</a:t>
            </a:r>
          </a:p>
          <a:p>
            <a:pPr marL="0" indent="0">
              <a:buNone/>
            </a:pPr>
            <a:r>
              <a:rPr lang="sr-Latn-ME" sz="2000" dirty="0" smtClean="0"/>
              <a:t>U navedenom primjeru gramatička, tvorbena osnova i korijen riječi se poklapaju.</a:t>
            </a:r>
          </a:p>
          <a:p>
            <a:pPr marL="0" indent="0">
              <a:buNone/>
            </a:pPr>
            <a:r>
              <a:rPr lang="sr-Latn-ME" sz="2000" dirty="0" smtClean="0"/>
              <a:t>Primjer:     drvo-----drvet-a (gen.jednine) gram.osnova ----drvet-</a:t>
            </a:r>
          </a:p>
          <a:p>
            <a:pPr marL="0" indent="0">
              <a:buNone/>
            </a:pPr>
            <a:r>
              <a:rPr lang="sr-Latn-ME" sz="2000" dirty="0" smtClean="0"/>
              <a:t>                      drvet-a, drvet-om, drvet-u</a:t>
            </a:r>
          </a:p>
          <a:p>
            <a:pPr marL="0" indent="0">
              <a:buNone/>
            </a:pPr>
            <a:r>
              <a:rPr lang="sr-Latn-ME" sz="2000" dirty="0" smtClean="0"/>
              <a:t>U ovom primjeru gramatička osnova se ne poklapa sa korijenom i tvorbenom osnovom: drv-en, Drv-ar, drv-o-sječa.</a:t>
            </a:r>
            <a:r>
              <a:rPr lang="sr-Latn-ME" sz="2000" dirty="0"/>
              <a:t>	</a:t>
            </a:r>
            <a:r>
              <a:rPr lang="sr-Latn-ME" sz="2000" dirty="0" smtClean="0"/>
              <a:t>   </a:t>
            </a:r>
          </a:p>
          <a:p>
            <a:pPr marL="0" indent="0">
              <a:buNone/>
            </a:pPr>
            <a:r>
              <a:rPr lang="sr-Latn-ME" sz="2000" dirty="0" smtClean="0"/>
              <a:t> </a:t>
            </a:r>
          </a:p>
          <a:p>
            <a:endParaRPr lang="sr-Latn-ME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673" y="0"/>
            <a:ext cx="1857375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359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886700" cy="854074"/>
          </a:xfrm>
        </p:spPr>
        <p:txBody>
          <a:bodyPr>
            <a:normAutofit/>
          </a:bodyPr>
          <a:lstStyle/>
          <a:p>
            <a:r>
              <a:rPr lang="sr-Latn-ME" sz="3600" dirty="0" smtClean="0">
                <a:solidFill>
                  <a:srgbClr val="FFFF00"/>
                </a:solidFill>
              </a:rPr>
              <a:t>TVORBENI MORFEM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991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ME" sz="2000" dirty="0" smtClean="0"/>
              <a:t>Tvorbena osnova je onaj dio riječi od kojeg je izvedena nova riječ.</a:t>
            </a:r>
          </a:p>
          <a:p>
            <a:pPr marL="0" indent="0">
              <a:buNone/>
            </a:pPr>
            <a:r>
              <a:rPr lang="sr-Latn-ME" sz="2000" dirty="0" smtClean="0"/>
              <a:t>Dobija se kada odbijemo krajnji tvorbeni nastavak (sufiks)</a:t>
            </a:r>
          </a:p>
          <a:p>
            <a:pPr marL="0" indent="0">
              <a:buNone/>
            </a:pPr>
            <a:r>
              <a:rPr lang="sr-Latn-ME" sz="2000" dirty="0" smtClean="0"/>
              <a:t>SLIKAR</a:t>
            </a:r>
            <a:r>
              <a:rPr lang="sr-Latn-ME" sz="2000" b="1" dirty="0" smtClean="0">
                <a:solidFill>
                  <a:srgbClr val="FFFF00"/>
                </a:solidFill>
              </a:rPr>
              <a:t>SKI</a:t>
            </a:r>
          </a:p>
          <a:p>
            <a:pPr marL="0" indent="0">
              <a:buNone/>
            </a:pPr>
            <a:r>
              <a:rPr lang="sr-Latn-ME" sz="2000" dirty="0" smtClean="0"/>
              <a:t>ZUBAR</a:t>
            </a:r>
            <a:r>
              <a:rPr lang="sr-Latn-ME" sz="2000" b="1" dirty="0" smtClean="0">
                <a:solidFill>
                  <a:srgbClr val="FFFF00"/>
                </a:solidFill>
              </a:rPr>
              <a:t>SKI</a:t>
            </a:r>
          </a:p>
          <a:p>
            <a:pPr marL="0" indent="0">
              <a:buNone/>
            </a:pPr>
            <a:r>
              <a:rPr lang="sr-Latn-ME" sz="2000" b="1" dirty="0" smtClean="0">
                <a:solidFill>
                  <a:srgbClr val="FFFF00"/>
                </a:solidFill>
              </a:rPr>
              <a:t>KORIJEN </a:t>
            </a:r>
            <a:r>
              <a:rPr lang="sr-Latn-ME" sz="2000" dirty="0" smtClean="0">
                <a:solidFill>
                  <a:schemeClr val="tx1"/>
                </a:solidFill>
              </a:rPr>
              <a:t>predstavlja najmanji značenjski dio riječi koji se dalje ne može dijeliti i nosilac je osnovnog značenja riječi.</a:t>
            </a:r>
          </a:p>
          <a:p>
            <a:pPr marL="0" indent="0">
              <a:buNone/>
            </a:pPr>
            <a:r>
              <a:rPr lang="sr-Latn-ME" sz="2000" dirty="0" smtClean="0">
                <a:solidFill>
                  <a:schemeClr val="tx1"/>
                </a:solidFill>
              </a:rPr>
              <a:t>Korijen riječi dobija se samo od prostih riječi.</a:t>
            </a:r>
          </a:p>
          <a:p>
            <a:pPr marL="0" indent="0">
              <a:buNone/>
            </a:pPr>
            <a:r>
              <a:rPr lang="sr-Latn-ME" sz="2000" dirty="0" smtClean="0">
                <a:solidFill>
                  <a:schemeClr val="tx1"/>
                </a:solidFill>
              </a:rPr>
              <a:t>Kod imenskih riječi (mijenjaju se po padežima) korijen se dobija tako što se od genitiva jednine odbije nastavak za oblik: N: knjiga, G: knjig-e ----knjig-; N: plavi, G: plav-og ---- plav</a:t>
            </a:r>
          </a:p>
          <a:p>
            <a:pPr marL="0" indent="0">
              <a:buNone/>
            </a:pPr>
            <a:endParaRPr lang="sr-Latn-ME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r-Latn-ME" sz="2000" dirty="0" smtClean="0">
                <a:solidFill>
                  <a:schemeClr val="tx1"/>
                </a:solidFill>
              </a:rPr>
              <a:t>Kod glagola korijen riječi se dobija tako što se oduzmu nastavci za infinitiv (ti, ći) i za prezentsku osnovu uč/i/ti </a:t>
            </a:r>
            <a:r>
              <a:rPr lang="en-US" sz="2000" dirty="0" smtClean="0">
                <a:solidFill>
                  <a:schemeClr val="tx1"/>
                </a:solidFill>
              </a:rPr>
              <a:t>&gt; u</a:t>
            </a:r>
            <a:r>
              <a:rPr lang="sr-Latn-ME" sz="2000" dirty="0" smtClean="0">
                <a:solidFill>
                  <a:schemeClr val="tx1"/>
                </a:solidFill>
              </a:rPr>
              <a:t>č.</a:t>
            </a:r>
            <a:endParaRPr lang="en-US" sz="2000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6625" y="6096"/>
            <a:ext cx="1857375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749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>
                <a:solidFill>
                  <a:srgbClr val="FFFF00"/>
                </a:solidFill>
              </a:rPr>
              <a:t>TVORBENI MORFEM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ME" sz="2000" b="1" dirty="0" smtClean="0">
                <a:solidFill>
                  <a:srgbClr val="FFC000"/>
                </a:solidFill>
              </a:rPr>
              <a:t>Afiksi </a:t>
            </a:r>
            <a:r>
              <a:rPr lang="sr-Latn-ME" sz="2000" dirty="0" smtClean="0"/>
              <a:t>– gramatički termin za jedan glas ili više glasova koji se prilikom tvorbe novih riječi dodaju na tvorbenu osnovu:</a:t>
            </a:r>
          </a:p>
          <a:p>
            <a:endParaRPr lang="sr-Latn-ME" sz="2000" dirty="0"/>
          </a:p>
          <a:p>
            <a:pPr marL="457200" indent="-457200">
              <a:buAutoNum type="alphaLcParenR"/>
            </a:pPr>
            <a:r>
              <a:rPr lang="sr-Latn-ME" sz="2000" dirty="0" smtClean="0"/>
              <a:t>Prefiksi – dodaju se ispred tvorbene osnove: </a:t>
            </a:r>
            <a:r>
              <a:rPr lang="sr-Latn-ME" sz="2000" i="1" dirty="0" smtClean="0"/>
              <a:t>ne-radnik, na-gluv</a:t>
            </a:r>
          </a:p>
          <a:p>
            <a:pPr marL="457200" indent="-457200">
              <a:buAutoNum type="alphaLcParenR"/>
            </a:pPr>
            <a:r>
              <a:rPr lang="sr-Latn-ME" sz="2000" dirty="0" smtClean="0"/>
              <a:t>Sufiksi – dolaze iza tvorbene osnove pri stvaranju novih riječi:</a:t>
            </a:r>
          </a:p>
          <a:p>
            <a:pPr marL="0" indent="0">
              <a:buNone/>
            </a:pPr>
            <a:r>
              <a:rPr lang="sr-Latn-ME" sz="2000" dirty="0"/>
              <a:t> </a:t>
            </a:r>
            <a:r>
              <a:rPr lang="sr-Latn-ME" sz="2000" dirty="0" smtClean="0"/>
              <a:t>            </a:t>
            </a:r>
            <a:r>
              <a:rPr lang="sr-Latn-ME" sz="2000" i="1" dirty="0" smtClean="0"/>
              <a:t>crn-ac, pis-ar</a:t>
            </a:r>
          </a:p>
          <a:p>
            <a:pPr marL="457200" indent="-457200">
              <a:buAutoNum type="alphaLcParenR"/>
            </a:pPr>
            <a:r>
              <a:rPr lang="sr-Latn-ME" sz="2000" dirty="0" smtClean="0"/>
              <a:t>Infiksi - dolaze između korijenskih morfema odnosno gramatičkih osnova sa funkcijom tvorbenih osnova koje stvaraju složenu riječ: </a:t>
            </a:r>
            <a:r>
              <a:rPr lang="sr-Latn-ME" sz="2000" i="1" dirty="0" smtClean="0"/>
              <a:t>gluv-o-nijem, sjever-o-istok.</a:t>
            </a:r>
            <a:endParaRPr lang="en-US" sz="20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4639992"/>
            <a:ext cx="1676400" cy="2218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220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>
                <a:solidFill>
                  <a:srgbClr val="FFC000"/>
                </a:solidFill>
              </a:rPr>
              <a:t>RIJEČI PO SASTAVU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5624"/>
            <a:ext cx="8915400" cy="48037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sz="2000" dirty="0" smtClean="0"/>
              <a:t>Prema načinu nastanka riječi se dijele na:</a:t>
            </a:r>
          </a:p>
          <a:p>
            <a:r>
              <a:rPr lang="sr-Latn-ME" sz="2000" dirty="0" smtClean="0"/>
              <a:t>Proste,</a:t>
            </a:r>
          </a:p>
          <a:p>
            <a:r>
              <a:rPr lang="sr-Latn-ME" sz="2000" dirty="0" smtClean="0"/>
              <a:t>Izvedene,</a:t>
            </a:r>
          </a:p>
          <a:p>
            <a:r>
              <a:rPr lang="sr-Latn-ME" sz="2000" dirty="0" smtClean="0"/>
              <a:t>Složene.</a:t>
            </a:r>
          </a:p>
          <a:p>
            <a:pPr marL="0" indent="0">
              <a:buNone/>
            </a:pPr>
            <a:endParaRPr lang="sr-Latn-ME" sz="2000" dirty="0"/>
          </a:p>
          <a:p>
            <a:pPr marL="0" indent="0">
              <a:buNone/>
            </a:pPr>
            <a:r>
              <a:rPr lang="sr-Latn-ME" sz="2000" b="1" dirty="0" smtClean="0">
                <a:solidFill>
                  <a:srgbClr val="FFC000"/>
                </a:solidFill>
              </a:rPr>
              <a:t>PROSTE</a:t>
            </a:r>
            <a:r>
              <a:rPr lang="sr-Latn-ME" sz="2000" dirty="0" smtClean="0"/>
              <a:t> su one riječi koje nijesu nastale od drugih riječi, tj. </a:t>
            </a:r>
            <a:r>
              <a:rPr lang="sr-Latn-ME" sz="2000" dirty="0"/>
              <a:t>n</a:t>
            </a:r>
            <a:r>
              <a:rPr lang="sr-Latn-ME" sz="2000" dirty="0" smtClean="0"/>
              <a:t>e mogu se po nastanku dovesti u vezu sa drugim riječima.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Latn-ME" sz="2000" dirty="0"/>
              <a:t>	</a:t>
            </a:r>
            <a:r>
              <a:rPr lang="sr-Latn-ME" sz="2000" dirty="0" smtClean="0"/>
              <a:t>Služe kao građa za tvorbu novih riječi i drugačije se nazivaju motivne riječi.</a:t>
            </a:r>
          </a:p>
          <a:p>
            <a:pPr marL="0" indent="0">
              <a:buNone/>
            </a:pPr>
            <a:r>
              <a:rPr lang="sr-Latn-ME" sz="2000" u="sng" dirty="0" smtClean="0"/>
              <a:t>Primjeri</a:t>
            </a:r>
            <a:r>
              <a:rPr lang="sr-Latn-ME" sz="2000" dirty="0" smtClean="0"/>
              <a:t>:  zub, put, konj, crn, ruka, noć, ja, žut, u, na, sad, čuti...</a:t>
            </a:r>
          </a:p>
          <a:p>
            <a:pPr marL="0" indent="0">
              <a:buNone/>
            </a:pPr>
            <a:endParaRPr lang="sr-Latn-ME" sz="2000" dirty="0"/>
          </a:p>
          <a:p>
            <a:pPr marL="0" indent="0">
              <a:buNone/>
            </a:pPr>
            <a:r>
              <a:rPr lang="sr-Latn-ME" sz="2000" dirty="0" smtClean="0">
                <a:solidFill>
                  <a:srgbClr val="FFC000"/>
                </a:solidFill>
              </a:rPr>
              <a:t>IZVEDENE I SLOŽENE </a:t>
            </a:r>
            <a:r>
              <a:rPr lang="sr-Latn-ME" sz="2000" dirty="0" smtClean="0"/>
              <a:t>riječi su motivisane riječi koje u sebi sadrže osnove drugih riječi i mogu se dovesti u vezu sa predmetima koje označavaju.</a:t>
            </a:r>
          </a:p>
          <a:p>
            <a:pPr marL="0" indent="0">
              <a:buNone/>
            </a:pPr>
            <a:endParaRPr lang="sr-Latn-ME" sz="2000" dirty="0" smtClean="0"/>
          </a:p>
          <a:p>
            <a:pPr marL="0" indent="0">
              <a:buNone/>
            </a:pPr>
            <a:r>
              <a:rPr lang="sr-Latn-ME" sz="2000" u="sng" dirty="0" smtClean="0"/>
              <a:t>Primjeri</a:t>
            </a:r>
            <a:r>
              <a:rPr lang="sr-Latn-ME" sz="2000" dirty="0" smtClean="0"/>
              <a:t>:  zub-ar, put-ar, konj-ić, žut-ica, zubo-bolja, pre-čuti, od-sad, na-gluv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6625" y="0"/>
            <a:ext cx="1857375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854708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563</TotalTime>
  <Words>578</Words>
  <Application>Microsoft Office PowerPoint</Application>
  <PresentationFormat>On-screen Show (4:3)</PresentationFormat>
  <Paragraphs>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Corbel</vt:lpstr>
      <vt:lpstr>Wingdings</vt:lpstr>
      <vt:lpstr>Depth</vt:lpstr>
      <vt:lpstr>  Tvorba riječi</vt:lpstr>
      <vt:lpstr>MORFOLOGIJA</vt:lpstr>
      <vt:lpstr>PowerPoint Presentation</vt:lpstr>
      <vt:lpstr>RIJEČ I MORFEM</vt:lpstr>
      <vt:lpstr>RIJEČ I MORFEM</vt:lpstr>
      <vt:lpstr>GRAMATIČKI MORFEM</vt:lpstr>
      <vt:lpstr>TVORBENI MORFEM</vt:lpstr>
      <vt:lpstr>TVORBENI MORFEM</vt:lpstr>
      <vt:lpstr>RIJEČI PO SASTAVU</vt:lpstr>
      <vt:lpstr>NAČINI GRAĐENJA RIJEČI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riječi</dc:title>
  <dc:creator>Mirko</dc:creator>
  <cp:lastModifiedBy>Natasa</cp:lastModifiedBy>
  <cp:revision>57</cp:revision>
  <dcterms:created xsi:type="dcterms:W3CDTF">2016-01-23T10:33:58Z</dcterms:created>
  <dcterms:modified xsi:type="dcterms:W3CDTF">2022-01-16T20:26:55Z</dcterms:modified>
</cp:coreProperties>
</file>