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0" r:id="rId1"/>
  </p:sldMasterIdLst>
  <p:sldIdLst>
    <p:sldId id="260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1" r:id="rId1"/>
    <p:sldLayoutId id="2147484682" r:id="rId2"/>
    <p:sldLayoutId id="2147484683" r:id="rId3"/>
    <p:sldLayoutId id="2147484684" r:id="rId4"/>
    <p:sldLayoutId id="2147484685" r:id="rId5"/>
    <p:sldLayoutId id="2147484686" r:id="rId6"/>
    <p:sldLayoutId id="2147484687" r:id="rId7"/>
    <p:sldLayoutId id="2147484688" r:id="rId8"/>
    <p:sldLayoutId id="2147484689" r:id="rId9"/>
    <p:sldLayoutId id="2147484690" r:id="rId10"/>
    <p:sldLayoutId id="2147484691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Milan Rakić (1876-1938)</a:t>
            </a:r>
            <a:endParaRPr lang="en-US" dirty="0"/>
          </a:p>
        </p:txBody>
      </p:sp>
      <p:pic>
        <p:nvPicPr>
          <p:cNvPr id="3074" name="Picture 2" descr="C:\Documents and Settings\Win\Desktop\milan-rak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057400"/>
            <a:ext cx="3962400" cy="44958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5846136"/>
          </a:xfrm>
        </p:spPr>
        <p:txBody>
          <a:bodyPr/>
          <a:lstStyle/>
          <a:p>
            <a:pPr fontAlgn="base"/>
            <a:r>
              <a:rPr lang="sr-Latn-C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moju</a:t>
            </a:r>
            <a:r>
              <a:rPr lang="en-US" sz="2000" dirty="0" smtClean="0"/>
              <a:t> </a:t>
            </a:r>
            <a:r>
              <a:rPr lang="en-US" sz="2000" dirty="0" err="1" smtClean="0"/>
              <a:t>ljubav</a:t>
            </a:r>
            <a:r>
              <a:rPr lang="en-US" sz="2000" dirty="0" smtClean="0"/>
              <a:t> </a:t>
            </a:r>
            <a:r>
              <a:rPr lang="en-US" sz="2000" dirty="0" err="1" smtClean="0"/>
              <a:t>naspram</a:t>
            </a:r>
            <a:r>
              <a:rPr lang="en-US" sz="2000" dirty="0" smtClean="0"/>
              <a:t> </a:t>
            </a:r>
            <a:r>
              <a:rPr lang="en-US" sz="2000" dirty="0" err="1" smtClean="0"/>
              <a:t>tebe</a:t>
            </a:r>
            <a:r>
              <a:rPr lang="en-US" sz="2000" dirty="0" smtClean="0"/>
              <a:t>, </a:t>
            </a:r>
            <a:r>
              <a:rPr lang="en-US" sz="2000" dirty="0" err="1" smtClean="0"/>
              <a:t>kad</a:t>
            </a:r>
            <a:r>
              <a:rPr lang="en-US" sz="2000" dirty="0" smtClean="0"/>
              <a:t> me</a:t>
            </a:r>
            <a:br>
              <a:rPr lang="en-US" sz="2000" dirty="0" smtClean="0"/>
            </a:br>
            <a:r>
              <a:rPr lang="sr-Latn-CS" sz="2000" dirty="0" err="1" smtClean="0"/>
              <a:t>O</a:t>
            </a:r>
            <a:r>
              <a:rPr lang="en-US" sz="2000" dirty="0" err="1" smtClean="0"/>
              <a:t>buzme</a:t>
            </a:r>
            <a:r>
              <a:rPr lang="en-US" sz="2000" dirty="0" smtClean="0"/>
              <a:t> </a:t>
            </a:r>
            <a:r>
              <a:rPr lang="en-US" sz="2000" dirty="0" err="1" smtClean="0"/>
              <a:t>celog</a:t>
            </a:r>
            <a:r>
              <a:rPr lang="en-US" sz="2000" dirty="0" smtClean="0"/>
              <a:t> </a:t>
            </a:r>
            <a:r>
              <a:rPr lang="en-US" sz="2000" dirty="0" err="1" smtClean="0"/>
              <a:t>silom</a:t>
            </a:r>
            <a:r>
              <a:rPr lang="en-US" sz="2000" dirty="0" smtClean="0"/>
              <a:t> </a:t>
            </a:r>
            <a:r>
              <a:rPr lang="en-US" sz="2000" dirty="0" err="1" smtClean="0"/>
              <a:t>koju</a:t>
            </a:r>
            <a:r>
              <a:rPr lang="en-US" sz="2000" dirty="0" smtClean="0"/>
              <a:t> </a:t>
            </a:r>
            <a:r>
              <a:rPr lang="en-US" sz="2000" dirty="0" err="1" smtClean="0"/>
              <a:t>ima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smtClean="0"/>
              <a:t>I </a:t>
            </a:r>
            <a:r>
              <a:rPr lang="en-US" sz="2000" dirty="0" err="1" smtClean="0"/>
              <a:t>svaki</a:t>
            </a:r>
            <a:r>
              <a:rPr lang="en-US" sz="2000" dirty="0" smtClean="0"/>
              <a:t> </a:t>
            </a:r>
            <a:r>
              <a:rPr lang="en-US" sz="2000" dirty="0" err="1" smtClean="0"/>
              <a:t>živac</a:t>
            </a:r>
            <a:r>
              <a:rPr lang="en-US" sz="2000" dirty="0" smtClean="0"/>
              <a:t> </a:t>
            </a:r>
            <a:r>
              <a:rPr lang="en-US" sz="2000" dirty="0" err="1" smtClean="0"/>
              <a:t>rastrese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nadme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osećaji</a:t>
            </a:r>
            <a:r>
              <a:rPr lang="en-US" sz="2000" dirty="0" smtClean="0"/>
              <a:t> </a:t>
            </a:r>
            <a:r>
              <a:rPr lang="en-US" sz="2000" dirty="0" err="1" smtClean="0"/>
              <a:t>navale</a:t>
            </a:r>
            <a:r>
              <a:rPr lang="en-US" sz="2000" dirty="0" smtClean="0"/>
              <a:t> </a:t>
            </a:r>
            <a:r>
              <a:rPr lang="en-US" sz="2000" dirty="0" err="1" smtClean="0"/>
              <a:t>ko</a:t>
            </a:r>
            <a:r>
              <a:rPr lang="en-US" sz="2000" dirty="0" smtClean="0"/>
              <a:t> </a:t>
            </a:r>
            <a:r>
              <a:rPr lang="en-US" sz="2000" dirty="0" err="1" smtClean="0"/>
              <a:t>plima</a:t>
            </a:r>
            <a:r>
              <a:rPr lang="en-US" sz="2000" dirty="0" smtClean="0"/>
              <a:t>!</a:t>
            </a:r>
            <a:endParaRPr lang="sr-Latn-CS" sz="2000" dirty="0" smtClean="0"/>
          </a:p>
          <a:p>
            <a:pPr fontAlgn="base">
              <a:buNone/>
            </a:pPr>
            <a:endParaRPr lang="en-US" sz="2000" dirty="0" smtClean="0"/>
          </a:p>
          <a:p>
            <a:pPr fontAlgn="base"/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taj</a:t>
            </a:r>
            <a:r>
              <a:rPr lang="en-US" sz="2000" dirty="0" smtClean="0"/>
              <a:t> </a:t>
            </a:r>
            <a:r>
              <a:rPr lang="en-US" sz="2000" dirty="0" err="1" smtClean="0"/>
              <a:t>trenutak</a:t>
            </a:r>
            <a:r>
              <a:rPr lang="en-US" sz="2000" dirty="0" smtClean="0"/>
              <a:t> </a:t>
            </a:r>
            <a:r>
              <a:rPr lang="en-US" sz="2000" dirty="0" err="1" smtClean="0"/>
              <a:t>života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milja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err="1" smtClean="0"/>
              <a:t>K</a:t>
            </a:r>
            <a:r>
              <a:rPr lang="en-US" sz="2000" dirty="0" smtClean="0"/>
              <a:t>ad </a:t>
            </a:r>
            <a:r>
              <a:rPr lang="en-US" sz="2000" dirty="0" err="1" smtClean="0"/>
              <a:t>zatreperi</a:t>
            </a:r>
            <a:r>
              <a:rPr lang="en-US" sz="2000" dirty="0" smtClean="0"/>
              <a:t> </a:t>
            </a:r>
            <a:r>
              <a:rPr lang="en-US" sz="2000" dirty="0" err="1" smtClean="0"/>
              <a:t>cela</a:t>
            </a:r>
            <a:r>
              <a:rPr lang="en-US" sz="2000" dirty="0" smtClean="0"/>
              <a:t> </a:t>
            </a:r>
            <a:r>
              <a:rPr lang="en-US" sz="2000" dirty="0" err="1" smtClean="0"/>
              <a:t>moja</a:t>
            </a:r>
            <a:r>
              <a:rPr lang="en-US" sz="2000" dirty="0" smtClean="0"/>
              <a:t> </a:t>
            </a:r>
            <a:r>
              <a:rPr lang="en-US" sz="2000" dirty="0" err="1" smtClean="0"/>
              <a:t>snaga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err="1" smtClean="0"/>
              <a:t>N</a:t>
            </a:r>
            <a:r>
              <a:rPr lang="en-US" sz="2000" dirty="0" err="1" smtClean="0"/>
              <a:t>eka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srce</a:t>
            </a:r>
            <a:r>
              <a:rPr lang="en-US" sz="2000" dirty="0" smtClean="0"/>
              <a:t> </a:t>
            </a:r>
            <a:r>
              <a:rPr lang="en-US" sz="2000" dirty="0" err="1" smtClean="0"/>
              <a:t>moje</a:t>
            </a:r>
            <a:r>
              <a:rPr lang="en-US" sz="2000" dirty="0" smtClean="0"/>
              <a:t> </a:t>
            </a:r>
            <a:r>
              <a:rPr lang="en-US" sz="2000" dirty="0" err="1" smtClean="0"/>
              <a:t>blagosilja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sr-Latn-CS" sz="2000" dirty="0" smtClean="0"/>
              <a:t>A</a:t>
            </a:r>
            <a:r>
              <a:rPr lang="en-US" sz="2000" dirty="0" smtClean="0"/>
              <a:t>l’ ne </a:t>
            </a:r>
            <a:r>
              <a:rPr lang="en-US" sz="2000" dirty="0" err="1" smtClean="0"/>
              <a:t>volim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, ne </a:t>
            </a:r>
            <a:r>
              <a:rPr lang="en-US" sz="2000" dirty="0" err="1" smtClean="0"/>
              <a:t>volim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, </a:t>
            </a:r>
            <a:r>
              <a:rPr lang="en-US" sz="2000" dirty="0" err="1" smtClean="0"/>
              <a:t>draga</a:t>
            </a:r>
            <a:r>
              <a:rPr lang="en-US" sz="2000" dirty="0" smtClean="0"/>
              <a:t>!</a:t>
            </a:r>
            <a:endParaRPr lang="sr-Latn-CS" sz="2000" dirty="0" smtClean="0"/>
          </a:p>
          <a:p>
            <a:pPr fontAlgn="base">
              <a:buNone/>
            </a:pPr>
            <a:endParaRPr lang="en-US" sz="2000" dirty="0" smtClean="0"/>
          </a:p>
          <a:p>
            <a:pPr fontAlgn="base"/>
            <a:r>
              <a:rPr lang="en-US" sz="2000" dirty="0" smtClean="0"/>
              <a:t>I </a:t>
            </a:r>
            <a:r>
              <a:rPr lang="en-US" sz="2000" dirty="0" err="1" smtClean="0"/>
              <a:t>zato</a:t>
            </a:r>
            <a:r>
              <a:rPr lang="en-US" sz="2000" dirty="0" smtClean="0"/>
              <a:t> </a:t>
            </a:r>
            <a:r>
              <a:rPr lang="en-US" sz="2000" dirty="0" err="1" smtClean="0"/>
              <a:t>ću</a:t>
            </a:r>
            <a:r>
              <a:rPr lang="en-US" sz="2000" dirty="0" smtClean="0"/>
              <a:t> </a:t>
            </a:r>
            <a:r>
              <a:rPr lang="en-US" sz="2000" dirty="0" err="1" smtClean="0"/>
              <a:t>ti</a:t>
            </a:r>
            <a:r>
              <a:rPr lang="en-US" sz="2000" dirty="0" smtClean="0"/>
              <a:t> </a:t>
            </a:r>
            <a:r>
              <a:rPr lang="en-US" sz="2000" dirty="0" err="1" smtClean="0"/>
              <a:t>uvek</a:t>
            </a:r>
            <a:r>
              <a:rPr lang="en-US" sz="2000" dirty="0" smtClean="0"/>
              <a:t> </a:t>
            </a:r>
            <a:r>
              <a:rPr lang="en-US" sz="2000" dirty="0" err="1" smtClean="0"/>
              <a:t>reći</a:t>
            </a:r>
            <a:r>
              <a:rPr lang="en-US" sz="2000" dirty="0" smtClean="0"/>
              <a:t>: </a:t>
            </a:r>
            <a:r>
              <a:rPr lang="en-US" sz="2000" dirty="0" err="1" smtClean="0"/>
              <a:t>ćuti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err="1" smtClean="0"/>
              <a:t>O</a:t>
            </a:r>
            <a:r>
              <a:rPr lang="en-US" sz="2000" dirty="0" err="1" smtClean="0"/>
              <a:t>stavi</a:t>
            </a:r>
            <a:r>
              <a:rPr lang="en-US" sz="2000" dirty="0" smtClean="0"/>
              <a:t> </a:t>
            </a:r>
            <a:r>
              <a:rPr lang="en-US" sz="2000" dirty="0" err="1" smtClean="0"/>
              <a:t>dušu</a:t>
            </a:r>
            <a:r>
              <a:rPr lang="en-US" sz="2000" dirty="0" smtClean="0"/>
              <a:t> </a:t>
            </a:r>
            <a:r>
              <a:rPr lang="en-US" sz="2000" dirty="0" err="1" smtClean="0"/>
              <a:t>nek</a:t>
            </a:r>
            <a:r>
              <a:rPr lang="en-US" sz="2000" dirty="0" smtClean="0"/>
              <a:t> </a:t>
            </a:r>
            <a:r>
              <a:rPr lang="en-US" sz="2000" dirty="0" err="1" smtClean="0"/>
              <a:t>spokojno</a:t>
            </a:r>
            <a:r>
              <a:rPr lang="en-US" sz="2000" dirty="0" smtClean="0"/>
              <a:t> </a:t>
            </a:r>
            <a:r>
              <a:rPr lang="en-US" sz="2000" dirty="0" err="1" smtClean="0"/>
              <a:t>sniva</a:t>
            </a:r>
            <a:r>
              <a:rPr lang="sr-Latn-CS" sz="2000" dirty="0" smtClean="0"/>
              <a:t>-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sr-Latn-CS" sz="2000" dirty="0" err="1" smtClean="0"/>
              <a:t>D</a:t>
            </a:r>
            <a:r>
              <a:rPr lang="en-US" sz="2000" dirty="0" smtClean="0"/>
              <a:t>ok </a:t>
            </a:r>
            <a:r>
              <a:rPr lang="en-US" sz="2000" dirty="0" err="1" smtClean="0"/>
              <a:t>kraj</a:t>
            </a:r>
            <a:r>
              <a:rPr lang="en-US" sz="2000" dirty="0" smtClean="0"/>
              <a:t> </a:t>
            </a:r>
            <a:r>
              <a:rPr lang="en-US" sz="2000" dirty="0" err="1" smtClean="0"/>
              <a:t>nas</a:t>
            </a:r>
            <a:r>
              <a:rPr lang="en-US" sz="2000" dirty="0" smtClean="0"/>
              <a:t> </a:t>
            </a:r>
            <a:r>
              <a:rPr lang="en-US" sz="2000" dirty="0" err="1" smtClean="0"/>
              <a:t>lišće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drveću</a:t>
            </a:r>
            <a:r>
              <a:rPr lang="en-US" sz="2000" dirty="0" smtClean="0"/>
              <a:t> </a:t>
            </a:r>
            <a:r>
              <a:rPr lang="en-US" sz="2000" dirty="0" err="1" smtClean="0"/>
              <a:t>žuti</a:t>
            </a:r>
            <a:r>
              <a:rPr lang="sr-Latn-CS" sz="2000" dirty="0" smtClean="0"/>
              <a:t>,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sr-Latn-CS" sz="2000" dirty="0" err="1" smtClean="0"/>
              <a:t>I</a:t>
            </a:r>
            <a:r>
              <a:rPr lang="en-US" sz="2000" dirty="0" smtClean="0"/>
              <a:t> tama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vrh</a:t>
            </a:r>
            <a:r>
              <a:rPr lang="en-US" sz="2000" dirty="0" smtClean="0"/>
              <a:t> </a:t>
            </a:r>
            <a:r>
              <a:rPr lang="en-US" sz="2000" dirty="0" err="1" smtClean="0"/>
              <a:t>zaspalih</a:t>
            </a:r>
            <a:r>
              <a:rPr lang="en-US" sz="2000" dirty="0" smtClean="0"/>
              <a:t> </a:t>
            </a:r>
            <a:r>
              <a:rPr lang="en-US" sz="2000" dirty="0" err="1" smtClean="0"/>
              <a:t>njiva</a:t>
            </a:r>
            <a:r>
              <a:rPr lang="en-US" sz="2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4846320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Po osnovnom tonu i stilu, </a:t>
            </a:r>
            <a:r>
              <a:rPr lang="sr-Latn-CS" sz="2000" i="1" dirty="0" smtClean="0"/>
              <a:t>Iskrena pesma </a:t>
            </a:r>
            <a:r>
              <a:rPr lang="sr-Latn-CS" sz="2000" dirty="0" smtClean="0"/>
              <a:t>je ljubavna pjesma. </a:t>
            </a:r>
            <a:r>
              <a:rPr lang="en-US" sz="2000" dirty="0" err="1" smtClean="0"/>
              <a:t>Kroz</a:t>
            </a:r>
            <a:r>
              <a:rPr lang="en-US" sz="2000" dirty="0" smtClean="0"/>
              <a:t> c</a:t>
            </a:r>
            <a:r>
              <a:rPr lang="sr-Latn-CS" sz="2000" dirty="0" smtClean="0"/>
              <a:t>ije</a:t>
            </a:r>
            <a:r>
              <a:rPr lang="en-US" sz="2000" dirty="0" err="1" smtClean="0"/>
              <a:t>lu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esmu</a:t>
            </a:r>
            <a:r>
              <a:rPr lang="en-US" sz="2000" dirty="0" smtClean="0"/>
              <a:t> </a:t>
            </a:r>
            <a:r>
              <a:rPr lang="en-US" sz="2000" dirty="0" err="1" smtClean="0"/>
              <a:t>protežu</a:t>
            </a:r>
            <a:r>
              <a:rPr lang="en-US" sz="2000" dirty="0" smtClean="0"/>
              <a:t> se </a:t>
            </a:r>
            <a:r>
              <a:rPr lang="en-US" sz="2000" dirty="0" err="1" smtClean="0"/>
              <a:t>ljubavni</a:t>
            </a:r>
            <a:r>
              <a:rPr lang="en-US" sz="2000" dirty="0" smtClean="0"/>
              <a:t> </a:t>
            </a:r>
            <a:r>
              <a:rPr lang="en-US" sz="2000" dirty="0" err="1" smtClean="0"/>
              <a:t>motivi</a:t>
            </a:r>
            <a:r>
              <a:rPr lang="en-US" sz="2000" dirty="0" smtClean="0"/>
              <a:t>, </a:t>
            </a:r>
            <a:r>
              <a:rPr lang="en-US" sz="2000" dirty="0" err="1" smtClean="0"/>
              <a:t>opisi</a:t>
            </a:r>
            <a:r>
              <a:rPr lang="en-US" sz="2000" dirty="0" smtClean="0"/>
              <a:t> </a:t>
            </a:r>
            <a:r>
              <a:rPr lang="en-US" sz="2000" dirty="0" err="1" smtClean="0"/>
              <a:t>misli</a:t>
            </a:r>
            <a:r>
              <a:rPr lang="en-US" sz="2000" dirty="0" smtClean="0"/>
              <a:t> </a:t>
            </a:r>
            <a:r>
              <a:rPr lang="en-US" sz="2000" dirty="0" err="1" smtClean="0"/>
              <a:t>vezanih</a:t>
            </a:r>
            <a:r>
              <a:rPr lang="en-US" sz="2000" dirty="0" smtClean="0"/>
              <a:t> </a:t>
            </a:r>
            <a:r>
              <a:rPr lang="en-US" sz="2000" dirty="0" err="1" smtClean="0"/>
              <a:t>uz</a:t>
            </a:r>
            <a:r>
              <a:rPr lang="en-US" sz="2000" dirty="0" smtClean="0"/>
              <a:t> </a:t>
            </a:r>
            <a:r>
              <a:rPr lang="en-US" sz="2000" dirty="0" err="1" smtClean="0"/>
              <a:t>ljubav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je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sam</a:t>
            </a:r>
            <a:r>
              <a:rPr lang="en-US" sz="2000" dirty="0" smtClean="0"/>
              <a:t> ton u </a:t>
            </a:r>
            <a:r>
              <a:rPr lang="en-US" sz="2000" dirty="0" err="1" smtClean="0"/>
              <a:t>skladu</a:t>
            </a:r>
            <a:r>
              <a:rPr lang="en-US" sz="2000" dirty="0" smtClean="0"/>
              <a:t> s </a:t>
            </a:r>
            <a:r>
              <a:rPr lang="en-US" sz="2000" dirty="0" err="1" smtClean="0"/>
              <a:t>takvom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esmom</a:t>
            </a:r>
            <a:r>
              <a:rPr lang="en-US" sz="2000" dirty="0" smtClean="0"/>
              <a:t>. Ali </a:t>
            </a:r>
            <a:r>
              <a:rPr lang="en-US" sz="2000" dirty="0" err="1" smtClean="0"/>
              <a:t>onda</a:t>
            </a:r>
            <a:r>
              <a:rPr lang="en-US" sz="2000" dirty="0" smtClean="0"/>
              <a:t> u </a:t>
            </a:r>
            <a:r>
              <a:rPr lang="en-US" sz="2000" dirty="0" err="1" smtClean="0"/>
              <a:t>nekim</a:t>
            </a:r>
            <a:r>
              <a:rPr lang="en-US" sz="2000" dirty="0" smtClean="0"/>
              <a:t> </a:t>
            </a:r>
            <a:r>
              <a:rPr lang="en-US" sz="2000" dirty="0" err="1" smtClean="0"/>
              <a:t>strofama</a:t>
            </a:r>
            <a:r>
              <a:rPr lang="en-US" sz="2000" dirty="0" smtClean="0"/>
              <a:t> </a:t>
            </a:r>
            <a:r>
              <a:rPr lang="en-US" sz="2000" dirty="0" err="1" smtClean="0"/>
              <a:t>počinjemo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primećujemo</a:t>
            </a:r>
            <a:r>
              <a:rPr lang="en-US" sz="2000" dirty="0" smtClean="0"/>
              <a:t> motive </a:t>
            </a:r>
            <a:r>
              <a:rPr lang="en-US" sz="2000" dirty="0" err="1" smtClean="0"/>
              <a:t>koji</a:t>
            </a:r>
            <a:r>
              <a:rPr lang="en-US" sz="2000" dirty="0" smtClean="0"/>
              <a:t> ne </a:t>
            </a:r>
            <a:r>
              <a:rPr lang="en-US" sz="2000" dirty="0" err="1" smtClean="0"/>
              <a:t>samo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ne </a:t>
            </a:r>
            <a:r>
              <a:rPr lang="en-US" sz="2000" dirty="0" err="1" smtClean="0"/>
              <a:t>spadaju</a:t>
            </a:r>
            <a:r>
              <a:rPr lang="en-US" sz="2000" dirty="0" smtClean="0"/>
              <a:t> u </a:t>
            </a:r>
            <a:r>
              <a:rPr lang="en-US" sz="2000" dirty="0" err="1" smtClean="0"/>
              <a:t>formu</a:t>
            </a:r>
            <a:r>
              <a:rPr lang="en-US" sz="2000" dirty="0" smtClean="0"/>
              <a:t> </a:t>
            </a:r>
            <a:r>
              <a:rPr lang="en-US" sz="2000" dirty="0" err="1" smtClean="0"/>
              <a:t>ljubavne</a:t>
            </a:r>
            <a:r>
              <a:rPr lang="en-US" sz="2000" dirty="0" smtClean="0"/>
              <a:t> </a:t>
            </a:r>
            <a:r>
              <a:rPr lang="en-US" sz="2000" dirty="0" err="1" smtClean="0"/>
              <a:t>pesme</a:t>
            </a:r>
            <a:r>
              <a:rPr lang="en-US" sz="2000" dirty="0" smtClean="0"/>
              <a:t>, </a:t>
            </a:r>
            <a:r>
              <a:rPr lang="en-US" sz="2000" dirty="0" err="1" smtClean="0"/>
              <a:t>već</a:t>
            </a:r>
            <a:r>
              <a:rPr lang="en-US" sz="2000" dirty="0" smtClean="0"/>
              <a:t> </a:t>
            </a:r>
            <a:r>
              <a:rPr lang="en-US" sz="2000" dirty="0" err="1" smtClean="0"/>
              <a:t>joj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prkose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pPr>
              <a:buNone/>
            </a:pPr>
            <a:endParaRPr lang="sr-Latn-CS" sz="2000" dirty="0" smtClean="0"/>
          </a:p>
          <a:p>
            <a:r>
              <a:rPr lang="sr-Latn-CS" sz="2000" dirty="0" smtClean="0"/>
              <a:t>Po tome je ovo jedinstvena ljubavna pjesma u našoj poeziji – pjesma o ljubavi, ali i pjesma o lažnim uzdisajima i lažima u ljubavi, o sukobu osjećanja i razuma.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38800"/>
          </a:xfrm>
        </p:spPr>
        <p:txBody>
          <a:bodyPr>
            <a:normAutofit/>
          </a:bodyPr>
          <a:lstStyle/>
          <a:p>
            <a:r>
              <a:rPr lang="vi-VN" sz="2000" dirty="0" smtClean="0"/>
              <a:t>P</a:t>
            </a:r>
            <a:r>
              <a:rPr lang="sr-Latn-CS" sz="2000" dirty="0" smtClean="0"/>
              <a:t>j</a:t>
            </a:r>
            <a:r>
              <a:rPr lang="vi-VN" sz="2000" dirty="0" smtClean="0"/>
              <a:t>esma započinje kao prava ljubavna p</a:t>
            </a:r>
            <a:r>
              <a:rPr lang="sr-Latn-CS" sz="2000" dirty="0" smtClean="0"/>
              <a:t>j</a:t>
            </a:r>
            <a:r>
              <a:rPr lang="vi-VN" sz="2000" dirty="0" smtClean="0"/>
              <a:t>esma. Prvi stihovi “O, sklopi usne, ne govori, ćuti” upućuju na romantičnu izjavu lirskog subjekta njegovoj voljenoj. Sl</a:t>
            </a:r>
            <a:r>
              <a:rPr lang="sr-Latn-CS" sz="2000" dirty="0" smtClean="0"/>
              <a:t>j</a:t>
            </a:r>
            <a:r>
              <a:rPr lang="vi-VN" sz="2000" dirty="0" smtClean="0"/>
              <a:t>edeći stihovi to samo potvrđuju. Čini se da pesnik ne želi da r</a:t>
            </a:r>
            <a:r>
              <a:rPr lang="sr-Latn-CS" sz="2000" dirty="0" smtClean="0"/>
              <a:t>ij</a:t>
            </a:r>
            <a:r>
              <a:rPr lang="vi-VN" sz="2000" dirty="0" smtClean="0"/>
              <a:t>eči umanje ili obezvr</a:t>
            </a:r>
            <a:r>
              <a:rPr lang="sr-Latn-CS" sz="2000" dirty="0" smtClean="0"/>
              <a:t>ij</a:t>
            </a:r>
            <a:r>
              <a:rPr lang="vi-VN" sz="2000" dirty="0" smtClean="0"/>
              <a:t>ede os</a:t>
            </a:r>
            <a:r>
              <a:rPr lang="sr-Latn-CS" sz="2000" dirty="0" smtClean="0"/>
              <a:t>j</a:t>
            </a:r>
            <a:r>
              <a:rPr lang="vi-VN" sz="2000" dirty="0" smtClean="0"/>
              <a:t>ećanja, baš kao što je za očekivati u ljubavnom zanosu</a:t>
            </a:r>
          </a:p>
          <a:p>
            <a:r>
              <a:rPr lang="vi-VN" sz="2000" dirty="0" smtClean="0"/>
              <a:t>“…i reč neka tvoja ničim ne pomuti</a:t>
            </a:r>
            <a:br>
              <a:rPr lang="vi-VN" sz="2000" dirty="0" smtClean="0"/>
            </a:br>
            <a:r>
              <a:rPr lang="vi-VN" sz="2000" dirty="0" smtClean="0"/>
              <a:t>bezimeno silne osećaje moje”</a:t>
            </a:r>
            <a:endParaRPr lang="sr-Latn-CS" sz="2000" dirty="0" smtClean="0"/>
          </a:p>
          <a:p>
            <a:endParaRPr lang="vi-VN" sz="2000" dirty="0" smtClean="0"/>
          </a:p>
          <a:p>
            <a:r>
              <a:rPr lang="sr-Latn-CS" sz="2200" dirty="0" smtClean="0"/>
              <a:t>Treća</a:t>
            </a:r>
            <a:r>
              <a:rPr lang="en-US" sz="2200" dirty="0" smtClean="0"/>
              <a:t> </a:t>
            </a:r>
            <a:r>
              <a:rPr lang="en-US" sz="2200" dirty="0" err="1" smtClean="0"/>
              <a:t>strofa</a:t>
            </a:r>
            <a:r>
              <a:rPr lang="en-US" sz="2200" dirty="0" smtClean="0"/>
              <a:t> </a:t>
            </a:r>
            <a:r>
              <a:rPr lang="en-US" sz="2200" dirty="0" err="1" smtClean="0"/>
              <a:t>ponovo</a:t>
            </a:r>
            <a:r>
              <a:rPr lang="en-US" sz="2200" dirty="0" smtClean="0"/>
              <a:t> </a:t>
            </a:r>
            <a:r>
              <a:rPr lang="en-US" sz="2200" dirty="0" err="1" smtClean="0"/>
              <a:t>započinje</a:t>
            </a:r>
            <a:r>
              <a:rPr lang="en-US" sz="2200" dirty="0" smtClean="0"/>
              <a:t> </a:t>
            </a:r>
            <a:r>
              <a:rPr lang="en-US" sz="2200" dirty="0" err="1" smtClean="0"/>
              <a:t>izrazom</a:t>
            </a:r>
            <a:r>
              <a:rPr lang="en-US" sz="2200" dirty="0" smtClean="0"/>
              <a:t> “</a:t>
            </a:r>
            <a:r>
              <a:rPr lang="en-US" sz="2200" dirty="0" err="1" smtClean="0"/>
              <a:t>Ćuti</a:t>
            </a:r>
            <a:r>
              <a:rPr lang="en-US" sz="2200" dirty="0" smtClean="0"/>
              <a:t>…”. </a:t>
            </a:r>
            <a:r>
              <a:rPr lang="en-US" sz="2200" dirty="0" err="1" smtClean="0"/>
              <a:t>Lirski</a:t>
            </a:r>
            <a:r>
              <a:rPr lang="en-US" sz="2200" dirty="0" smtClean="0"/>
              <a:t> </a:t>
            </a:r>
            <a:r>
              <a:rPr lang="en-US" sz="2200" dirty="0" err="1" smtClean="0"/>
              <a:t>subjekat</a:t>
            </a:r>
            <a:r>
              <a:rPr lang="en-US" sz="2200" dirty="0" smtClean="0"/>
              <a:t> </a:t>
            </a:r>
            <a:r>
              <a:rPr lang="en-US" sz="2200" dirty="0" err="1" smtClean="0"/>
              <a:t>moli</a:t>
            </a:r>
            <a:r>
              <a:rPr lang="en-US" sz="2200" dirty="0" smtClean="0"/>
              <a:t> </a:t>
            </a:r>
            <a:r>
              <a:rPr lang="en-US" sz="2200" dirty="0" err="1" smtClean="0"/>
              <a:t>svoju</a:t>
            </a:r>
            <a:r>
              <a:rPr lang="en-US" sz="2200" dirty="0" smtClean="0"/>
              <a:t> </a:t>
            </a:r>
            <a:r>
              <a:rPr lang="en-US" sz="2200" dirty="0" err="1" smtClean="0"/>
              <a:t>dragu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ga</a:t>
            </a:r>
            <a:r>
              <a:rPr lang="en-US" sz="2200" dirty="0" smtClean="0"/>
              <a:t> </a:t>
            </a:r>
            <a:r>
              <a:rPr lang="en-US" sz="2200" dirty="0" err="1" smtClean="0"/>
              <a:t>pusti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krene</a:t>
            </a:r>
            <a:r>
              <a:rPr lang="en-US" sz="2200" dirty="0" smtClean="0"/>
              <a:t> u </a:t>
            </a:r>
            <a:r>
              <a:rPr lang="en-US" sz="2200" dirty="0" err="1" smtClean="0"/>
              <a:t>novi</a:t>
            </a:r>
            <a:r>
              <a:rPr lang="en-US" sz="2200" dirty="0" smtClean="0"/>
              <a:t> “</a:t>
            </a:r>
            <a:r>
              <a:rPr lang="en-US" sz="2200" dirty="0" err="1" smtClean="0"/>
              <a:t>zanosni</a:t>
            </a:r>
            <a:r>
              <a:rPr lang="en-US" sz="2200" dirty="0" smtClean="0"/>
              <a:t>” </a:t>
            </a:r>
            <a:r>
              <a:rPr lang="en-US" sz="2200" dirty="0" err="1" smtClean="0"/>
              <a:t>život</a:t>
            </a:r>
            <a:r>
              <a:rPr lang="en-US" sz="2200" dirty="0" smtClean="0"/>
              <a:t>, a </a:t>
            </a:r>
            <a:r>
              <a:rPr lang="en-US" sz="2200" dirty="0" err="1" smtClean="0"/>
              <a:t>onda</a:t>
            </a:r>
            <a:r>
              <a:rPr lang="en-US" sz="2200" dirty="0" smtClean="0"/>
              <a:t> </a:t>
            </a:r>
            <a:r>
              <a:rPr lang="en-US" sz="2200" dirty="0" err="1" smtClean="0"/>
              <a:t>sl</a:t>
            </a:r>
            <a:r>
              <a:rPr lang="sr-Latn-CS" sz="2200" dirty="0" smtClean="0"/>
              <a:t>ij</a:t>
            </a:r>
            <a:r>
              <a:rPr lang="en-US" sz="2200" dirty="0" err="1" smtClean="0"/>
              <a:t>edi</a:t>
            </a:r>
            <a:r>
              <a:rPr lang="en-US" sz="2200" dirty="0" smtClean="0"/>
              <a:t> </a:t>
            </a:r>
            <a:r>
              <a:rPr lang="en-US" sz="2200" dirty="0" err="1" smtClean="0"/>
              <a:t>stih</a:t>
            </a:r>
            <a:r>
              <a:rPr lang="en-US" sz="2200" dirty="0" smtClean="0"/>
              <a:t> </a:t>
            </a:r>
            <a:r>
              <a:rPr lang="en-US" sz="2200" dirty="0" err="1" smtClean="0"/>
              <a:t>koji</a:t>
            </a:r>
            <a:r>
              <a:rPr lang="en-US" sz="2200" dirty="0" smtClean="0"/>
              <a:t> </a:t>
            </a:r>
            <a:r>
              <a:rPr lang="en-US" sz="2200" dirty="0" err="1" smtClean="0"/>
              <a:t>naj</a:t>
            </a:r>
            <a:r>
              <a:rPr lang="sr-Latn-CS" sz="2200" dirty="0" smtClean="0"/>
              <a:t>a</a:t>
            </a:r>
            <a:r>
              <a:rPr lang="en-US" sz="2200" dirty="0" err="1" smtClean="0"/>
              <a:t>vljuje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je </a:t>
            </a:r>
            <a:r>
              <a:rPr lang="en-US" sz="2200" dirty="0" err="1" smtClean="0"/>
              <a:t>ljubavni</a:t>
            </a:r>
            <a:r>
              <a:rPr lang="en-US" sz="2200" dirty="0" smtClean="0"/>
              <a:t> </a:t>
            </a:r>
            <a:r>
              <a:rPr lang="en-US" sz="2200" dirty="0" err="1" smtClean="0"/>
              <a:t>karakter</a:t>
            </a:r>
            <a:r>
              <a:rPr lang="en-US" sz="2200" dirty="0" smtClean="0"/>
              <a:t> </a:t>
            </a:r>
            <a:r>
              <a:rPr lang="en-US" sz="2200" dirty="0" err="1" smtClean="0"/>
              <a:t>ove</a:t>
            </a:r>
            <a:r>
              <a:rPr lang="en-US" sz="2200" dirty="0" smtClean="0"/>
              <a:t> </a:t>
            </a:r>
            <a:r>
              <a:rPr lang="en-US" sz="2200" dirty="0" err="1" smtClean="0"/>
              <a:t>pesme</a:t>
            </a:r>
            <a:r>
              <a:rPr lang="en-US" sz="2200" dirty="0" smtClean="0"/>
              <a:t> </a:t>
            </a:r>
            <a:r>
              <a:rPr lang="en-US" sz="2200" dirty="0" err="1" smtClean="0"/>
              <a:t>nešto</a:t>
            </a:r>
            <a:r>
              <a:rPr lang="en-US" sz="2200" dirty="0" smtClean="0"/>
              <a:t> </a:t>
            </a:r>
            <a:r>
              <a:rPr lang="en-US" sz="2200" dirty="0" err="1" smtClean="0"/>
              <a:t>drugačiji</a:t>
            </a:r>
            <a:r>
              <a:rPr lang="en-US" sz="2200" dirty="0" smtClean="0"/>
              <a:t> </a:t>
            </a:r>
            <a:r>
              <a:rPr lang="en-US" sz="2200" dirty="0" err="1" smtClean="0"/>
              <a:t>od</a:t>
            </a:r>
            <a:r>
              <a:rPr lang="en-US" sz="2200" dirty="0" smtClean="0"/>
              <a:t> </a:t>
            </a:r>
            <a:r>
              <a:rPr lang="en-US" sz="2200" dirty="0" err="1" smtClean="0"/>
              <a:t>onog</a:t>
            </a:r>
            <a:r>
              <a:rPr lang="en-US" sz="2200" dirty="0" smtClean="0"/>
              <a:t> </a:t>
            </a:r>
            <a:r>
              <a:rPr lang="en-US" sz="2200" dirty="0" err="1" smtClean="0"/>
              <a:t>koji</a:t>
            </a:r>
            <a:r>
              <a:rPr lang="en-US" sz="2200" dirty="0" smtClean="0"/>
              <a:t> </a:t>
            </a:r>
            <a:r>
              <a:rPr lang="en-US" sz="2200" dirty="0" err="1" smtClean="0"/>
              <a:t>bismo</a:t>
            </a:r>
            <a:r>
              <a:rPr lang="en-US" sz="2200" dirty="0" smtClean="0"/>
              <a:t> </a:t>
            </a:r>
            <a:r>
              <a:rPr lang="en-US" sz="2200" dirty="0" err="1" smtClean="0"/>
              <a:t>očekivali</a:t>
            </a:r>
            <a:r>
              <a:rPr lang="en-US" sz="2200" dirty="0" smtClean="0"/>
              <a:t>. </a:t>
            </a:r>
            <a:r>
              <a:rPr lang="en-US" sz="2200" dirty="0" err="1" smtClean="0"/>
              <a:t>Ona</a:t>
            </a:r>
            <a:r>
              <a:rPr lang="en-US" sz="2200" dirty="0" smtClean="0"/>
              <a:t> </a:t>
            </a:r>
            <a:r>
              <a:rPr lang="en-US" sz="2200" dirty="0" err="1" smtClean="0"/>
              <a:t>kaže</a:t>
            </a:r>
            <a:endParaRPr lang="en-US" sz="2200" dirty="0" smtClean="0"/>
          </a:p>
          <a:p>
            <a:r>
              <a:rPr lang="en-US" sz="2200" dirty="0" smtClean="0"/>
              <a:t>“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zaboravim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smo</a:t>
            </a:r>
            <a:r>
              <a:rPr lang="en-US" sz="2200" dirty="0" smtClean="0"/>
              <a:t> </a:t>
            </a:r>
            <a:r>
              <a:rPr lang="en-US" sz="2200" dirty="0" err="1" smtClean="0"/>
              <a:t>tu</a:t>
            </a:r>
            <a:r>
              <a:rPr lang="en-US" sz="2200" dirty="0" smtClean="0"/>
              <a:t> </a:t>
            </a:r>
            <a:r>
              <a:rPr lang="en-US" sz="2200" dirty="0" err="1" smtClean="0"/>
              <a:t>nas</a:t>
            </a:r>
            <a:r>
              <a:rPr lang="en-US" sz="2200" dirty="0" smtClean="0"/>
              <a:t> </a:t>
            </a:r>
            <a:r>
              <a:rPr lang="en-US" sz="2200" dirty="0" err="1" smtClean="0"/>
              <a:t>dvoje</a:t>
            </a:r>
            <a:r>
              <a:rPr lang="en-US" sz="2200" dirty="0" smtClean="0"/>
              <a:t>,</a:t>
            </a:r>
            <a:br>
              <a:rPr lang="en-US" sz="2200" dirty="0" smtClean="0"/>
            </a:br>
            <a:r>
              <a:rPr lang="en-US" sz="2200" dirty="0" err="1" smtClean="0"/>
              <a:t>pred</a:t>
            </a:r>
            <a:r>
              <a:rPr lang="en-US" sz="2200" dirty="0" smtClean="0"/>
              <a:t> </a:t>
            </a:r>
            <a:r>
              <a:rPr lang="en-US" sz="2200" dirty="0" err="1" smtClean="0"/>
              <a:t>veličanstvom</a:t>
            </a:r>
            <a:r>
              <a:rPr lang="en-US" sz="2200" dirty="0" smtClean="0"/>
              <a:t> </a:t>
            </a:r>
            <a:r>
              <a:rPr lang="en-US" sz="2200" dirty="0" err="1" smtClean="0"/>
              <a:t>prirode</a:t>
            </a:r>
            <a:r>
              <a:rPr lang="en-US" sz="2200" dirty="0" smtClean="0"/>
              <a:t>; a </a:t>
            </a:r>
            <a:r>
              <a:rPr lang="en-US" sz="2200" dirty="0" err="1" smtClean="0"/>
              <a:t>potom</a:t>
            </a:r>
            <a:r>
              <a:rPr lang="en-US" sz="2200" dirty="0" smtClean="0"/>
              <a:t>”.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7239000" cy="4846320"/>
          </a:xfrm>
        </p:spPr>
        <p:txBody>
          <a:bodyPr>
            <a:normAutofit/>
          </a:bodyPr>
          <a:lstStyle/>
          <a:p>
            <a:r>
              <a:rPr lang="vi-VN" sz="2000" dirty="0" smtClean="0"/>
              <a:t>Sl</a:t>
            </a:r>
            <a:r>
              <a:rPr lang="sr-Latn-CS" sz="2000" dirty="0" smtClean="0"/>
              <a:t>j</a:t>
            </a:r>
            <a:r>
              <a:rPr lang="vi-VN" sz="2000" dirty="0" smtClean="0"/>
              <a:t>edeća strofa počinje opkoračenjem koji se vezuje za kraj prošle strofe. Nakon “a potom” sl</a:t>
            </a:r>
            <a:r>
              <a:rPr lang="sr-Latn-CS" sz="2000" dirty="0" smtClean="0"/>
              <a:t>ij</a:t>
            </a:r>
            <a:r>
              <a:rPr lang="vi-VN" sz="2000" dirty="0" smtClean="0"/>
              <a:t>edi stih </a:t>
            </a:r>
            <a:r>
              <a:rPr lang="sr-Latn-CS" sz="2000" dirty="0" smtClean="0"/>
              <a:t>četvrte</a:t>
            </a:r>
            <a:r>
              <a:rPr lang="vi-VN" sz="2000" dirty="0" smtClean="0"/>
              <a:t> strofe “kad prođe sve…”. Pesnik objašnjava da će nakon tog “zanosnog života” ponovo pasti u “običnu čamu”. Tada će i život i nadahnuće da “tiho potonu u tamu”.</a:t>
            </a:r>
            <a:endParaRPr lang="sr-Latn-CS" sz="2000" dirty="0" smtClean="0"/>
          </a:p>
          <a:p>
            <a:endParaRPr lang="sr-Latn-CS" sz="2000" dirty="0" smtClean="0"/>
          </a:p>
          <a:p>
            <a:r>
              <a:rPr lang="vi-VN" sz="2000" dirty="0" smtClean="0"/>
              <a:t>Jednom </a:t>
            </a:r>
            <a:r>
              <a:rPr lang="sr-Latn-CS" sz="2000" dirty="0" smtClean="0"/>
              <a:t> </a:t>
            </a:r>
            <a:r>
              <a:rPr lang="vi-VN" sz="2000" dirty="0" smtClean="0"/>
              <a:t>kada se život ponovo nađe u tami, </a:t>
            </a:r>
            <a:r>
              <a:rPr lang="vi-VN" sz="2000" dirty="0" smtClean="0"/>
              <a:t>p</a:t>
            </a:r>
            <a:r>
              <a:rPr lang="sr-Latn-CS" sz="2000" dirty="0" smtClean="0"/>
              <a:t>j</a:t>
            </a:r>
            <a:r>
              <a:rPr lang="vi-VN" sz="2000" dirty="0" smtClean="0"/>
              <a:t>esnik </a:t>
            </a:r>
            <a:r>
              <a:rPr lang="vi-VN" sz="2000" dirty="0" smtClean="0"/>
              <a:t>kaže kako će onda ponovo da počne da joj izjavljuje ljubav </a:t>
            </a:r>
            <a:r>
              <a:rPr lang="sr-Latn-CS" sz="2000" dirty="0" smtClean="0"/>
              <a:t>,</a:t>
            </a:r>
            <a:r>
              <a:rPr lang="vi-VN" sz="2000" dirty="0" smtClean="0"/>
              <a:t>ali on to naziva “</a:t>
            </a:r>
            <a:r>
              <a:rPr lang="vi-VN" sz="2000" b="1" dirty="0" smtClean="0"/>
              <a:t>otužna pesma o ljubavi</a:t>
            </a:r>
            <a:r>
              <a:rPr lang="vi-VN" sz="2000" dirty="0" smtClean="0"/>
              <a:t>”. Epitet “</a:t>
            </a:r>
            <a:r>
              <a:rPr lang="vi-VN" sz="2000" b="1" dirty="0" smtClean="0"/>
              <a:t>otužna” </a:t>
            </a:r>
            <a:r>
              <a:rPr lang="vi-VN" sz="2000" dirty="0" smtClean="0"/>
              <a:t>svoje značenje ne usm</a:t>
            </a:r>
            <a:r>
              <a:rPr lang="sr-Latn-CS" sz="2000" dirty="0" smtClean="0"/>
              <a:t>j</a:t>
            </a:r>
            <a:r>
              <a:rPr lang="vi-VN" sz="2000" dirty="0" smtClean="0"/>
              <a:t>erava samo prema motivu p</a:t>
            </a:r>
            <a:r>
              <a:rPr lang="sr-Latn-CS" sz="2000" dirty="0" smtClean="0"/>
              <a:t>j</a:t>
            </a:r>
            <a:r>
              <a:rPr lang="vi-VN" sz="2000" dirty="0" smtClean="0"/>
              <a:t>esma, već i prema motivu “ljubav”. </a:t>
            </a:r>
            <a:endParaRPr lang="sr-Latn-CS" sz="2000" dirty="0" smtClean="0"/>
          </a:p>
          <a:p>
            <a:r>
              <a:rPr lang="sr-Latn-CS" sz="2000" dirty="0" smtClean="0"/>
              <a:t>N</a:t>
            </a:r>
            <a:r>
              <a:rPr lang="vi-VN" sz="2000" dirty="0" smtClean="0"/>
              <a:t>akon što lirski subjekat iznese šta će sve da joj kaže, sve te l</a:t>
            </a:r>
            <a:r>
              <a:rPr lang="sr-Latn-CS" sz="2000" dirty="0" smtClean="0"/>
              <a:t>ij</a:t>
            </a:r>
            <a:r>
              <a:rPr lang="vi-VN" sz="2000" dirty="0" smtClean="0"/>
              <a:t>epe r</a:t>
            </a:r>
            <a:r>
              <a:rPr lang="sr-Latn-CS" sz="2000" dirty="0" smtClean="0"/>
              <a:t>ij</a:t>
            </a:r>
            <a:r>
              <a:rPr lang="vi-VN" sz="2000" dirty="0" smtClean="0"/>
              <a:t>eči, on završava strofu stihom “mada u tom trenutku ne osećam tako”. </a:t>
            </a:r>
            <a:endParaRPr lang="sr-Latn-CS" sz="2000" dirty="0" smtClean="0"/>
          </a:p>
          <a:p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467600" cy="5998536"/>
          </a:xfrm>
        </p:spPr>
        <p:txBody>
          <a:bodyPr/>
          <a:lstStyle/>
          <a:p>
            <a:r>
              <a:rPr lang="en-US" sz="2000" dirty="0" err="1" smtClean="0"/>
              <a:t>Motiv</a:t>
            </a:r>
            <a:r>
              <a:rPr lang="en-US" sz="2000" dirty="0" smtClean="0"/>
              <a:t> </a:t>
            </a:r>
            <a:r>
              <a:rPr lang="en-US" sz="2000" dirty="0" err="1" smtClean="0"/>
              <a:t>laži</a:t>
            </a:r>
            <a:r>
              <a:rPr lang="en-US" sz="2000" dirty="0" smtClean="0"/>
              <a:t> </a:t>
            </a:r>
            <a:r>
              <a:rPr lang="en-US" sz="2000" dirty="0" err="1" smtClean="0"/>
              <a:t>nastavlja</a:t>
            </a:r>
            <a:r>
              <a:rPr lang="en-US" sz="2000" dirty="0" smtClean="0"/>
              <a:t> se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sljedeću</a:t>
            </a:r>
            <a:r>
              <a:rPr lang="en-US" sz="2000" dirty="0" smtClean="0"/>
              <a:t> </a:t>
            </a:r>
            <a:r>
              <a:rPr lang="en-US" sz="2000" dirty="0" err="1" smtClean="0"/>
              <a:t>strofu</a:t>
            </a:r>
            <a:r>
              <a:rPr lang="en-US" sz="2000" dirty="0" smtClean="0"/>
              <a:t>:</a:t>
            </a:r>
          </a:p>
          <a:p>
            <a:pPr>
              <a:buNone/>
            </a:pPr>
            <a:r>
              <a:rPr lang="sr-Latn-CS" sz="2000" i="1" dirty="0" smtClean="0"/>
              <a:t>		</a:t>
            </a:r>
            <a:r>
              <a:rPr lang="en-US" sz="2000" i="1" dirty="0" smtClean="0"/>
              <a:t>I </a:t>
            </a:r>
            <a:r>
              <a:rPr lang="en-US" sz="2000" i="1" dirty="0" err="1" smtClean="0"/>
              <a:t>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ćeš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bedna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ženo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kao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vazda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sr-Latn-CS" sz="2000" i="1" dirty="0" smtClean="0"/>
              <a:t>	</a:t>
            </a:r>
            <a:r>
              <a:rPr lang="en-US" sz="2000" i="1" dirty="0" err="1" smtClean="0"/>
              <a:t>slušati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ove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reći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lažne</a:t>
            </a:r>
            <a:endParaRPr lang="en-US" sz="2000" i="1" dirty="0" smtClean="0"/>
          </a:p>
          <a:p>
            <a:r>
              <a:rPr lang="en-US" sz="2000" dirty="0" err="1" smtClean="0"/>
              <a:t>Ženu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</a:t>
            </a:r>
            <a:r>
              <a:rPr lang="en-US" sz="2000" dirty="0" smtClean="0"/>
              <a:t> </a:t>
            </a:r>
            <a:r>
              <a:rPr lang="en-US" sz="2000" dirty="0" err="1" smtClean="0"/>
              <a:t>naziva</a:t>
            </a:r>
            <a:r>
              <a:rPr lang="en-US" sz="2000" dirty="0" smtClean="0"/>
              <a:t> “</a:t>
            </a:r>
            <a:r>
              <a:rPr lang="en-US" sz="2000" dirty="0" err="1" smtClean="0"/>
              <a:t>bednom</a:t>
            </a:r>
            <a:r>
              <a:rPr lang="en-US" sz="2000" dirty="0" smtClean="0"/>
              <a:t>”, </a:t>
            </a:r>
            <a:r>
              <a:rPr lang="en-US" sz="2000" dirty="0" err="1" smtClean="0"/>
              <a:t>ali</a:t>
            </a:r>
            <a:r>
              <a:rPr lang="en-US" sz="2000" dirty="0" smtClean="0"/>
              <a:t> ne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pogrde</a:t>
            </a:r>
            <a:r>
              <a:rPr lang="en-US" sz="2000" dirty="0" smtClean="0"/>
              <a:t>. On je </a:t>
            </a:r>
            <a:r>
              <a:rPr lang="en-US" sz="2000" dirty="0" err="1" smtClean="0"/>
              <a:t>žali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je </a:t>
            </a:r>
            <a:r>
              <a:rPr lang="en-US" sz="2000" dirty="0" err="1" smtClean="0"/>
              <a:t>toliko</a:t>
            </a:r>
            <a:r>
              <a:rPr lang="en-US" sz="2000" dirty="0" smtClean="0"/>
              <a:t> </a:t>
            </a:r>
            <a:r>
              <a:rPr lang="en-US" sz="2000" dirty="0" err="1" smtClean="0"/>
              <a:t>vesele</a:t>
            </a:r>
            <a:r>
              <a:rPr lang="en-US" sz="2000" dirty="0" smtClean="0"/>
              <a:t> </a:t>
            </a:r>
            <a:r>
              <a:rPr lang="en-US" sz="2000" dirty="0" err="1" smtClean="0"/>
              <a:t>lažni</a:t>
            </a:r>
            <a:r>
              <a:rPr lang="en-US" sz="2000" dirty="0" smtClean="0"/>
              <a:t> </a:t>
            </a:r>
            <a:r>
              <a:rPr lang="en-US" sz="2000" dirty="0" err="1" smtClean="0"/>
              <a:t>izl</a:t>
            </a:r>
            <a:r>
              <a:rPr lang="sr-Latn-CS" sz="2000" dirty="0" smtClean="0"/>
              <a:t>ivi</a:t>
            </a:r>
            <a:r>
              <a:rPr lang="en-US" sz="2000" dirty="0" smtClean="0"/>
              <a:t> </a:t>
            </a:r>
            <a:r>
              <a:rPr lang="en-US" sz="2000" dirty="0" err="1" smtClean="0"/>
              <a:t>ljubavi</a:t>
            </a:r>
            <a:r>
              <a:rPr lang="en-US" sz="2000" dirty="0" smtClean="0"/>
              <a:t>. </a:t>
            </a:r>
            <a:r>
              <a:rPr lang="en-US" sz="2000" dirty="0" err="1" smtClean="0"/>
              <a:t>Žali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mora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je </a:t>
            </a:r>
            <a:r>
              <a:rPr lang="en-US" sz="2000" dirty="0" err="1" smtClean="0"/>
              <a:t>laže</a:t>
            </a:r>
            <a:r>
              <a:rPr lang="en-US" sz="2000" dirty="0" smtClean="0"/>
              <a:t>, </a:t>
            </a:r>
            <a:r>
              <a:rPr lang="en-US" sz="2000" dirty="0" err="1" smtClean="0"/>
              <a:t>ali</a:t>
            </a:r>
            <a:r>
              <a:rPr lang="en-US" sz="2000" dirty="0" smtClean="0"/>
              <a:t> on to </a:t>
            </a:r>
            <a:r>
              <a:rPr lang="en-US" sz="2000" dirty="0" err="1" smtClean="0"/>
              <a:t>svejedno</a:t>
            </a:r>
            <a:r>
              <a:rPr lang="en-US" sz="2000" dirty="0" smtClean="0"/>
              <a:t> </a:t>
            </a:r>
            <a:r>
              <a:rPr lang="en-US" sz="2000" dirty="0" err="1" smtClean="0"/>
              <a:t>radi</a:t>
            </a:r>
            <a:r>
              <a:rPr lang="en-US" sz="2000" dirty="0" smtClean="0"/>
              <a:t>. </a:t>
            </a:r>
            <a:endParaRPr lang="sr-Latn-CS" sz="2000" dirty="0" smtClean="0"/>
          </a:p>
          <a:p>
            <a:r>
              <a:rPr lang="en-US" sz="2000" dirty="0" err="1" smtClean="0"/>
              <a:t>Ženi</a:t>
            </a:r>
            <a:r>
              <a:rPr lang="en-US" sz="2000" dirty="0" smtClean="0"/>
              <a:t> je </a:t>
            </a:r>
            <a:r>
              <a:rPr lang="en-US" sz="2000" dirty="0" err="1" smtClean="0"/>
              <a:t>najvažnije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je </a:t>
            </a:r>
            <a:r>
              <a:rPr lang="en-US" sz="2000" dirty="0" err="1" smtClean="0"/>
              <a:t>voljena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zato</a:t>
            </a:r>
            <a:r>
              <a:rPr lang="en-US" sz="2000" dirty="0" smtClean="0"/>
              <a:t> </a:t>
            </a:r>
            <a:r>
              <a:rPr lang="en-US" sz="2000" dirty="0" err="1" smtClean="0"/>
              <a:t>joj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</a:t>
            </a:r>
            <a:r>
              <a:rPr lang="sr-Latn-CS" sz="2000" dirty="0" smtClean="0"/>
              <a:t>n</a:t>
            </a:r>
            <a:r>
              <a:rPr lang="en-US" sz="2000" dirty="0" err="1" smtClean="0"/>
              <a:t>ik</a:t>
            </a:r>
            <a:r>
              <a:rPr lang="en-US" sz="2000" dirty="0" smtClean="0"/>
              <a:t> </a:t>
            </a:r>
            <a:r>
              <a:rPr lang="en-US" sz="2000" dirty="0" err="1" smtClean="0"/>
              <a:t>kaže</a:t>
            </a:r>
            <a:r>
              <a:rPr lang="en-US" sz="2000" dirty="0" smtClean="0"/>
              <a:t>:</a:t>
            </a:r>
          </a:p>
          <a:p>
            <a:pPr>
              <a:buNone/>
            </a:pPr>
            <a:r>
              <a:rPr lang="sr-Latn-CS" sz="2000" i="1" dirty="0" smtClean="0"/>
              <a:t>		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zahvalićeš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bogu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što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sazda</a:t>
            </a:r>
            <a:r>
              <a:rPr lang="en-US" sz="2000" i="1" dirty="0" smtClean="0"/>
              <a:t>,</a:t>
            </a:r>
            <a:br>
              <a:rPr lang="en-US" sz="2000" i="1" dirty="0" smtClean="0"/>
            </a:br>
            <a:r>
              <a:rPr lang="sr-Latn-CS" sz="2000" i="1" dirty="0" smtClean="0"/>
              <a:t>	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oči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će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biti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suzom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vlažne</a:t>
            </a:r>
            <a:r>
              <a:rPr lang="en-US" sz="2000" i="1" dirty="0" smtClean="0"/>
              <a:t>.</a:t>
            </a:r>
            <a:endParaRPr lang="sr-Latn-CS" sz="2000" i="1" dirty="0" smtClean="0"/>
          </a:p>
          <a:p>
            <a:pPr>
              <a:buNone/>
            </a:pPr>
            <a:endParaRPr lang="sr-Latn-CS" sz="2000" i="1" dirty="0" smtClean="0"/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ovih</a:t>
            </a:r>
            <a:r>
              <a:rPr lang="en-US" sz="2000" dirty="0" smtClean="0"/>
              <a:t> </a:t>
            </a:r>
            <a:r>
              <a:rPr lang="en-US" sz="2000" dirty="0" err="1" smtClean="0"/>
              <a:t>stihova</a:t>
            </a:r>
            <a:r>
              <a:rPr lang="en-US" sz="2000" dirty="0" smtClean="0"/>
              <a:t> </a:t>
            </a:r>
            <a:r>
              <a:rPr lang="en-US" sz="2000" dirty="0" err="1" smtClean="0"/>
              <a:t>vidimo</a:t>
            </a:r>
            <a:r>
              <a:rPr lang="en-US" sz="2000" dirty="0" smtClean="0"/>
              <a:t> </a:t>
            </a:r>
            <a:r>
              <a:rPr lang="en-US" sz="2000" dirty="0" err="1" smtClean="0"/>
              <a:t>koliko</a:t>
            </a:r>
            <a:r>
              <a:rPr lang="en-US" sz="2000" dirty="0" smtClean="0"/>
              <a:t> je </a:t>
            </a:r>
            <a:r>
              <a:rPr lang="en-US" sz="2000" dirty="0" err="1" smtClean="0"/>
              <a:t>ženi</a:t>
            </a:r>
            <a:r>
              <a:rPr lang="en-US" sz="2000" dirty="0" smtClean="0"/>
              <a:t> </a:t>
            </a:r>
            <a:r>
              <a:rPr lang="en-US" sz="2000" dirty="0" err="1" smtClean="0"/>
              <a:t>važna</a:t>
            </a:r>
            <a:r>
              <a:rPr lang="en-US" sz="2000" dirty="0" smtClean="0"/>
              <a:t> </a:t>
            </a:r>
            <a:r>
              <a:rPr lang="en-US" sz="2000" dirty="0" err="1" smtClean="0"/>
              <a:t>ljubav</a:t>
            </a:r>
            <a:r>
              <a:rPr lang="en-US" sz="2000" dirty="0" smtClean="0"/>
              <a:t> </a:t>
            </a:r>
            <a:r>
              <a:rPr lang="en-US" sz="2000" dirty="0" err="1" smtClean="0"/>
              <a:t>lirskog</a:t>
            </a:r>
            <a:r>
              <a:rPr lang="en-US" sz="2000" dirty="0" smtClean="0"/>
              <a:t> </a:t>
            </a:r>
            <a:r>
              <a:rPr lang="en-US" sz="2000" dirty="0" err="1" smtClean="0"/>
              <a:t>subjekta</a:t>
            </a:r>
            <a:r>
              <a:rPr lang="en-US" sz="2000" dirty="0" smtClean="0"/>
              <a:t>,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kako</a:t>
            </a:r>
            <a:r>
              <a:rPr lang="en-US" sz="2000" dirty="0" smtClean="0"/>
              <a:t> je </a:t>
            </a:r>
            <a:r>
              <a:rPr lang="en-US" sz="2000" dirty="0" err="1" smtClean="0"/>
              <a:t>zahvalna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ganuta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ga</a:t>
            </a:r>
            <a:r>
              <a:rPr lang="en-US" sz="2000" dirty="0" smtClean="0"/>
              <a:t> </a:t>
            </a:r>
            <a:r>
              <a:rPr lang="en-US" sz="2000" dirty="0" err="1" smtClean="0"/>
              <a:t>ima</a:t>
            </a:r>
            <a:r>
              <a:rPr lang="en-US" sz="2000" dirty="0" smtClean="0"/>
              <a:t>. To </a:t>
            </a:r>
            <a:r>
              <a:rPr lang="en-US" sz="2000" dirty="0" err="1" smtClean="0"/>
              <a:t>što</a:t>
            </a:r>
            <a:r>
              <a:rPr lang="en-US" sz="2000" dirty="0" smtClean="0"/>
              <a:t> je </a:t>
            </a:r>
            <a:r>
              <a:rPr lang="en-US" sz="2000" dirty="0" err="1" smtClean="0"/>
              <a:t>lirski</a:t>
            </a:r>
            <a:r>
              <a:rPr lang="en-US" sz="2000" dirty="0" smtClean="0"/>
              <a:t> </a:t>
            </a:r>
            <a:r>
              <a:rPr lang="en-US" sz="2000" dirty="0" err="1" smtClean="0"/>
              <a:t>subjekat</a:t>
            </a:r>
            <a:r>
              <a:rPr lang="en-US" sz="2000" dirty="0" smtClean="0"/>
              <a:t> </a:t>
            </a:r>
            <a:r>
              <a:rPr lang="en-US" sz="2000" dirty="0" err="1" smtClean="0"/>
              <a:t>zapravo</a:t>
            </a:r>
            <a:r>
              <a:rPr lang="en-US" sz="2000" dirty="0" smtClean="0"/>
              <a:t> ne </a:t>
            </a:r>
            <a:r>
              <a:rPr lang="en-US" sz="2000" dirty="0" err="1" smtClean="0"/>
              <a:t>voli</a:t>
            </a:r>
            <a:r>
              <a:rPr lang="en-US" sz="2000" dirty="0" smtClean="0"/>
              <a:t>, </a:t>
            </a:r>
            <a:r>
              <a:rPr lang="en-US" sz="2000" dirty="0" err="1" smtClean="0"/>
              <a:t>čini</a:t>
            </a:r>
            <a:r>
              <a:rPr lang="en-US" sz="2000" dirty="0" smtClean="0"/>
              <a:t> je </a:t>
            </a:r>
            <a:r>
              <a:rPr lang="en-US" sz="2000" dirty="0" err="1" smtClean="0"/>
              <a:t>tragičnom</a:t>
            </a:r>
            <a:r>
              <a:rPr lang="en-US" sz="2000" dirty="0" smtClean="0"/>
              <a:t>, </a:t>
            </a:r>
            <a:r>
              <a:rPr lang="en-US" sz="2000" dirty="0" err="1" smtClean="0"/>
              <a:t>jer</a:t>
            </a:r>
            <a:r>
              <a:rPr lang="en-US" sz="2000" dirty="0" smtClean="0"/>
              <a:t> </a:t>
            </a:r>
            <a:r>
              <a:rPr lang="en-US" sz="2000" dirty="0" err="1" smtClean="0"/>
              <a:t>neuzvraćena</a:t>
            </a:r>
            <a:r>
              <a:rPr lang="en-US" sz="2000" dirty="0" smtClean="0"/>
              <a:t> </a:t>
            </a:r>
            <a:r>
              <a:rPr lang="en-US" sz="2000" dirty="0" err="1" smtClean="0"/>
              <a:t>ljubav</a:t>
            </a:r>
            <a:r>
              <a:rPr lang="en-US" sz="2000" dirty="0" smtClean="0"/>
              <a:t> </a:t>
            </a:r>
            <a:r>
              <a:rPr lang="en-US" sz="2000" dirty="0" err="1" smtClean="0"/>
              <a:t>upravo</a:t>
            </a:r>
            <a:r>
              <a:rPr lang="en-US" sz="2000" dirty="0" smtClean="0"/>
              <a:t> to </a:t>
            </a:r>
            <a:r>
              <a:rPr lang="en-US" sz="2000" dirty="0" err="1" smtClean="0"/>
              <a:t>i</a:t>
            </a:r>
            <a:r>
              <a:rPr lang="en-US" sz="2000" dirty="0" smtClean="0"/>
              <a:t> jest</a:t>
            </a:r>
            <a:r>
              <a:rPr lang="sr-Latn-CS" sz="2000" dirty="0" smtClean="0"/>
              <a:t>e</a:t>
            </a:r>
            <a:r>
              <a:rPr lang="en-US" sz="2000" dirty="0" smtClean="0"/>
              <a:t> – </a:t>
            </a:r>
            <a:r>
              <a:rPr lang="en-US" sz="2000" dirty="0" err="1" smtClean="0"/>
              <a:t>tragična</a:t>
            </a:r>
            <a:r>
              <a:rPr lang="en-US" sz="2000" dirty="0" smtClean="0"/>
              <a:t>.</a:t>
            </a:r>
            <a:endParaRPr lang="sr-Latn-CS" sz="2000" i="1" dirty="0" smtClean="0"/>
          </a:p>
          <a:p>
            <a:pPr>
              <a:buNone/>
            </a:pPr>
            <a:endParaRPr lang="en-US" sz="2000" i="1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7467600" cy="5867400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Deveta strofa sadrži poentu. U njoj je suprotstavljenost emocija i razuma: na jednoj strani je zahvalnost za pružene trenutke života i milja (</a:t>
            </a:r>
            <a:r>
              <a:rPr lang="sr-Latn-CS" sz="2000" i="1" dirty="0" smtClean="0"/>
              <a:t>Nek te srce moje blagosilja)</a:t>
            </a:r>
            <a:r>
              <a:rPr lang="sr-Latn-CS" sz="2000" dirty="0" smtClean="0"/>
              <a:t> , a na drugoj strani je odricanje ljubavi (</a:t>
            </a:r>
            <a:r>
              <a:rPr lang="sr-Latn-CS" sz="2000" i="1" dirty="0" smtClean="0"/>
              <a:t>Al ne volim te, ne volim te, draga!) </a:t>
            </a:r>
            <a:endParaRPr lang="sr-Latn-CS" sz="2000" dirty="0" smtClean="0"/>
          </a:p>
          <a:p>
            <a:r>
              <a:rPr lang="en-US" sz="2000" dirty="0" err="1" smtClean="0"/>
              <a:t>Ovd</a:t>
            </a:r>
            <a:r>
              <a:rPr lang="sr-Latn-CS" sz="2000" dirty="0" smtClean="0"/>
              <a:t>j</a:t>
            </a:r>
            <a:r>
              <a:rPr lang="en-US" sz="2000" dirty="0" smtClean="0"/>
              <a:t>e </a:t>
            </a:r>
            <a:r>
              <a:rPr lang="en-US" sz="2000" dirty="0" err="1" smtClean="0"/>
              <a:t>imamo</a:t>
            </a:r>
            <a:r>
              <a:rPr lang="en-US" sz="2000" dirty="0" smtClean="0"/>
              <a:t> </a:t>
            </a:r>
            <a:r>
              <a:rPr lang="en-US" sz="2000" dirty="0" err="1" smtClean="0"/>
              <a:t>jasan</a:t>
            </a:r>
            <a:r>
              <a:rPr lang="en-US" sz="2000" dirty="0" smtClean="0"/>
              <a:t> </a:t>
            </a:r>
            <a:r>
              <a:rPr lang="en-US" sz="2000" dirty="0" err="1" smtClean="0"/>
              <a:t>kontrast</a:t>
            </a:r>
            <a:r>
              <a:rPr lang="en-US" sz="2000" dirty="0" smtClean="0"/>
              <a:t> – </a:t>
            </a:r>
            <a:r>
              <a:rPr lang="en-US" sz="2000" dirty="0" err="1" smtClean="0"/>
              <a:t>iako</a:t>
            </a:r>
            <a:r>
              <a:rPr lang="en-US" sz="2000" dirty="0" smtClean="0"/>
              <a:t> </a:t>
            </a:r>
            <a:r>
              <a:rPr lang="en-US" sz="2000" dirty="0" err="1" smtClean="0"/>
              <a:t>jasno</a:t>
            </a:r>
            <a:r>
              <a:rPr lang="en-US" sz="2000" dirty="0" smtClean="0"/>
              <a:t> </a:t>
            </a:r>
            <a:r>
              <a:rPr lang="en-US" sz="2000" dirty="0" err="1" smtClean="0"/>
              <a:t>izriče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je ne </a:t>
            </a:r>
            <a:r>
              <a:rPr lang="en-US" sz="2000" dirty="0" err="1" smtClean="0"/>
              <a:t>voli</a:t>
            </a:r>
            <a:r>
              <a:rPr lang="en-US" sz="2000" dirty="0" smtClean="0"/>
              <a:t>,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dalje</a:t>
            </a:r>
            <a:r>
              <a:rPr lang="en-US" sz="2000" dirty="0" smtClean="0"/>
              <a:t> </a:t>
            </a:r>
            <a:r>
              <a:rPr lang="en-US" sz="2000" dirty="0" err="1" smtClean="0"/>
              <a:t>svoju</a:t>
            </a:r>
            <a:r>
              <a:rPr lang="en-US" sz="2000" dirty="0" smtClean="0"/>
              <a:t> </a:t>
            </a:r>
            <a:r>
              <a:rPr lang="en-US" sz="2000" dirty="0" err="1" smtClean="0"/>
              <a:t>ljubavnicu</a:t>
            </a:r>
            <a:r>
              <a:rPr lang="en-US" sz="2000" dirty="0" smtClean="0"/>
              <a:t> </a:t>
            </a:r>
            <a:r>
              <a:rPr lang="en-US" sz="2000" dirty="0" err="1" smtClean="0"/>
              <a:t>zove</a:t>
            </a:r>
            <a:r>
              <a:rPr lang="en-US" sz="2000" dirty="0" smtClean="0"/>
              <a:t> “</a:t>
            </a:r>
            <a:r>
              <a:rPr lang="en-US" sz="2000" dirty="0" err="1" smtClean="0"/>
              <a:t>draga</a:t>
            </a:r>
            <a:r>
              <a:rPr lang="en-US" sz="2000" dirty="0" smtClean="0"/>
              <a:t>”.</a:t>
            </a:r>
            <a:endParaRPr lang="sr-Latn-CS" sz="2000" dirty="0" smtClean="0"/>
          </a:p>
          <a:p>
            <a:endParaRPr lang="sr-Latn-CS" sz="2000" dirty="0" smtClean="0"/>
          </a:p>
          <a:p>
            <a:r>
              <a:rPr lang="vi-VN" sz="2000" dirty="0" smtClean="0"/>
              <a:t>Posl</a:t>
            </a:r>
            <a:r>
              <a:rPr lang="sr-Latn-CS" sz="2000" dirty="0" smtClean="0"/>
              <a:t>j</a:t>
            </a:r>
            <a:r>
              <a:rPr lang="vi-VN" sz="2000" dirty="0" smtClean="0"/>
              <a:t>ednja strofa motivno se odnosi na prvu. Ovime je postignuta tematska zaokruženost p</a:t>
            </a:r>
            <a:r>
              <a:rPr lang="sr-Latn-CS" sz="2000" dirty="0" smtClean="0"/>
              <a:t>j</a:t>
            </a:r>
            <a:r>
              <a:rPr lang="vi-VN" sz="2000" dirty="0" smtClean="0"/>
              <a:t>esme. P</a:t>
            </a:r>
            <a:r>
              <a:rPr lang="sr-Latn-CS" sz="2000" dirty="0" smtClean="0"/>
              <a:t>j</a:t>
            </a:r>
            <a:r>
              <a:rPr lang="vi-VN" sz="2000" dirty="0" smtClean="0"/>
              <a:t>esnik ponavlja ženi da ćuti, ali ovoga puta mi znamo da to nije iz ljubavi, već zbog nedostatka ljubavi. U posljednjoj strofi takođe se ponavljaju motivi snivanja, lišća i zaspalih njiva. Ova strofa odnosi se na c</a:t>
            </a:r>
            <a:r>
              <a:rPr lang="sr-Latn-CS" sz="2000" dirty="0" smtClean="0"/>
              <a:t>ij</a:t>
            </a:r>
            <a:r>
              <a:rPr lang="vi-VN" sz="2000" dirty="0" smtClean="0"/>
              <a:t>elu p</a:t>
            </a:r>
            <a:r>
              <a:rPr lang="sr-Latn-CS" sz="2000" dirty="0" smtClean="0"/>
              <a:t>j</a:t>
            </a:r>
            <a:r>
              <a:rPr lang="vi-VN" sz="2000" dirty="0" smtClean="0"/>
              <a:t>esmu, u njoj je konačno razr</a:t>
            </a:r>
            <a:r>
              <a:rPr lang="sr-Latn-CS" sz="2000" dirty="0" smtClean="0"/>
              <a:t>j</a:t>
            </a:r>
            <a:r>
              <a:rPr lang="vi-VN" sz="2000" dirty="0" smtClean="0"/>
              <a:t>ešenje p</a:t>
            </a:r>
            <a:r>
              <a:rPr lang="sr-Latn-CS" sz="2000" dirty="0" smtClean="0"/>
              <a:t>j</a:t>
            </a:r>
            <a:r>
              <a:rPr lang="vi-VN" sz="2000" dirty="0" smtClean="0"/>
              <a:t>esnikovih istinitih os</a:t>
            </a:r>
            <a:r>
              <a:rPr lang="sr-Latn-CS" sz="2000" dirty="0" smtClean="0"/>
              <a:t>j</a:t>
            </a:r>
            <a:r>
              <a:rPr lang="vi-VN" sz="2000" dirty="0" smtClean="0"/>
              <a:t>ećanja.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000" dirty="0" smtClean="0"/>
              <a:t>Pjesma se sastoji od deset strofa, njih deset su katreni sa pravilnim stihovima jedanaestercima.</a:t>
            </a:r>
          </a:p>
          <a:p>
            <a:r>
              <a:rPr lang="sr-Latn-CS" sz="2000" dirty="0" smtClean="0"/>
              <a:t>U cijeloj pjesmi je prisutna ukrštena rima, i sve to zajedno pjesmu čini ritmički stabilnom.</a:t>
            </a:r>
          </a:p>
          <a:p>
            <a:r>
              <a:rPr lang="en-US" sz="2000" dirty="0" smtClean="0"/>
              <a:t>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esma</a:t>
            </a:r>
            <a:r>
              <a:rPr lang="en-US" sz="2000" dirty="0" smtClean="0"/>
              <a:t> </a:t>
            </a:r>
            <a:r>
              <a:rPr lang="en-US" sz="2000" dirty="0" err="1" smtClean="0"/>
              <a:t>ima</a:t>
            </a:r>
            <a:r>
              <a:rPr lang="en-US" sz="2000" dirty="0" smtClean="0"/>
              <a:t> </a:t>
            </a:r>
            <a:r>
              <a:rPr lang="en-US" sz="2000" dirty="0" err="1" smtClean="0"/>
              <a:t>kratke</a:t>
            </a:r>
            <a:r>
              <a:rPr lang="en-US" sz="2000" dirty="0" smtClean="0"/>
              <a:t> </a:t>
            </a:r>
            <a:r>
              <a:rPr lang="en-US" sz="2000" dirty="0" err="1" smtClean="0"/>
              <a:t>stihove</a:t>
            </a:r>
            <a:r>
              <a:rPr lang="en-US" sz="2000" dirty="0" smtClean="0"/>
              <a:t> pa je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njen</a:t>
            </a:r>
            <a:r>
              <a:rPr lang="en-US" sz="2000" dirty="0" smtClean="0"/>
              <a:t> </a:t>
            </a:r>
            <a:r>
              <a:rPr lang="en-US" sz="2000" dirty="0" err="1" smtClean="0"/>
              <a:t>ritam</a:t>
            </a:r>
            <a:r>
              <a:rPr lang="en-US" sz="2000" dirty="0" smtClean="0"/>
              <a:t> time </a:t>
            </a:r>
            <a:r>
              <a:rPr lang="en-US" sz="2000" dirty="0" err="1" smtClean="0"/>
              <a:t>brži</a:t>
            </a:r>
            <a:r>
              <a:rPr lang="en-US" sz="2000" dirty="0" smtClean="0"/>
              <a:t>, a </a:t>
            </a:r>
            <a:r>
              <a:rPr lang="en-US" sz="2000" dirty="0" err="1" smtClean="0"/>
              <a:t>jedino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ga</a:t>
            </a:r>
            <a:r>
              <a:rPr lang="en-US" sz="2000" dirty="0" smtClean="0"/>
              <a:t> </a:t>
            </a:r>
            <a:r>
              <a:rPr lang="en-US" sz="2000" dirty="0" err="1" smtClean="0"/>
              <a:t>smiruje</a:t>
            </a:r>
            <a:r>
              <a:rPr lang="en-US" sz="2000" dirty="0" smtClean="0"/>
              <a:t> je </a:t>
            </a:r>
            <a:r>
              <a:rPr lang="en-US" sz="2000" dirty="0" err="1" smtClean="0"/>
              <a:t>sumorna</a:t>
            </a:r>
            <a:r>
              <a:rPr lang="en-US" sz="2000" dirty="0" smtClean="0"/>
              <a:t> </a:t>
            </a:r>
            <a:r>
              <a:rPr lang="en-US" sz="2000" dirty="0" err="1" smtClean="0"/>
              <a:t>atmosfera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esme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65760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		     </a:t>
            </a:r>
            <a:r>
              <a:rPr lang="sr-Latn-CS" sz="2800" dirty="0" smtClean="0"/>
              <a:t>    jasika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/>
          <a:lstStyle/>
          <a:p>
            <a:pPr>
              <a:buNone/>
            </a:pPr>
            <a:r>
              <a:rPr lang="en-US" sz="1800" dirty="0" err="1" smtClean="0"/>
              <a:t>Nad</a:t>
            </a:r>
            <a:r>
              <a:rPr lang="en-US" sz="1800" dirty="0" smtClean="0"/>
              <a:t> </a:t>
            </a:r>
            <a:r>
              <a:rPr lang="en-US" sz="1800" dirty="0" err="1" smtClean="0"/>
              <a:t>krovovima</a:t>
            </a:r>
            <a:r>
              <a:rPr lang="en-US" sz="1800" dirty="0" smtClean="0"/>
              <a:t> </a:t>
            </a:r>
            <a:r>
              <a:rPr lang="en-US" sz="1800" dirty="0" err="1" smtClean="0"/>
              <a:t>nebo</a:t>
            </a:r>
            <a:r>
              <a:rPr lang="en-US" sz="1800" dirty="0" smtClean="0"/>
              <a:t> </a:t>
            </a:r>
            <a:r>
              <a:rPr lang="en-US" sz="1800" dirty="0" err="1" smtClean="0"/>
              <a:t>sivo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en-US" sz="1800" dirty="0" smtClean="0"/>
              <a:t>a </a:t>
            </a:r>
            <a:r>
              <a:rPr lang="en-US" sz="1800" dirty="0" err="1" smtClean="0"/>
              <a:t>izmaglica</a:t>
            </a:r>
            <a:r>
              <a:rPr lang="en-US" sz="1800" dirty="0" smtClean="0"/>
              <a:t> </a:t>
            </a:r>
            <a:r>
              <a:rPr lang="en-US" sz="1800" dirty="0" err="1" smtClean="0"/>
              <a:t>vlažna</a:t>
            </a:r>
            <a:r>
              <a:rPr lang="en-US" sz="1800" dirty="0" smtClean="0"/>
              <a:t> </a:t>
            </a:r>
            <a:r>
              <a:rPr lang="en-US" sz="1800" dirty="0" err="1" smtClean="0"/>
              <a:t>luta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ko</a:t>
            </a:r>
            <a:r>
              <a:rPr lang="en-US" sz="1800" dirty="0" smtClean="0"/>
              <a:t> </a:t>
            </a:r>
            <a:r>
              <a:rPr lang="en-US" sz="1800" dirty="0" err="1" smtClean="0"/>
              <a:t>prozračno</a:t>
            </a:r>
            <a:r>
              <a:rPr lang="en-US" sz="1800" dirty="0" smtClean="0"/>
              <a:t> </a:t>
            </a:r>
            <a:r>
              <a:rPr lang="en-US" sz="1800" dirty="0" err="1" smtClean="0"/>
              <a:t>meko</a:t>
            </a:r>
            <a:r>
              <a:rPr lang="en-US" sz="1800" dirty="0" smtClean="0"/>
              <a:t> </a:t>
            </a:r>
            <a:r>
              <a:rPr lang="en-US" sz="1800" dirty="0" err="1" smtClean="0"/>
              <a:t>tkivo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pokriva</a:t>
            </a:r>
            <a:r>
              <a:rPr lang="en-US" sz="1800" dirty="0" smtClean="0"/>
              <a:t> </a:t>
            </a:r>
            <a:r>
              <a:rPr lang="en-US" sz="1800" dirty="0" err="1" smtClean="0"/>
              <a:t>pravce</a:t>
            </a:r>
            <a:r>
              <a:rPr lang="en-US" sz="1800" dirty="0" smtClean="0"/>
              <a:t> </a:t>
            </a:r>
            <a:r>
              <a:rPr lang="en-US" sz="1800" dirty="0" err="1" smtClean="0"/>
              <a:t>moga</a:t>
            </a:r>
            <a:r>
              <a:rPr lang="en-US" sz="1800" dirty="0" smtClean="0"/>
              <a:t> </a:t>
            </a:r>
            <a:r>
              <a:rPr lang="en-US" sz="1800" dirty="0" err="1" smtClean="0"/>
              <a:t>puta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r>
              <a:rPr lang="en-US" sz="1800" dirty="0" smtClean="0"/>
              <a:t>Na </a:t>
            </a:r>
            <a:r>
              <a:rPr lang="en-US" sz="1800" dirty="0" err="1" smtClean="0"/>
              <a:t>omorini</a:t>
            </a:r>
            <a:r>
              <a:rPr lang="en-US" sz="1800" dirty="0" smtClean="0"/>
              <a:t> </a:t>
            </a:r>
            <a:r>
              <a:rPr lang="en-US" sz="1800" dirty="0" err="1" smtClean="0"/>
              <a:t>ljudi</a:t>
            </a:r>
            <a:r>
              <a:rPr lang="en-US" sz="1800" dirty="0" smtClean="0"/>
              <a:t>, </a:t>
            </a:r>
            <a:r>
              <a:rPr lang="en-US" sz="1800" dirty="0" err="1" smtClean="0"/>
              <a:t>zveri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bilje</a:t>
            </a:r>
            <a:r>
              <a:rPr lang="en-US" sz="1800" dirty="0" smtClean="0"/>
              <a:t>, </a:t>
            </a:r>
            <a:r>
              <a:rPr lang="en-US" sz="1800" dirty="0" err="1" smtClean="0"/>
              <a:t>sve</a:t>
            </a:r>
            <a:r>
              <a:rPr lang="en-US" sz="1800" dirty="0" smtClean="0"/>
              <a:t> se </a:t>
            </a:r>
            <a:r>
              <a:rPr lang="en-US" sz="1800" dirty="0" err="1" smtClean="0"/>
              <a:t>mrtvo</a:t>
            </a:r>
            <a:r>
              <a:rPr lang="en-US" sz="1800" dirty="0" smtClean="0"/>
              <a:t> </a:t>
            </a:r>
            <a:r>
              <a:rPr lang="en-US" sz="1800" dirty="0" err="1" smtClean="0"/>
              <a:t>čini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- </a:t>
            </a:r>
            <a:r>
              <a:rPr lang="en-US" sz="1800" dirty="0" err="1" smtClean="0"/>
              <a:t>Jasika</a:t>
            </a:r>
            <a:r>
              <a:rPr lang="en-US" sz="1800" dirty="0" smtClean="0"/>
              <a:t> </a:t>
            </a:r>
            <a:r>
              <a:rPr lang="en-US" sz="1800" dirty="0" err="1" smtClean="0"/>
              <a:t>jedna</a:t>
            </a:r>
            <a:r>
              <a:rPr lang="en-US" sz="1800" dirty="0" smtClean="0"/>
              <a:t> </a:t>
            </a:r>
            <a:r>
              <a:rPr lang="en-US" sz="1800" dirty="0" err="1" smtClean="0"/>
              <a:t>tek</a:t>
            </a:r>
            <a:r>
              <a:rPr lang="en-US" sz="1800" dirty="0" smtClean="0"/>
              <a:t> </a:t>
            </a:r>
            <a:r>
              <a:rPr lang="en-US" sz="1800" dirty="0" err="1" smtClean="0"/>
              <a:t>treperi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err="1" smtClean="0"/>
              <a:t>Jasika</a:t>
            </a:r>
            <a:r>
              <a:rPr lang="en-US" sz="1800" dirty="0" smtClean="0"/>
              <a:t> </a:t>
            </a:r>
            <a:r>
              <a:rPr lang="en-US" sz="1800" dirty="0" err="1" smtClean="0"/>
              <a:t>tanka</a:t>
            </a:r>
            <a:r>
              <a:rPr lang="en-US" sz="1800" dirty="0" smtClean="0"/>
              <a:t> u </a:t>
            </a:r>
            <a:r>
              <a:rPr lang="en-US" sz="1800" dirty="0" err="1" smtClean="0"/>
              <a:t>visini</a:t>
            </a:r>
            <a:r>
              <a:rPr lang="en-US" sz="1800" dirty="0" smtClean="0"/>
              <a:t>.</a:t>
            </a:r>
          </a:p>
          <a:p>
            <a:endParaRPr lang="sr-Latn-CS" dirty="0" smtClean="0"/>
          </a:p>
          <a:p>
            <a:pPr>
              <a:buNone/>
            </a:pPr>
            <a:r>
              <a:rPr lang="en-US" sz="1800" dirty="0" err="1" smtClean="0"/>
              <a:t>Treperi</a:t>
            </a:r>
            <a:r>
              <a:rPr lang="en-US" sz="1800" dirty="0" smtClean="0"/>
              <a:t> </a:t>
            </a:r>
            <a:r>
              <a:rPr lang="en-US" sz="1800" dirty="0" err="1" smtClean="0"/>
              <a:t>samo</a:t>
            </a:r>
            <a:r>
              <a:rPr lang="en-US" sz="1800" dirty="0" smtClean="0"/>
              <a:t>, o </a:t>
            </a:r>
            <a:r>
              <a:rPr lang="en-US" sz="1800" dirty="0" err="1" smtClean="0"/>
              <a:t>jasiko</a:t>
            </a:r>
            <a:r>
              <a:rPr lang="en-US" sz="1800" dirty="0" smtClean="0"/>
              <a:t>!</a:t>
            </a:r>
          </a:p>
          <a:p>
            <a:pPr>
              <a:buNone/>
            </a:pPr>
            <a:r>
              <a:rPr lang="en-US" sz="1800" dirty="0" err="1" smtClean="0"/>
              <a:t>Taj</a:t>
            </a:r>
            <a:r>
              <a:rPr lang="en-US" sz="1800" dirty="0" smtClean="0"/>
              <a:t> </a:t>
            </a:r>
            <a:r>
              <a:rPr lang="en-US" sz="1800" dirty="0" err="1" smtClean="0"/>
              <a:t>tamni</a:t>
            </a:r>
            <a:r>
              <a:rPr lang="en-US" sz="1800" dirty="0" smtClean="0"/>
              <a:t> </a:t>
            </a:r>
            <a:r>
              <a:rPr lang="en-US" sz="1800" dirty="0" err="1" smtClean="0"/>
              <a:t>nagon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</a:t>
            </a:r>
            <a:r>
              <a:rPr lang="en-US" sz="1800" dirty="0" err="1" smtClean="0"/>
              <a:t>te</a:t>
            </a:r>
            <a:r>
              <a:rPr lang="en-US" sz="1800" dirty="0" smtClean="0"/>
              <a:t> </a:t>
            </a:r>
            <a:r>
              <a:rPr lang="en-US" sz="1800" dirty="0" err="1" smtClean="0"/>
              <a:t>kreće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razumeo</a:t>
            </a:r>
            <a:r>
              <a:rPr lang="en-US" sz="1800" dirty="0" smtClean="0"/>
              <a:t> </a:t>
            </a:r>
            <a:r>
              <a:rPr lang="en-US" sz="1800" dirty="0" err="1" smtClean="0"/>
              <a:t>još</a:t>
            </a:r>
            <a:r>
              <a:rPr lang="en-US" sz="1800" dirty="0" smtClean="0"/>
              <a:t> </a:t>
            </a:r>
            <a:r>
              <a:rPr lang="en-US" sz="1800" dirty="0" err="1" smtClean="0"/>
              <a:t>nije</a:t>
            </a:r>
            <a:r>
              <a:rPr lang="en-US" sz="1800" dirty="0" smtClean="0"/>
              <a:t> </a:t>
            </a:r>
            <a:r>
              <a:rPr lang="en-US" sz="1800" dirty="0" err="1" smtClean="0"/>
              <a:t>niko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en-US" sz="1800" dirty="0" err="1" smtClean="0"/>
              <a:t>razumeti</a:t>
            </a:r>
            <a:r>
              <a:rPr lang="en-US" sz="1800" dirty="0" smtClean="0"/>
              <a:t> </a:t>
            </a:r>
            <a:r>
              <a:rPr lang="en-US" sz="1800" dirty="0" err="1" smtClean="0"/>
              <a:t>ga</a:t>
            </a:r>
            <a:r>
              <a:rPr lang="en-US" sz="1800" dirty="0" smtClean="0"/>
              <a:t> </a:t>
            </a:r>
            <a:r>
              <a:rPr lang="en-US" sz="1800" dirty="0" err="1" smtClean="0"/>
              <a:t>nikad</a:t>
            </a:r>
            <a:r>
              <a:rPr lang="en-US" sz="1800" dirty="0" smtClean="0"/>
              <a:t> </a:t>
            </a:r>
            <a:r>
              <a:rPr lang="en-US" sz="1800" dirty="0" err="1" smtClean="0"/>
              <a:t>neće</a:t>
            </a:r>
            <a:r>
              <a:rPr lang="en-US" sz="1800" dirty="0" smtClean="0"/>
              <a:t>.</a:t>
            </a:r>
          </a:p>
          <a:p>
            <a:endParaRPr lang="sr-Latn-CS" sz="1800" dirty="0" smtClean="0"/>
          </a:p>
        </p:txBody>
      </p:sp>
    </p:spTree>
  </p:cSld>
  <p:clrMapOvr>
    <a:masterClrMapping/>
  </p:clrMapOvr>
  <p:transition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No on </a:t>
            </a:r>
            <a:r>
              <a:rPr lang="en-US" sz="1800" dirty="0" err="1" smtClean="0"/>
              <a:t>za</a:t>
            </a:r>
            <a:r>
              <a:rPr lang="en-US" sz="1800" dirty="0" smtClean="0"/>
              <a:t> </a:t>
            </a:r>
            <a:r>
              <a:rPr lang="en-US" sz="1800" dirty="0" err="1" smtClean="0"/>
              <a:t>mene</a:t>
            </a:r>
            <a:r>
              <a:rPr lang="en-US" sz="1800" dirty="0" smtClean="0"/>
              <a:t> </a:t>
            </a:r>
            <a:r>
              <a:rPr lang="en-US" sz="1800" dirty="0" err="1" smtClean="0"/>
              <a:t>sada</a:t>
            </a:r>
            <a:r>
              <a:rPr lang="en-US" sz="1800" dirty="0" smtClean="0"/>
              <a:t> </a:t>
            </a:r>
            <a:r>
              <a:rPr lang="en-US" sz="1800" dirty="0" err="1" smtClean="0"/>
              <a:t>znači</a:t>
            </a:r>
            <a:endParaRPr lang="en-US" sz="1800" dirty="0" smtClean="0"/>
          </a:p>
          <a:p>
            <a:pPr>
              <a:buNone/>
            </a:pPr>
            <a:r>
              <a:rPr lang="sr-Latn-CS" sz="1800" dirty="0" err="1" smtClean="0"/>
              <a:t>T</a:t>
            </a:r>
            <a:r>
              <a:rPr lang="en-US" sz="1800" dirty="0" err="1" smtClean="0"/>
              <a:t>aj</a:t>
            </a:r>
            <a:r>
              <a:rPr lang="en-US" sz="1800" dirty="0" smtClean="0"/>
              <a:t> </a:t>
            </a:r>
            <a:r>
              <a:rPr lang="en-US" sz="1800" dirty="0" err="1" smtClean="0"/>
              <a:t>neumitni</a:t>
            </a:r>
            <a:r>
              <a:rPr lang="en-US" sz="1800" dirty="0" smtClean="0"/>
              <a:t> </a:t>
            </a:r>
            <a:r>
              <a:rPr lang="en-US" sz="1800" dirty="0" err="1" smtClean="0"/>
              <a:t>život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se</a:t>
            </a:r>
          </a:p>
          <a:p>
            <a:pPr>
              <a:buNone/>
            </a:pPr>
            <a:r>
              <a:rPr lang="sr-Latn-CS" sz="1800" dirty="0" err="1" smtClean="0"/>
              <a:t>N</a:t>
            </a:r>
            <a:r>
              <a:rPr lang="en-US" sz="1800" dirty="0" err="1" smtClean="0"/>
              <a:t>ikada</a:t>
            </a:r>
            <a:r>
              <a:rPr lang="en-US" sz="1800" dirty="0" smtClean="0"/>
              <a:t> </a:t>
            </a:r>
            <a:r>
              <a:rPr lang="en-US" sz="1800" dirty="0" err="1" smtClean="0"/>
              <a:t>jošte</a:t>
            </a:r>
            <a:r>
              <a:rPr lang="en-US" sz="1800" dirty="0" smtClean="0"/>
              <a:t> ne </a:t>
            </a:r>
            <a:r>
              <a:rPr lang="en-US" sz="1800" dirty="0" err="1" smtClean="0"/>
              <a:t>pomrači</a:t>
            </a:r>
            <a:endParaRPr lang="en-US" sz="1800" dirty="0" smtClean="0"/>
          </a:p>
          <a:p>
            <a:pPr>
              <a:buNone/>
            </a:pPr>
            <a:r>
              <a:rPr lang="sr-Latn-C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koji</a:t>
            </a:r>
            <a:r>
              <a:rPr lang="en-US" sz="1800" dirty="0" smtClean="0"/>
              <a:t> </a:t>
            </a:r>
            <a:r>
              <a:rPr lang="en-US" sz="1800" dirty="0" err="1" smtClean="0"/>
              <a:t>mutne</a:t>
            </a:r>
            <a:r>
              <a:rPr lang="en-US" sz="1800" dirty="0" smtClean="0"/>
              <a:t> </a:t>
            </a:r>
            <a:r>
              <a:rPr lang="en-US" sz="1800" dirty="0" err="1" smtClean="0"/>
              <a:t>struje</a:t>
            </a:r>
            <a:r>
              <a:rPr lang="en-US" sz="1800" dirty="0" smtClean="0"/>
              <a:t> nose.</a:t>
            </a:r>
            <a:endParaRPr lang="sr-Latn-C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Pobednik</a:t>
            </a:r>
            <a:r>
              <a:rPr lang="en-US" sz="1800" dirty="0" smtClean="0"/>
              <a:t> </a:t>
            </a:r>
            <a:r>
              <a:rPr lang="en-US" sz="1800" dirty="0" err="1" smtClean="0"/>
              <a:t>večni</a:t>
            </a:r>
            <a:r>
              <a:rPr lang="en-US" sz="1800" dirty="0" smtClean="0"/>
              <a:t>, </a:t>
            </a:r>
            <a:r>
              <a:rPr lang="en-US" sz="1800" dirty="0" err="1" smtClean="0"/>
              <a:t>uvek</a:t>
            </a:r>
            <a:r>
              <a:rPr lang="en-US" sz="1800" dirty="0" smtClean="0"/>
              <a:t> </a:t>
            </a:r>
            <a:r>
              <a:rPr lang="en-US" sz="1800" dirty="0" err="1" smtClean="0"/>
              <a:t>čio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I</a:t>
            </a:r>
            <a:r>
              <a:rPr lang="en-US" sz="1800" dirty="0" err="1" smtClean="0"/>
              <a:t>zvan</a:t>
            </a:r>
            <a:r>
              <a:rPr lang="en-US" sz="1800" dirty="0" smtClean="0"/>
              <a:t> </a:t>
            </a:r>
            <a:r>
              <a:rPr lang="en-US" sz="1800" dirty="0" err="1" smtClean="0"/>
              <a:t>dobroga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van </a:t>
            </a:r>
            <a:r>
              <a:rPr lang="en-US" sz="1800" dirty="0" err="1" smtClean="0"/>
              <a:t>zloga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D</a:t>
            </a:r>
            <a:r>
              <a:rPr lang="en-US" sz="1800" dirty="0" err="1" smtClean="0"/>
              <a:t>anas</a:t>
            </a:r>
            <a:r>
              <a:rPr lang="en-US" sz="1800" dirty="0" smtClean="0"/>
              <a:t> </a:t>
            </a:r>
            <a:r>
              <a:rPr lang="en-US" sz="1800" dirty="0" err="1" smtClean="0"/>
              <a:t>ko</a:t>
            </a:r>
            <a:r>
              <a:rPr lang="en-US" sz="1800" dirty="0" smtClean="0"/>
              <a:t> </a:t>
            </a:r>
            <a:r>
              <a:rPr lang="en-US" sz="1800" dirty="0" err="1" smtClean="0"/>
              <a:t>juče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je bio,</a:t>
            </a:r>
          </a:p>
          <a:p>
            <a:pPr>
              <a:buNone/>
            </a:pPr>
            <a:r>
              <a:rPr lang="sr-Latn-CS" sz="1800" dirty="0" err="1" smtClean="0"/>
              <a:t>J</a:t>
            </a:r>
            <a:r>
              <a:rPr lang="en-US" sz="1800" dirty="0" err="1" smtClean="0"/>
              <a:t>ači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</a:t>
            </a:r>
            <a:r>
              <a:rPr lang="en-US" sz="1800" dirty="0" err="1" smtClean="0"/>
              <a:t>smrti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</a:t>
            </a:r>
            <a:r>
              <a:rPr lang="en-US" sz="1800" dirty="0" err="1" smtClean="0"/>
              <a:t>Boga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Treperi</a:t>
            </a:r>
            <a:r>
              <a:rPr lang="en-US" sz="1800" dirty="0" smtClean="0"/>
              <a:t> </a:t>
            </a:r>
            <a:r>
              <a:rPr lang="en-US" sz="1800" dirty="0" err="1" smtClean="0"/>
              <a:t>samo</a:t>
            </a:r>
            <a:r>
              <a:rPr lang="en-US" sz="1800" dirty="0" smtClean="0"/>
              <a:t>, o </a:t>
            </a:r>
            <a:r>
              <a:rPr lang="en-US" sz="1800" dirty="0" err="1" smtClean="0"/>
              <a:t>jasiko</a:t>
            </a:r>
            <a:r>
              <a:rPr lang="en-US" sz="1800" dirty="0" smtClean="0"/>
              <a:t>!</a:t>
            </a:r>
          </a:p>
          <a:p>
            <a:pPr>
              <a:buNone/>
            </a:pPr>
            <a:r>
              <a:rPr lang="en-US" sz="1800" dirty="0" err="1" smtClean="0"/>
              <a:t>Gledam</a:t>
            </a:r>
            <a:r>
              <a:rPr lang="en-US" sz="1800" dirty="0" smtClean="0"/>
              <a:t> </a:t>
            </a:r>
            <a:r>
              <a:rPr lang="en-US" sz="1800" dirty="0" err="1" smtClean="0"/>
              <a:t>te</a:t>
            </a:r>
            <a:r>
              <a:rPr lang="en-US" sz="1800" dirty="0" smtClean="0"/>
              <a:t> s </a:t>
            </a:r>
            <a:r>
              <a:rPr lang="en-US" sz="1800" dirty="0" err="1" smtClean="0"/>
              <a:t>čežnjom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tugom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Na </a:t>
            </a:r>
            <a:r>
              <a:rPr lang="en-US" sz="1800" dirty="0" err="1" smtClean="0"/>
              <a:t>bolove</a:t>
            </a:r>
            <a:r>
              <a:rPr lang="en-US" sz="1800" dirty="0" smtClean="0"/>
              <a:t> </a:t>
            </a:r>
            <a:r>
              <a:rPr lang="en-US" sz="1800" dirty="0" err="1" smtClean="0"/>
              <a:t>sam</a:t>
            </a:r>
            <a:r>
              <a:rPr lang="en-US" sz="1800" dirty="0" smtClean="0"/>
              <a:t> </a:t>
            </a:r>
            <a:r>
              <a:rPr lang="en-US" sz="1800" dirty="0" err="1" smtClean="0"/>
              <a:t>davno</a:t>
            </a:r>
            <a:r>
              <a:rPr lang="en-US" sz="1800" dirty="0" smtClean="0"/>
              <a:t> </a:t>
            </a:r>
            <a:r>
              <a:rPr lang="en-US" sz="1800" dirty="0" err="1" smtClean="0"/>
              <a:t>svik'o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S</a:t>
            </a:r>
            <a:r>
              <a:rPr lang="en-US" sz="1800" dirty="0" smtClean="0"/>
              <a:t>a </a:t>
            </a:r>
            <a:r>
              <a:rPr lang="en-US" sz="1800" dirty="0" err="1" smtClean="0"/>
              <a:t>jadom</a:t>
            </a:r>
            <a:r>
              <a:rPr lang="en-US" sz="1800" dirty="0" smtClean="0"/>
              <a:t> </a:t>
            </a:r>
            <a:r>
              <a:rPr lang="en-US" sz="1800" dirty="0" err="1" smtClean="0"/>
              <a:t>živim</a:t>
            </a:r>
            <a:r>
              <a:rPr lang="en-US" sz="1800" dirty="0" smtClean="0"/>
              <a:t> </a:t>
            </a:r>
            <a:r>
              <a:rPr lang="en-US" sz="1800" dirty="0" err="1" smtClean="0"/>
              <a:t>kao</a:t>
            </a:r>
            <a:r>
              <a:rPr lang="en-US" sz="1800" dirty="0" smtClean="0"/>
              <a:t> s </a:t>
            </a:r>
            <a:r>
              <a:rPr lang="en-US" sz="1800" dirty="0" err="1" smtClean="0"/>
              <a:t>drugom</a:t>
            </a:r>
            <a:r>
              <a:rPr lang="en-US" sz="1800" dirty="0" smtClean="0"/>
              <a:t>.</a:t>
            </a:r>
          </a:p>
          <a:p>
            <a:endParaRPr lang="en-US" sz="1800" dirty="0"/>
          </a:p>
        </p:txBody>
      </p:sp>
    </p:spTree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I </a:t>
            </a:r>
            <a:r>
              <a:rPr lang="en-US" sz="1800" dirty="0" err="1" smtClean="0"/>
              <a:t>kad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život</a:t>
            </a:r>
            <a:r>
              <a:rPr lang="en-US" sz="1800" dirty="0" smtClean="0"/>
              <a:t> </a:t>
            </a:r>
            <a:r>
              <a:rPr lang="en-US" sz="1800" dirty="0" err="1" smtClean="0"/>
              <a:t>mislim</a:t>
            </a:r>
            <a:r>
              <a:rPr lang="en-US" sz="1800" dirty="0" smtClean="0"/>
              <a:t> </a:t>
            </a:r>
            <a:r>
              <a:rPr lang="en-US" sz="1800" dirty="0" err="1" smtClean="0"/>
              <a:t>ceo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K</a:t>
            </a:r>
            <a:r>
              <a:rPr lang="en-US" sz="1800" dirty="0" err="1" smtClean="0"/>
              <a:t>oji</a:t>
            </a:r>
            <a:r>
              <a:rPr lang="en-US" sz="1800" dirty="0" smtClean="0"/>
              <a:t> je bio </a:t>
            </a:r>
            <a:r>
              <a:rPr lang="en-US" sz="1800" dirty="0" err="1" smtClean="0"/>
              <a:t>što</a:t>
            </a:r>
            <a:r>
              <a:rPr lang="en-US" sz="1800" dirty="0" smtClean="0"/>
              <a:t> je </a:t>
            </a:r>
            <a:r>
              <a:rPr lang="en-US" sz="1800" dirty="0" err="1" smtClean="0"/>
              <a:t>sada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N</a:t>
            </a:r>
            <a:r>
              <a:rPr lang="en-US" sz="1800" dirty="0" smtClean="0"/>
              <a:t>a </a:t>
            </a:r>
            <a:r>
              <a:rPr lang="en-US" sz="1800" dirty="0" err="1" smtClean="0"/>
              <a:t>moju</a:t>
            </a:r>
            <a:r>
              <a:rPr lang="en-US" sz="1800" dirty="0" smtClean="0"/>
              <a:t> </a:t>
            </a:r>
            <a:r>
              <a:rPr lang="en-US" sz="1800" dirty="0" err="1" smtClean="0"/>
              <a:t>dušu</a:t>
            </a:r>
            <a:r>
              <a:rPr lang="en-US" sz="1800" dirty="0" smtClean="0"/>
              <a:t> </a:t>
            </a:r>
            <a:r>
              <a:rPr lang="en-US" sz="1800" dirty="0" err="1" smtClean="0"/>
              <a:t>k'o</a:t>
            </a:r>
            <a:r>
              <a:rPr lang="en-US" sz="1800" dirty="0" smtClean="0"/>
              <a:t> </a:t>
            </a:r>
            <a:r>
              <a:rPr lang="en-US" sz="1800" dirty="0" err="1" smtClean="0"/>
              <a:t>crn</a:t>
            </a:r>
            <a:r>
              <a:rPr lang="en-US" sz="1800" dirty="0" smtClean="0"/>
              <a:t> </a:t>
            </a:r>
            <a:r>
              <a:rPr lang="en-US" sz="1800" dirty="0" err="1" smtClean="0"/>
              <a:t>veo</a:t>
            </a:r>
            <a:endParaRPr lang="en-US" sz="1800" dirty="0" smtClean="0"/>
          </a:p>
          <a:p>
            <a:pPr>
              <a:buNone/>
            </a:pPr>
            <a:r>
              <a:rPr lang="sr-Latn-CS" sz="1800" dirty="0" err="1" smtClean="0"/>
              <a:t>O</a:t>
            </a:r>
            <a:r>
              <a:rPr lang="en-US" sz="1800" dirty="0" err="1" smtClean="0"/>
              <a:t>gromna</a:t>
            </a:r>
            <a:r>
              <a:rPr lang="en-US" sz="1800" dirty="0" smtClean="0"/>
              <a:t>, </a:t>
            </a:r>
            <a:r>
              <a:rPr lang="en-US" sz="1800" dirty="0" err="1" smtClean="0"/>
              <a:t>teška</a:t>
            </a:r>
            <a:r>
              <a:rPr lang="en-US" sz="1800" dirty="0" smtClean="0"/>
              <a:t> </a:t>
            </a:r>
            <a:r>
              <a:rPr lang="en-US" sz="1800" dirty="0" err="1" smtClean="0"/>
              <a:t>senka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r>
              <a:rPr lang="en-US" sz="1800" dirty="0" smtClean="0"/>
              <a:t>No </a:t>
            </a:r>
            <a:r>
              <a:rPr lang="en-US" sz="1800" dirty="0" err="1" smtClean="0"/>
              <a:t>ko</a:t>
            </a:r>
            <a:r>
              <a:rPr lang="en-US" sz="1800" dirty="0" smtClean="0"/>
              <a:t> </a:t>
            </a:r>
            <a:r>
              <a:rPr lang="en-US" sz="1800" dirty="0" err="1" smtClean="0"/>
              <a:t>pauka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</a:t>
            </a:r>
            <a:r>
              <a:rPr lang="en-US" sz="1800" dirty="0" err="1" smtClean="0"/>
              <a:t>za</a:t>
            </a:r>
            <a:r>
              <a:rPr lang="en-US" sz="1800" dirty="0" smtClean="0"/>
              <a:t> </a:t>
            </a:r>
            <a:r>
              <a:rPr lang="en-US" sz="1800" dirty="0" err="1" smtClean="0"/>
              <a:t>mrežu</a:t>
            </a:r>
            <a:endParaRPr lang="en-US" sz="1800" dirty="0" smtClean="0"/>
          </a:p>
          <a:p>
            <a:pPr>
              <a:buNone/>
            </a:pPr>
            <a:r>
              <a:rPr lang="sr-Latn-CS" sz="1800" dirty="0" err="1" smtClean="0"/>
              <a:t>V</a:t>
            </a:r>
            <a:r>
              <a:rPr lang="en-US" sz="1800" dirty="0" err="1" smtClean="0"/>
              <a:t>ezuju</a:t>
            </a:r>
            <a:r>
              <a:rPr lang="en-US" sz="1800" dirty="0" smtClean="0"/>
              <a:t> </a:t>
            </a:r>
            <a:r>
              <a:rPr lang="en-US" sz="1800" dirty="0" err="1" smtClean="0"/>
              <a:t>tanki</a:t>
            </a:r>
            <a:r>
              <a:rPr lang="en-US" sz="1800" dirty="0" smtClean="0"/>
              <a:t> </a:t>
            </a:r>
            <a:r>
              <a:rPr lang="en-US" sz="1800" dirty="0" err="1" smtClean="0"/>
              <a:t>konci</a:t>
            </a:r>
            <a:r>
              <a:rPr lang="en-US" sz="1800" dirty="0" smtClean="0"/>
              <a:t> </a:t>
            </a:r>
            <a:r>
              <a:rPr lang="en-US" sz="1800" dirty="0" err="1" smtClean="0"/>
              <a:t>oni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D</a:t>
            </a:r>
            <a:r>
              <a:rPr lang="en-US" sz="1800" dirty="0" err="1" smtClean="0"/>
              <a:t>rhtaji</a:t>
            </a:r>
            <a:r>
              <a:rPr lang="en-US" sz="1800" dirty="0" smtClean="0"/>
              <a:t> </a:t>
            </a:r>
            <a:r>
              <a:rPr lang="en-US" sz="1800" dirty="0" err="1" smtClean="0"/>
              <a:t>tvoji</a:t>
            </a:r>
            <a:r>
              <a:rPr lang="en-US" sz="1800" dirty="0" smtClean="0"/>
              <a:t> </a:t>
            </a:r>
            <a:r>
              <a:rPr lang="en-US" sz="1800" dirty="0" err="1" smtClean="0"/>
              <a:t>mene</a:t>
            </a:r>
            <a:r>
              <a:rPr lang="en-US" sz="1800" dirty="0" smtClean="0"/>
              <a:t> </a:t>
            </a:r>
            <a:r>
              <a:rPr lang="en-US" sz="1800" dirty="0" err="1" smtClean="0"/>
              <a:t>vežu</a:t>
            </a:r>
            <a:endParaRPr lang="en-US" sz="1800" dirty="0" smtClean="0"/>
          </a:p>
          <a:p>
            <a:pPr>
              <a:buNone/>
            </a:pPr>
            <a:r>
              <a:rPr lang="sr-Latn-CS" sz="1800" dirty="0" err="1" smtClean="0"/>
              <a:t>Z</a:t>
            </a:r>
            <a:r>
              <a:rPr lang="en-US" sz="1800" dirty="0" smtClean="0"/>
              <a:t>a </a:t>
            </a:r>
            <a:r>
              <a:rPr lang="en-US" sz="1800" dirty="0" err="1" smtClean="0"/>
              <a:t>večni</a:t>
            </a:r>
            <a:r>
              <a:rPr lang="en-US" sz="1800" dirty="0" smtClean="0"/>
              <a:t> </a:t>
            </a:r>
            <a:r>
              <a:rPr lang="en-US" sz="1800" dirty="0" err="1" smtClean="0"/>
              <a:t>život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</a:t>
            </a:r>
            <a:r>
              <a:rPr lang="en-US" sz="1800" dirty="0" err="1" smtClean="0"/>
              <a:t>iskoni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I u </a:t>
            </a:r>
            <a:r>
              <a:rPr lang="en-US" sz="1800" dirty="0" err="1" smtClean="0"/>
              <a:t>dnu</a:t>
            </a:r>
            <a:r>
              <a:rPr lang="en-US" sz="1800" dirty="0" smtClean="0"/>
              <a:t> </a:t>
            </a:r>
            <a:r>
              <a:rPr lang="en-US" sz="1800" dirty="0" err="1" smtClean="0"/>
              <a:t>tužne</a:t>
            </a:r>
            <a:r>
              <a:rPr lang="en-US" sz="1800" dirty="0" smtClean="0"/>
              <a:t> </a:t>
            </a:r>
            <a:r>
              <a:rPr lang="en-US" sz="1800" dirty="0" err="1" smtClean="0"/>
              <a:t>duše</a:t>
            </a:r>
            <a:r>
              <a:rPr lang="en-US" sz="1800" dirty="0" smtClean="0"/>
              <a:t> </a:t>
            </a:r>
            <a:r>
              <a:rPr lang="en-US" sz="1800" dirty="0" err="1" smtClean="0"/>
              <a:t>moje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K</a:t>
            </a:r>
            <a:r>
              <a:rPr lang="en-US" sz="1800" dirty="0" smtClean="0"/>
              <a:t>o </a:t>
            </a:r>
            <a:r>
              <a:rPr lang="en-US" sz="1800" dirty="0" err="1" smtClean="0"/>
              <a:t>nagoveštaj</a:t>
            </a:r>
            <a:r>
              <a:rPr lang="en-US" sz="1800" dirty="0" smtClean="0"/>
              <a:t> </a:t>
            </a:r>
            <a:r>
              <a:rPr lang="en-US" sz="1800" dirty="0" err="1" smtClean="0"/>
              <a:t>nove</a:t>
            </a:r>
            <a:r>
              <a:rPr lang="en-US" sz="1800" dirty="0" smtClean="0"/>
              <a:t> </a:t>
            </a:r>
            <a:r>
              <a:rPr lang="en-US" sz="1800" dirty="0" err="1" smtClean="0"/>
              <a:t>vere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V</a:t>
            </a:r>
            <a:r>
              <a:rPr lang="en-US" sz="1800" dirty="0" err="1" smtClean="0"/>
              <a:t>eselo</a:t>
            </a:r>
            <a:r>
              <a:rPr lang="en-US" sz="1800" dirty="0" smtClean="0"/>
              <a:t> </a:t>
            </a:r>
            <a:r>
              <a:rPr lang="en-US" sz="1800" dirty="0" err="1" smtClean="0"/>
              <a:t>kao</a:t>
            </a:r>
            <a:r>
              <a:rPr lang="en-US" sz="1800" dirty="0" smtClean="0"/>
              <a:t> </a:t>
            </a:r>
            <a:r>
              <a:rPr lang="en-US" sz="1800" dirty="0" err="1" smtClean="0"/>
              <a:t>lišće</a:t>
            </a:r>
            <a:r>
              <a:rPr lang="en-US" sz="1800" dirty="0" smtClean="0"/>
              <a:t> </a:t>
            </a:r>
            <a:r>
              <a:rPr lang="en-US" sz="1800" dirty="0" err="1" smtClean="0"/>
              <a:t>tvoje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sr-Latn-CS" sz="1800" dirty="0" err="1" smtClean="0"/>
              <a:t>N</a:t>
            </a:r>
            <a:r>
              <a:rPr lang="en-US" sz="1800" dirty="0" err="1" smtClean="0"/>
              <a:t>agoni</a:t>
            </a:r>
            <a:r>
              <a:rPr lang="en-US" sz="1800" dirty="0" smtClean="0"/>
              <a:t> </a:t>
            </a:r>
            <a:r>
              <a:rPr lang="en-US" sz="1800" dirty="0" err="1" smtClean="0"/>
              <a:t>tamni</a:t>
            </a:r>
            <a:r>
              <a:rPr lang="en-US" sz="1800" dirty="0" smtClean="0"/>
              <a:t> </a:t>
            </a:r>
            <a:r>
              <a:rPr lang="en-US" sz="1800" dirty="0" err="1" smtClean="0"/>
              <a:t>zatrepere</a:t>
            </a:r>
            <a:r>
              <a:rPr lang="en-US" sz="1800" dirty="0" smtClean="0"/>
              <a:t>...</a:t>
            </a:r>
          </a:p>
          <a:p>
            <a:endParaRPr lang="en-US" sz="1800" dirty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/>
          <a:lstStyle/>
          <a:p>
            <a:r>
              <a:rPr lang="sr-Latn-CS" b="1" dirty="0" smtClean="0"/>
              <a:t>Milan Rakić </a:t>
            </a:r>
            <a:r>
              <a:rPr lang="sr-Latn-CS" dirty="0" smtClean="0"/>
              <a:t>potiče iz ugledne beogradske porodice s jakom intelektualnom tradicijom, u kojoj je rano stekao široko obrazovanje.</a:t>
            </a:r>
          </a:p>
          <a:p>
            <a:r>
              <a:rPr lang="sr-Latn-CS" dirty="0" smtClean="0"/>
              <a:t>Studirao je pravo u Parizu, a po povratku u zemlju ubrzo ušao u diplomatsku službu.</a:t>
            </a:r>
          </a:p>
          <a:p>
            <a:r>
              <a:rPr lang="sr-Latn-CS" dirty="0" smtClean="0"/>
              <a:t>Kao pisac, Rakić nije imao doba početništva, nego se već u prvim pjesmama (1902) pojavio kao gotov pjesnik.</a:t>
            </a:r>
          </a:p>
          <a:p>
            <a:r>
              <a:rPr lang="sr-Latn-CS" dirty="0" smtClean="0"/>
              <a:t>Svoju prvu pjesmu objavio je u </a:t>
            </a:r>
            <a:r>
              <a:rPr lang="sr-Latn-CS" i="1" dirty="0" smtClean="0"/>
              <a:t>Srpskom književnom glasniku (</a:t>
            </a:r>
            <a:r>
              <a:rPr lang="sr-Latn-CS" dirty="0" smtClean="0"/>
              <a:t>1902). Potom je napisao dvije zbirke pjesama (1903, 1912).</a:t>
            </a:r>
          </a:p>
          <a:p>
            <a:r>
              <a:rPr lang="sr-Latn-CS" dirty="0" smtClean="0"/>
              <a:t>Njegovo stvaralaštvo čini oko pedeset pjesama.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715000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Porodične tragedije i teška bolest činili su Rakićev život teškim i sumornim. Imao je sve razloge da omrzne život i obesmisli stvaranje. Ali nije bilo tako kod Rakića. On je volio život, volio je poeziju, koja je bila njegov drugi život.</a:t>
            </a:r>
          </a:p>
          <a:p>
            <a:r>
              <a:rPr lang="sr-Latn-CS" sz="2000" dirty="0" smtClean="0"/>
              <a:t>Da je to tako, najbolje pokazuje pjesma </a:t>
            </a:r>
            <a:r>
              <a:rPr lang="sr-Latn-CS" sz="2000" i="1" dirty="0" smtClean="0"/>
              <a:t>Jasika, </a:t>
            </a:r>
            <a:r>
              <a:rPr lang="sr-Latn-CS" sz="2000" dirty="0" smtClean="0"/>
              <a:t>napisana neposredno pred smrt.</a:t>
            </a:r>
          </a:p>
          <a:p>
            <a:r>
              <a:rPr lang="sr-Latn-CS" sz="2000" dirty="0" smtClean="0"/>
              <a:t>Naslov pjesme nudi pretpostavku da je riječ o opisnoj pjesmi posvećenoj lijepom i vitkom drvetu, ali deskriptivno je samo osnova na koju se nadgrađuje refleksija o životu, o trajanju.</a:t>
            </a:r>
          </a:p>
          <a:p>
            <a:r>
              <a:rPr lang="sr-Latn-CS" sz="2000" i="1" dirty="0" smtClean="0"/>
              <a:t>Jasika</a:t>
            </a:r>
            <a:r>
              <a:rPr lang="sr-Latn-CS" sz="2000" dirty="0" smtClean="0"/>
              <a:t> je “lirski junak” pjesme sa kojim se pjesnik poistovjećuje upućujući joj riječi podrške da uporno i neprekidivo treperi.</a:t>
            </a:r>
          </a:p>
          <a:p>
            <a:r>
              <a:rPr lang="sr-Latn-CS" sz="2000" u="sng" dirty="0" smtClean="0"/>
              <a:t>Po tome je </a:t>
            </a:r>
            <a:r>
              <a:rPr lang="sr-Latn-CS" sz="2000" i="1" u="sng" dirty="0" smtClean="0"/>
              <a:t>Jasika</a:t>
            </a:r>
            <a:r>
              <a:rPr lang="sr-Latn-CS" sz="2000" u="sng" dirty="0" smtClean="0"/>
              <a:t> </a:t>
            </a:r>
            <a:r>
              <a:rPr lang="sr-Latn-CS" sz="2000" b="1" u="sng" dirty="0" smtClean="0"/>
              <a:t>misaona pjesma</a:t>
            </a:r>
            <a:r>
              <a:rPr lang="sr-Latn-CS" sz="2000" u="sng" dirty="0" smtClean="0"/>
              <a:t>.</a:t>
            </a:r>
            <a:endParaRPr lang="en-US" sz="2000" u="sng" dirty="0"/>
          </a:p>
        </p:txBody>
      </p:sp>
    </p:spTree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239000" cy="5998536"/>
          </a:xfrm>
        </p:spPr>
        <p:txBody>
          <a:bodyPr>
            <a:normAutofit/>
          </a:bodyPr>
          <a:lstStyle/>
          <a:p>
            <a:r>
              <a:rPr lang="vi-VN" sz="2000" dirty="0" smtClean="0"/>
              <a:t>P</a:t>
            </a:r>
            <a:r>
              <a:rPr lang="sr-Latn-CS" sz="2000" dirty="0" smtClean="0"/>
              <a:t>j</a:t>
            </a:r>
            <a:r>
              <a:rPr lang="vi-VN" sz="2000" dirty="0" smtClean="0"/>
              <a:t>esmu po njenoj tematskoj strukturi možemo da pod</a:t>
            </a:r>
            <a:r>
              <a:rPr lang="sr-Latn-CS" sz="2000" dirty="0" smtClean="0"/>
              <a:t>ije</a:t>
            </a:r>
            <a:r>
              <a:rPr lang="vi-VN" sz="2000" dirty="0" smtClean="0"/>
              <a:t>limo na četiri c</a:t>
            </a:r>
            <a:r>
              <a:rPr lang="sr-Latn-CS" sz="2000" dirty="0" smtClean="0"/>
              <a:t>j</a:t>
            </a:r>
            <a:r>
              <a:rPr lang="vi-VN" sz="2000" dirty="0" smtClean="0"/>
              <a:t>eline. </a:t>
            </a:r>
            <a:endParaRPr lang="sr-Latn-CS" sz="2000" dirty="0" smtClean="0"/>
          </a:p>
          <a:p>
            <a:r>
              <a:rPr lang="vi-VN" sz="2000" dirty="0" smtClean="0"/>
              <a:t>U prvoj, uvodnoj c</a:t>
            </a:r>
            <a:r>
              <a:rPr lang="sr-Latn-CS" sz="2000" dirty="0" smtClean="0"/>
              <a:t>j</a:t>
            </a:r>
            <a:r>
              <a:rPr lang="vi-VN" sz="2000" dirty="0" smtClean="0"/>
              <a:t>elini, koja sadrži prve dv</a:t>
            </a:r>
            <a:r>
              <a:rPr lang="sr-Latn-CS" sz="2000" dirty="0" smtClean="0"/>
              <a:t>ij</a:t>
            </a:r>
            <a:r>
              <a:rPr lang="vi-VN" sz="2000" dirty="0" smtClean="0"/>
              <a:t>e strofe, p</a:t>
            </a:r>
            <a:r>
              <a:rPr lang="sr-Latn-CS" sz="2000" dirty="0" smtClean="0"/>
              <a:t>j</a:t>
            </a:r>
            <a:r>
              <a:rPr lang="vi-VN" sz="2000" dirty="0" smtClean="0"/>
              <a:t>esnik nam predstavlja uvodnu sliku u kojoj opisuje pejzaž, polagano ga sužavajući na sliku jasike. </a:t>
            </a:r>
            <a:endParaRPr lang="sr-Latn-CS" sz="2000" dirty="0" smtClean="0"/>
          </a:p>
          <a:p>
            <a:r>
              <a:rPr lang="vi-VN" sz="2000" dirty="0" smtClean="0"/>
              <a:t>Druga c</a:t>
            </a:r>
            <a:r>
              <a:rPr lang="sr-Latn-CS" sz="2000" dirty="0" smtClean="0"/>
              <a:t>j</a:t>
            </a:r>
            <a:r>
              <a:rPr lang="vi-VN" sz="2000" dirty="0" smtClean="0"/>
              <a:t>elina, koja obuhvata sl</a:t>
            </a:r>
            <a:r>
              <a:rPr lang="sr-Latn-CS" sz="2000" dirty="0" smtClean="0"/>
              <a:t>j</a:t>
            </a:r>
            <a:r>
              <a:rPr lang="vi-VN" sz="2000" dirty="0" smtClean="0"/>
              <a:t>edeće tri strofe, opisuje jasiku i treperenje njenog lišća kao simbola nagona za životom. Treperenje lišća prkosi smrti i propadanju te kao takvo predstavlja život. </a:t>
            </a:r>
            <a:endParaRPr lang="sr-Latn-CS" sz="2000" dirty="0" smtClean="0"/>
          </a:p>
          <a:p>
            <a:r>
              <a:rPr lang="vi-VN" sz="2000" dirty="0" smtClean="0"/>
              <a:t>Treću tematski c</a:t>
            </a:r>
            <a:r>
              <a:rPr lang="sr-Latn-CS" sz="2000" dirty="0" smtClean="0"/>
              <a:t>j</a:t>
            </a:r>
            <a:r>
              <a:rPr lang="vi-VN" sz="2000" dirty="0" smtClean="0"/>
              <a:t>elinu vidimo u šestoj, sedmoj i osmoj strofi. U njima pesnik napokon shvata što to treperenje znači. Prihvata simboliku same jasike i poređuje je sa samim sobom. </a:t>
            </a:r>
            <a:endParaRPr lang="sr-Latn-CS" sz="2000" dirty="0" smtClean="0"/>
          </a:p>
          <a:p>
            <a:r>
              <a:rPr lang="vi-VN" sz="2000" dirty="0" smtClean="0"/>
              <a:t>Posl</a:t>
            </a:r>
            <a:r>
              <a:rPr lang="sr-Latn-CS" sz="2000" dirty="0" smtClean="0"/>
              <a:t>j</a:t>
            </a:r>
            <a:r>
              <a:rPr lang="vi-VN" sz="2000" dirty="0" smtClean="0"/>
              <a:t>ednja, deveta strofa, ujedno sadrži i četvrtu tematsku c</a:t>
            </a:r>
            <a:r>
              <a:rPr lang="sr-Latn-CS" sz="2000" dirty="0" smtClean="0"/>
              <a:t>j</a:t>
            </a:r>
            <a:r>
              <a:rPr lang="vi-VN" sz="2000" dirty="0" smtClean="0"/>
              <a:t>elinu koja se nastavlja na treću. U njoj vidimo da je taj život</a:t>
            </a:r>
            <a:r>
              <a:rPr lang="sr-Latn-CS" sz="2000" dirty="0" smtClean="0"/>
              <a:t>n</a:t>
            </a:r>
            <a:r>
              <a:rPr lang="vi-VN" sz="2000" dirty="0" smtClean="0"/>
              <a:t>i nagon proradio i u lirskom subjektu, poučenim prim</a:t>
            </a:r>
            <a:r>
              <a:rPr lang="sr-Latn-CS" sz="2000" dirty="0" smtClean="0"/>
              <a:t>j</a:t>
            </a:r>
            <a:r>
              <a:rPr lang="vi-VN" sz="2000" dirty="0" smtClean="0"/>
              <a:t>erom jasike.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7239000" cy="4267200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P</a:t>
            </a:r>
            <a:r>
              <a:rPr lang="en-US" sz="2000" dirty="0" err="1" smtClean="0"/>
              <a:t>rvi</a:t>
            </a:r>
            <a:r>
              <a:rPr lang="en-US" sz="2000" dirty="0" smtClean="0"/>
              <a:t> </a:t>
            </a:r>
            <a:r>
              <a:rPr lang="en-US" sz="2000" dirty="0" err="1" smtClean="0"/>
              <a:t>stihovi</a:t>
            </a:r>
            <a:r>
              <a:rPr lang="en-US" sz="2000" dirty="0" smtClean="0"/>
              <a:t> </a:t>
            </a:r>
            <a:r>
              <a:rPr lang="en-US" sz="2000" dirty="0" err="1" smtClean="0"/>
              <a:t>upućuju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tmurnu</a:t>
            </a:r>
            <a:r>
              <a:rPr lang="sr-Latn-CS" sz="2000" dirty="0" smtClean="0"/>
              <a:t> i sivu</a:t>
            </a:r>
            <a:r>
              <a:rPr lang="en-US" sz="2000" dirty="0" smtClean="0"/>
              <a:t> </a:t>
            </a:r>
            <a:r>
              <a:rPr lang="en-US" sz="2000" dirty="0" err="1" smtClean="0"/>
              <a:t>atmosferu</a:t>
            </a:r>
            <a:r>
              <a:rPr lang="en-US" sz="2000" dirty="0" smtClean="0"/>
              <a:t>. Na </a:t>
            </a:r>
            <a:r>
              <a:rPr lang="en-US" sz="2000" dirty="0" err="1" smtClean="0"/>
              <a:t>kraju</a:t>
            </a:r>
            <a:r>
              <a:rPr lang="en-US" sz="2000" dirty="0" smtClean="0"/>
              <a:t> </a:t>
            </a:r>
            <a:r>
              <a:rPr lang="en-US" sz="2000" dirty="0" err="1" smtClean="0"/>
              <a:t>strofe</a:t>
            </a:r>
            <a:r>
              <a:rPr lang="en-US" sz="2000" dirty="0" smtClean="0"/>
              <a:t> p</a:t>
            </a:r>
            <a:r>
              <a:rPr lang="sr-Latn-CS" sz="2000" dirty="0" smtClean="0"/>
              <a:t>jesnik</a:t>
            </a:r>
            <a:r>
              <a:rPr lang="en-US" sz="2000" dirty="0" smtClean="0"/>
              <a:t> </a:t>
            </a:r>
            <a:r>
              <a:rPr lang="en-US" sz="2000" dirty="0" err="1" smtClean="0"/>
              <a:t>kaže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ta</a:t>
            </a:r>
            <a:r>
              <a:rPr lang="en-US" sz="2000" dirty="0" smtClean="0"/>
              <a:t> </a:t>
            </a:r>
            <a:r>
              <a:rPr lang="en-US" sz="2000" dirty="0" err="1" smtClean="0"/>
              <a:t>magla</a:t>
            </a:r>
            <a:r>
              <a:rPr lang="en-US" sz="2000" dirty="0" smtClean="0"/>
              <a:t> “</a:t>
            </a:r>
            <a:r>
              <a:rPr lang="en-US" sz="2000" dirty="0" err="1" smtClean="0"/>
              <a:t>pokriva</a:t>
            </a:r>
            <a:r>
              <a:rPr lang="en-US" sz="2000" dirty="0" smtClean="0"/>
              <a:t> </a:t>
            </a:r>
            <a:r>
              <a:rPr lang="en-US" sz="2000" dirty="0" err="1" smtClean="0"/>
              <a:t>pravce</a:t>
            </a:r>
            <a:r>
              <a:rPr lang="en-US" sz="2000" dirty="0" smtClean="0"/>
              <a:t> </a:t>
            </a:r>
            <a:r>
              <a:rPr lang="en-US" sz="2000" dirty="0" err="1" smtClean="0"/>
              <a:t>moga</a:t>
            </a:r>
            <a:r>
              <a:rPr lang="en-US" sz="2000" dirty="0" smtClean="0"/>
              <a:t> </a:t>
            </a:r>
            <a:r>
              <a:rPr lang="en-US" sz="2000" dirty="0" err="1" smtClean="0"/>
              <a:t>puta</a:t>
            </a:r>
            <a:r>
              <a:rPr lang="en-US" sz="2000" dirty="0" smtClean="0"/>
              <a:t>”, </a:t>
            </a:r>
            <a:r>
              <a:rPr lang="en-US" sz="2000" dirty="0" err="1" smtClean="0"/>
              <a:t>što</a:t>
            </a:r>
            <a:r>
              <a:rPr lang="en-US" sz="2000" dirty="0" smtClean="0"/>
              <a:t> je </a:t>
            </a:r>
            <a:r>
              <a:rPr lang="en-US" sz="2000" dirty="0" err="1" smtClean="0"/>
              <a:t>metafora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sivost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tmurnost</a:t>
            </a:r>
            <a:r>
              <a:rPr lang="en-US" sz="2000" dirty="0" smtClean="0"/>
              <a:t> </a:t>
            </a:r>
            <a:r>
              <a:rPr lang="en-US" sz="2000" dirty="0" err="1" smtClean="0"/>
              <a:t>pesnikov</a:t>
            </a:r>
            <a:r>
              <a:rPr lang="sr-Latn-CS" sz="2000" dirty="0" smtClean="0"/>
              <a:t>og</a:t>
            </a:r>
            <a:r>
              <a:rPr lang="en-US" sz="2000" dirty="0" smtClean="0"/>
              <a:t> </a:t>
            </a:r>
            <a:r>
              <a:rPr lang="en-US" sz="2000" dirty="0" err="1" smtClean="0"/>
              <a:t>života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 smtClean="0"/>
              <a:t>strofa</a:t>
            </a:r>
            <a:r>
              <a:rPr lang="en-US" sz="2000" dirty="0" smtClean="0"/>
              <a:t> </a:t>
            </a:r>
            <a:r>
              <a:rPr lang="en-US" sz="2000" dirty="0" err="1" smtClean="0"/>
              <a:t>nastavlja</a:t>
            </a:r>
            <a:r>
              <a:rPr lang="en-US" sz="2000" dirty="0" smtClean="0"/>
              <a:t> </a:t>
            </a:r>
            <a:r>
              <a:rPr lang="en-US" sz="2000" dirty="0" err="1" smtClean="0"/>
              <a:t>taj</a:t>
            </a:r>
            <a:r>
              <a:rPr lang="en-US" sz="2000" dirty="0" smtClean="0"/>
              <a:t> </a:t>
            </a:r>
            <a:r>
              <a:rPr lang="en-US" sz="2000" dirty="0" err="1" smtClean="0"/>
              <a:t>opis</a:t>
            </a:r>
            <a:r>
              <a:rPr lang="en-US" sz="2000" dirty="0" smtClean="0"/>
              <a:t>, </a:t>
            </a:r>
            <a:r>
              <a:rPr lang="en-US" sz="2000" dirty="0" err="1" smtClean="0"/>
              <a:t>ali</a:t>
            </a:r>
            <a:r>
              <a:rPr lang="en-US" sz="2000" dirty="0" smtClean="0"/>
              <a:t> se </a:t>
            </a:r>
            <a:r>
              <a:rPr lang="en-US" sz="2000" dirty="0" err="1" smtClean="0"/>
              <a:t>slika</a:t>
            </a:r>
            <a:r>
              <a:rPr lang="en-US" sz="2000" dirty="0" smtClean="0"/>
              <a:t> </a:t>
            </a:r>
            <a:r>
              <a:rPr lang="en-US" sz="2000" dirty="0" err="1" smtClean="0"/>
              <a:t>sužava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ljude</a:t>
            </a:r>
            <a:r>
              <a:rPr lang="en-US" sz="2000" dirty="0" smtClean="0"/>
              <a:t>, </a:t>
            </a:r>
            <a:r>
              <a:rPr lang="en-US" sz="2000" dirty="0" err="1" smtClean="0"/>
              <a:t>zv</a:t>
            </a:r>
            <a:r>
              <a:rPr lang="sr-Latn-CS" sz="2000" dirty="0" smtClean="0"/>
              <a:t>j</a:t>
            </a:r>
            <a:r>
              <a:rPr lang="en-US" sz="2000" dirty="0" err="1" smtClean="0"/>
              <a:t>eri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bilje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aktere</a:t>
            </a:r>
            <a:r>
              <a:rPr lang="en-US" sz="2000" dirty="0" smtClean="0"/>
              <a:t> </a:t>
            </a:r>
            <a:r>
              <a:rPr lang="en-US" sz="2000" dirty="0" err="1" smtClean="0"/>
              <a:t>unutar</a:t>
            </a:r>
            <a:r>
              <a:rPr lang="en-US" sz="2000" dirty="0" smtClean="0"/>
              <a:t> </a:t>
            </a:r>
            <a:r>
              <a:rPr lang="en-US" sz="2000" dirty="0" err="1" smtClean="0"/>
              <a:t>pejzaža</a:t>
            </a:r>
            <a:r>
              <a:rPr lang="en-US" sz="2000" dirty="0" smtClean="0"/>
              <a:t>. </a:t>
            </a:r>
            <a:r>
              <a:rPr lang="en-US" sz="2000" dirty="0" err="1" smtClean="0"/>
              <a:t>Ovi</a:t>
            </a:r>
            <a:r>
              <a:rPr lang="en-US" sz="2000" dirty="0" smtClean="0"/>
              <a:t> </a:t>
            </a:r>
            <a:r>
              <a:rPr lang="en-US" sz="2000" dirty="0" err="1" smtClean="0"/>
              <a:t>motivi</a:t>
            </a:r>
            <a:r>
              <a:rPr lang="en-US" sz="2000" dirty="0" smtClean="0"/>
              <a:t> </a:t>
            </a:r>
            <a:r>
              <a:rPr lang="en-US" sz="2000" dirty="0" err="1" smtClean="0"/>
              <a:t>opisan</a:t>
            </a:r>
            <a:r>
              <a:rPr lang="sr-Latn-CS" sz="2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gotovo</a:t>
            </a:r>
            <a:r>
              <a:rPr lang="en-US" sz="2000" dirty="0" smtClean="0"/>
              <a:t> </a:t>
            </a:r>
            <a:r>
              <a:rPr lang="en-US" sz="2000" dirty="0" err="1" smtClean="0"/>
              <a:t>mrtvi</a:t>
            </a:r>
            <a:r>
              <a:rPr lang="en-US" sz="2000" dirty="0" smtClean="0"/>
              <a:t> (“</a:t>
            </a:r>
            <a:r>
              <a:rPr lang="en-US" sz="2000" dirty="0" err="1" smtClean="0"/>
              <a:t>sve</a:t>
            </a:r>
            <a:r>
              <a:rPr lang="en-US" sz="2000" dirty="0" smtClean="0"/>
              <a:t> se </a:t>
            </a:r>
            <a:r>
              <a:rPr lang="en-US" sz="2000" dirty="0" err="1" smtClean="0"/>
              <a:t>mrtvo</a:t>
            </a:r>
            <a:r>
              <a:rPr lang="en-US" sz="2000" dirty="0" smtClean="0"/>
              <a:t> </a:t>
            </a:r>
            <a:r>
              <a:rPr lang="en-US" sz="2000" dirty="0" err="1" smtClean="0"/>
              <a:t>čini</a:t>
            </a:r>
            <a:r>
              <a:rPr lang="en-US" sz="2000" dirty="0" smtClean="0"/>
              <a:t>”), </a:t>
            </a:r>
            <a:r>
              <a:rPr lang="en-US" sz="2000" dirty="0" err="1" smtClean="0"/>
              <a:t>jedino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iskače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tog </a:t>
            </a:r>
            <a:r>
              <a:rPr lang="en-US" sz="2000" dirty="0" err="1" smtClean="0"/>
              <a:t>sivila</a:t>
            </a:r>
            <a:r>
              <a:rPr lang="en-US" sz="2000" dirty="0" smtClean="0"/>
              <a:t> je </a:t>
            </a:r>
            <a:r>
              <a:rPr lang="en-US" sz="2000" dirty="0" err="1" smtClean="0"/>
              <a:t>jasika</a:t>
            </a:r>
            <a:r>
              <a:rPr lang="en-US" sz="2000" dirty="0" smtClean="0"/>
              <a:t>. </a:t>
            </a:r>
            <a:r>
              <a:rPr lang="en-US" sz="2000" dirty="0" err="1" smtClean="0"/>
              <a:t>Motiv</a:t>
            </a:r>
            <a:r>
              <a:rPr lang="en-US" sz="2000" dirty="0" smtClean="0"/>
              <a:t> </a:t>
            </a:r>
            <a:r>
              <a:rPr lang="en-US" sz="2000" dirty="0" err="1" smtClean="0"/>
              <a:t>jasike</a:t>
            </a:r>
            <a:r>
              <a:rPr lang="en-US" sz="2000" dirty="0" smtClean="0"/>
              <a:t> u </a:t>
            </a:r>
            <a:r>
              <a:rPr lang="en-US" sz="2000" dirty="0" err="1" smtClean="0"/>
              <a:t>kontrastu</a:t>
            </a:r>
            <a:r>
              <a:rPr lang="en-US" sz="2000" dirty="0" smtClean="0"/>
              <a:t> je s </a:t>
            </a:r>
            <a:r>
              <a:rPr lang="en-US" sz="2000" dirty="0" err="1" smtClean="0"/>
              <a:t>ostalim</a:t>
            </a:r>
            <a:r>
              <a:rPr lang="en-US" sz="2000" dirty="0" smtClean="0"/>
              <a:t> </a:t>
            </a:r>
            <a:r>
              <a:rPr lang="en-US" sz="2000" dirty="0" err="1" smtClean="0"/>
              <a:t>motivima</a:t>
            </a:r>
            <a:r>
              <a:rPr lang="en-US" sz="2000" dirty="0" smtClean="0"/>
              <a:t>, </a:t>
            </a:r>
            <a:r>
              <a:rPr lang="en-US" sz="2000" dirty="0" err="1" smtClean="0"/>
              <a:t>jer</a:t>
            </a:r>
            <a:r>
              <a:rPr lang="en-US" sz="2000" dirty="0" smtClean="0"/>
              <a:t> </a:t>
            </a:r>
            <a:r>
              <a:rPr lang="en-US" sz="2000" dirty="0" err="1" smtClean="0"/>
              <a:t>ona</a:t>
            </a:r>
            <a:r>
              <a:rPr lang="en-US" sz="2000" dirty="0" smtClean="0"/>
              <a:t> “</a:t>
            </a:r>
            <a:r>
              <a:rPr lang="en-US" sz="2000" dirty="0" err="1" smtClean="0"/>
              <a:t>jedina</a:t>
            </a:r>
            <a:r>
              <a:rPr lang="en-US" sz="2000" dirty="0" smtClean="0"/>
              <a:t> </a:t>
            </a:r>
            <a:r>
              <a:rPr lang="en-US" sz="2000" dirty="0" err="1" smtClean="0"/>
              <a:t>tek</a:t>
            </a:r>
            <a:r>
              <a:rPr lang="en-US" sz="2000" dirty="0" smtClean="0"/>
              <a:t> </a:t>
            </a:r>
            <a:r>
              <a:rPr lang="en-US" sz="2000" dirty="0" err="1" smtClean="0"/>
              <a:t>treperi</a:t>
            </a:r>
            <a:r>
              <a:rPr lang="en-US" sz="2000" dirty="0" smtClean="0"/>
              <a:t>”. </a:t>
            </a:r>
            <a:endParaRPr lang="sr-Latn-CS" sz="2000" dirty="0" smtClean="0"/>
          </a:p>
          <a:p>
            <a:r>
              <a:rPr lang="en-US" sz="2000" dirty="0" smtClean="0"/>
              <a:t> U </a:t>
            </a:r>
            <a:r>
              <a:rPr lang="en-US" sz="2000" dirty="0" err="1" smtClean="0"/>
              <a:t>stihu</a:t>
            </a:r>
            <a:r>
              <a:rPr lang="en-US" sz="2000" dirty="0" smtClean="0"/>
              <a:t> “</a:t>
            </a:r>
            <a:r>
              <a:rPr lang="en-US" sz="2000" dirty="0" err="1" smtClean="0"/>
              <a:t>Treperi</a:t>
            </a:r>
            <a:r>
              <a:rPr lang="en-US" sz="2000" dirty="0" smtClean="0"/>
              <a:t> </a:t>
            </a:r>
            <a:r>
              <a:rPr lang="en-US" sz="2000" dirty="0" err="1" smtClean="0"/>
              <a:t>samo</a:t>
            </a:r>
            <a:r>
              <a:rPr lang="en-US" sz="2000" dirty="0" smtClean="0"/>
              <a:t>, o </a:t>
            </a:r>
            <a:r>
              <a:rPr lang="en-US" sz="2000" dirty="0" err="1" smtClean="0"/>
              <a:t>jasiko</a:t>
            </a:r>
            <a:r>
              <a:rPr lang="en-US" sz="2000" dirty="0" smtClean="0"/>
              <a:t>” prim</a:t>
            </a:r>
            <a:r>
              <a:rPr lang="sr-Latn-CS" sz="2000" dirty="0" smtClean="0"/>
              <a:t>j</a:t>
            </a:r>
            <a:r>
              <a:rPr lang="en-US" sz="2000" dirty="0" err="1" smtClean="0"/>
              <a:t>ećujemo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onomatopeju</a:t>
            </a:r>
            <a:r>
              <a:rPr lang="en-US" sz="2000" dirty="0" smtClean="0"/>
              <a:t> </a:t>
            </a:r>
            <a:r>
              <a:rPr lang="en-US" sz="2000" dirty="0" err="1" smtClean="0"/>
              <a:t>kojom</a:t>
            </a:r>
            <a:r>
              <a:rPr lang="en-US" sz="2000" dirty="0" smtClean="0"/>
              <a:t> se </a:t>
            </a:r>
            <a:r>
              <a:rPr lang="en-US" sz="2000" dirty="0" err="1" smtClean="0"/>
              <a:t>simuliše</a:t>
            </a:r>
            <a:r>
              <a:rPr lang="en-US" sz="2000" dirty="0" smtClean="0"/>
              <a:t> </a:t>
            </a:r>
            <a:r>
              <a:rPr lang="en-US" sz="2000" dirty="0" err="1" smtClean="0"/>
              <a:t>zvuk</a:t>
            </a:r>
            <a:r>
              <a:rPr lang="en-US" sz="2000" dirty="0" smtClean="0"/>
              <a:t> </a:t>
            </a:r>
            <a:r>
              <a:rPr lang="en-US" sz="2000" dirty="0" err="1" smtClean="0"/>
              <a:t>šuštanja</a:t>
            </a:r>
            <a:r>
              <a:rPr lang="en-US" sz="2000" dirty="0" smtClean="0"/>
              <a:t> </a:t>
            </a:r>
            <a:r>
              <a:rPr lang="en-US" sz="2000" dirty="0" err="1" smtClean="0"/>
              <a:t>lišća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>
            <a:normAutofit/>
          </a:bodyPr>
          <a:lstStyle/>
          <a:p>
            <a:r>
              <a:rPr lang="vi-VN" sz="2000" dirty="0" smtClean="0"/>
              <a:t>U petoj strofi lirski subjekat jasiku naziva v</a:t>
            </a:r>
            <a:r>
              <a:rPr lang="sr-Latn-CS" sz="2000" dirty="0" smtClean="0"/>
              <a:t>j</a:t>
            </a:r>
            <a:r>
              <a:rPr lang="vi-VN" sz="2000" dirty="0" smtClean="0"/>
              <a:t>ečnim pob</a:t>
            </a:r>
            <a:r>
              <a:rPr lang="sr-Latn-CS" sz="2000" dirty="0" smtClean="0"/>
              <a:t>j</a:t>
            </a:r>
            <a:r>
              <a:rPr lang="vi-VN" sz="2000" dirty="0" smtClean="0"/>
              <a:t>ednikom koji je</a:t>
            </a:r>
          </a:p>
          <a:p>
            <a:pPr>
              <a:buNone/>
            </a:pPr>
            <a:r>
              <a:rPr lang="sr-Latn-CS" sz="2000" dirty="0" smtClean="0"/>
              <a:t>		</a:t>
            </a:r>
            <a:r>
              <a:rPr lang="vi-VN" sz="2000" dirty="0" smtClean="0"/>
              <a:t>“…uvik čio,</a:t>
            </a:r>
            <a:br>
              <a:rPr lang="vi-VN" sz="2000" dirty="0" smtClean="0"/>
            </a:br>
            <a:r>
              <a:rPr lang="sr-Latn-CS" sz="2000" dirty="0" smtClean="0"/>
              <a:t>	</a:t>
            </a:r>
            <a:r>
              <a:rPr lang="vi-VN" sz="2000" dirty="0" smtClean="0"/>
              <a:t>izvan dobroga i van zloga”</a:t>
            </a:r>
          </a:p>
          <a:p>
            <a:r>
              <a:rPr lang="vi-VN" sz="2000" dirty="0" smtClean="0"/>
              <a:t>Zanimljivo je da p</a:t>
            </a:r>
            <a:r>
              <a:rPr lang="sr-Latn-CS" sz="2000" dirty="0" smtClean="0"/>
              <a:t>j</a:t>
            </a:r>
            <a:r>
              <a:rPr lang="vi-VN" sz="2000" dirty="0" smtClean="0"/>
              <a:t>esnik jasiku smatra neutralnom. Niti dobrom niti zlom, baš kao šta je i sam život – uv</a:t>
            </a:r>
            <a:r>
              <a:rPr lang="sr-Latn-CS" sz="2000" dirty="0" smtClean="0"/>
              <a:t>ij</a:t>
            </a:r>
            <a:r>
              <a:rPr lang="vi-VN" sz="2000" dirty="0" smtClean="0"/>
              <a:t>ek negd</a:t>
            </a:r>
            <a:r>
              <a:rPr lang="sr-Latn-CS" sz="2000" dirty="0" smtClean="0"/>
              <a:t>j</a:t>
            </a:r>
            <a:r>
              <a:rPr lang="vi-VN" sz="2000" dirty="0" smtClean="0"/>
              <a:t>e između. I kao i jasika, taj život je</a:t>
            </a:r>
          </a:p>
          <a:p>
            <a:pPr>
              <a:buNone/>
            </a:pPr>
            <a:r>
              <a:rPr lang="sr-Latn-CS" sz="2000" dirty="0" smtClean="0"/>
              <a:t>		</a:t>
            </a:r>
            <a:r>
              <a:rPr lang="vi-VN" sz="2000" dirty="0" smtClean="0"/>
              <a:t>“danas ko juče što je bio,</a:t>
            </a:r>
            <a:br>
              <a:rPr lang="vi-VN" sz="2000" dirty="0" smtClean="0"/>
            </a:br>
            <a:r>
              <a:rPr lang="sr-Latn-CS" sz="2000" dirty="0" smtClean="0"/>
              <a:t>	</a:t>
            </a:r>
            <a:r>
              <a:rPr lang="vi-VN" sz="2000" dirty="0" smtClean="0"/>
              <a:t>jači od smrti i od boga”</a:t>
            </a:r>
          </a:p>
          <a:p>
            <a:r>
              <a:rPr lang="en-US" sz="2000" dirty="0" smtClean="0"/>
              <a:t>U </a:t>
            </a:r>
            <a:r>
              <a:rPr lang="en-US" sz="2000" dirty="0" err="1" smtClean="0"/>
              <a:t>ovim</a:t>
            </a:r>
            <a:r>
              <a:rPr lang="en-US" sz="2000" dirty="0" smtClean="0"/>
              <a:t> </a:t>
            </a:r>
            <a:r>
              <a:rPr lang="en-US" sz="2000" dirty="0" err="1" smtClean="0"/>
              <a:t>slikama</a:t>
            </a:r>
            <a:r>
              <a:rPr lang="en-US" sz="2000" dirty="0" smtClean="0"/>
              <a:t> prim</a:t>
            </a:r>
            <a:r>
              <a:rPr lang="sr-Latn-CS" sz="2000" dirty="0" smtClean="0"/>
              <a:t>j</a:t>
            </a:r>
            <a:r>
              <a:rPr lang="en-US" sz="2000" dirty="0" err="1" smtClean="0"/>
              <a:t>ećujemo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je </a:t>
            </a:r>
            <a:r>
              <a:rPr lang="en-US" sz="2000" dirty="0" err="1" smtClean="0"/>
              <a:t>jasika</a:t>
            </a:r>
            <a:r>
              <a:rPr lang="en-US" sz="2000" dirty="0" smtClean="0"/>
              <a:t> </a:t>
            </a:r>
            <a:r>
              <a:rPr lang="en-US" sz="2000" dirty="0" err="1" smtClean="0"/>
              <a:t>pesonifikovana</a:t>
            </a:r>
            <a:r>
              <a:rPr lang="en-US" sz="2000" dirty="0" smtClean="0"/>
              <a:t> ne </a:t>
            </a:r>
            <a:r>
              <a:rPr lang="en-US" sz="2000" dirty="0" err="1" smtClean="0"/>
              <a:t>samo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čov</a:t>
            </a:r>
            <a:r>
              <a:rPr lang="sr-Latn-CS" sz="2000" dirty="0" smtClean="0"/>
              <a:t>j</a:t>
            </a:r>
            <a:r>
              <a:rPr lang="en-US" sz="2000" dirty="0" err="1" smtClean="0"/>
              <a:t>ek</a:t>
            </a:r>
            <a:r>
              <a:rPr lang="en-US" sz="2000" dirty="0" smtClean="0"/>
              <a:t>, </a:t>
            </a:r>
            <a:r>
              <a:rPr lang="en-US" sz="2000" dirty="0" err="1" smtClean="0"/>
              <a:t>već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junak</a:t>
            </a:r>
            <a:r>
              <a:rPr lang="en-US" sz="2000" dirty="0" smtClean="0"/>
              <a:t>. Na </a:t>
            </a:r>
            <a:r>
              <a:rPr lang="en-US" sz="2000" dirty="0" err="1" smtClean="0"/>
              <a:t>takav</a:t>
            </a:r>
            <a:r>
              <a:rPr lang="en-US" sz="2000" dirty="0" smtClean="0"/>
              <a:t> </a:t>
            </a:r>
            <a:r>
              <a:rPr lang="en-US" sz="2000" dirty="0" err="1" smtClean="0"/>
              <a:t>način</a:t>
            </a:r>
            <a:r>
              <a:rPr lang="en-US" sz="2000" dirty="0" smtClean="0"/>
              <a:t> mu se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</a:t>
            </a:r>
            <a:r>
              <a:rPr lang="en-US" sz="2000" dirty="0" smtClean="0"/>
              <a:t> </a:t>
            </a:r>
            <a:r>
              <a:rPr lang="en-US" sz="2000" dirty="0" err="1" smtClean="0"/>
              <a:t>obraća</a:t>
            </a:r>
            <a:r>
              <a:rPr lang="en-US" sz="2000" dirty="0" smtClean="0"/>
              <a:t>, </a:t>
            </a:r>
            <a:r>
              <a:rPr lang="en-US" sz="2000" dirty="0" err="1" smtClean="0"/>
              <a:t>hvaleći</a:t>
            </a:r>
            <a:r>
              <a:rPr lang="en-US" sz="2000" dirty="0" smtClean="0"/>
              <a:t> </a:t>
            </a:r>
            <a:r>
              <a:rPr lang="en-US" sz="2000" dirty="0" err="1" smtClean="0"/>
              <a:t>vrline</a:t>
            </a:r>
            <a:r>
              <a:rPr lang="en-US" sz="2000" dirty="0" smtClean="0"/>
              <a:t> </a:t>
            </a:r>
            <a:r>
              <a:rPr lang="en-US" sz="2000" dirty="0" err="1" smtClean="0"/>
              <a:t>ovog</a:t>
            </a:r>
            <a:r>
              <a:rPr lang="en-US" sz="2000" dirty="0" smtClean="0"/>
              <a:t> </a:t>
            </a:r>
            <a:r>
              <a:rPr lang="en-US" sz="2000" dirty="0" err="1" smtClean="0"/>
              <a:t>stabla</a:t>
            </a:r>
            <a:r>
              <a:rPr lang="en-US" sz="2000" dirty="0" smtClean="0"/>
              <a:t>. Pa </a:t>
            </a:r>
            <a:r>
              <a:rPr lang="en-US" sz="2000" dirty="0" err="1" smtClean="0"/>
              <a:t>tako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sl</a:t>
            </a:r>
            <a:r>
              <a:rPr lang="sr-Latn-CS" sz="2000" dirty="0" smtClean="0"/>
              <a:t>j</a:t>
            </a:r>
            <a:r>
              <a:rPr lang="en-US" sz="2000" dirty="0" err="1" smtClean="0"/>
              <a:t>edeć</a:t>
            </a:r>
            <a:r>
              <a:rPr lang="sr-Latn-CS" sz="2000" dirty="0" smtClean="0"/>
              <a:t>u</a:t>
            </a:r>
            <a:r>
              <a:rPr lang="en-US" sz="2000" dirty="0" smtClean="0"/>
              <a:t> </a:t>
            </a:r>
            <a:r>
              <a:rPr lang="en-US" sz="2000" dirty="0" err="1" smtClean="0"/>
              <a:t>strofu</a:t>
            </a:r>
            <a:r>
              <a:rPr lang="en-US" sz="2000" dirty="0" smtClean="0"/>
              <a:t>, </a:t>
            </a:r>
            <a:r>
              <a:rPr lang="en-US" sz="2000" dirty="0" err="1" smtClean="0"/>
              <a:t>baš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treću</a:t>
            </a:r>
            <a:r>
              <a:rPr lang="en-US" sz="2000" dirty="0" smtClean="0"/>
              <a:t>, </a:t>
            </a:r>
            <a:r>
              <a:rPr lang="en-US" sz="2000" dirty="0" err="1" smtClean="0"/>
              <a:t>ponovo</a:t>
            </a:r>
            <a:r>
              <a:rPr lang="en-US" sz="2000" dirty="0" smtClean="0"/>
              <a:t> </a:t>
            </a:r>
            <a:r>
              <a:rPr lang="en-US" sz="2000" dirty="0" err="1" smtClean="0"/>
              <a:t>započinje</a:t>
            </a:r>
            <a:r>
              <a:rPr lang="en-US" sz="2000" dirty="0" smtClean="0"/>
              <a:t> </a:t>
            </a:r>
            <a:r>
              <a:rPr lang="en-US" sz="2000" dirty="0" err="1" smtClean="0"/>
              <a:t>usklikom</a:t>
            </a:r>
            <a:r>
              <a:rPr lang="en-US" sz="2000" dirty="0" smtClean="0"/>
              <a:t> “</a:t>
            </a:r>
            <a:r>
              <a:rPr lang="en-US" sz="2000" dirty="0" err="1" smtClean="0"/>
              <a:t>Treperi</a:t>
            </a:r>
            <a:r>
              <a:rPr lang="en-US" sz="2000" dirty="0" smtClean="0"/>
              <a:t> </a:t>
            </a:r>
            <a:r>
              <a:rPr lang="en-US" sz="2000" dirty="0" err="1" smtClean="0"/>
              <a:t>samo</a:t>
            </a:r>
            <a:r>
              <a:rPr lang="en-US" sz="2000" dirty="0" smtClean="0"/>
              <a:t>, o </a:t>
            </a:r>
            <a:r>
              <a:rPr lang="en-US" sz="2000" dirty="0" err="1" smtClean="0"/>
              <a:t>jasiko</a:t>
            </a:r>
            <a:r>
              <a:rPr lang="en-US" sz="2000" dirty="0" smtClean="0"/>
              <a:t>!”. </a:t>
            </a:r>
            <a:r>
              <a:rPr lang="vi-VN" sz="2000" dirty="0" smtClean="0"/>
              <a:t/>
            </a:r>
            <a:br>
              <a:rPr lang="vi-VN" sz="2000" dirty="0" smtClean="0"/>
            </a:b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769936"/>
          </a:xfrm>
        </p:spPr>
        <p:txBody>
          <a:bodyPr>
            <a:normAutofit/>
          </a:bodyPr>
          <a:lstStyle/>
          <a:p>
            <a:r>
              <a:rPr lang="sr-Latn-CS" sz="2000" dirty="0" err="1" smtClean="0"/>
              <a:t>M</a:t>
            </a:r>
            <a:r>
              <a:rPr lang="en-US" sz="2000" dirty="0" err="1" smtClean="0"/>
              <a:t>otiv</a:t>
            </a:r>
            <a:r>
              <a:rPr lang="en-US" sz="2000" dirty="0" smtClean="0"/>
              <a:t> “</a:t>
            </a:r>
            <a:r>
              <a:rPr lang="en-US" sz="2000" dirty="0" err="1" smtClean="0"/>
              <a:t>senke</a:t>
            </a:r>
            <a:r>
              <a:rPr lang="en-US" sz="2000" dirty="0" smtClean="0"/>
              <a:t>”</a:t>
            </a:r>
            <a:r>
              <a:rPr lang="sr-Latn-CS" sz="2000" dirty="0" smtClean="0"/>
              <a:t> u sedmoj strofi,</a:t>
            </a:r>
            <a:r>
              <a:rPr lang="en-US" sz="2000" dirty="0" smtClean="0"/>
              <a:t> </a:t>
            </a:r>
            <a:r>
              <a:rPr lang="en-US" sz="2000" dirty="0" err="1" smtClean="0"/>
              <a:t>zapravo</a:t>
            </a:r>
            <a:r>
              <a:rPr lang="en-US" sz="2000" dirty="0" smtClean="0"/>
              <a:t> je </a:t>
            </a:r>
            <a:r>
              <a:rPr lang="en-US" sz="2000" dirty="0" err="1" smtClean="0"/>
              <a:t>simbol</a:t>
            </a:r>
            <a:r>
              <a:rPr lang="en-US" sz="2000" dirty="0" smtClean="0"/>
              <a:t> </a:t>
            </a:r>
            <a:r>
              <a:rPr lang="en-US" sz="2000" dirty="0" err="1" smtClean="0"/>
              <a:t>sve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nesreće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tuge</a:t>
            </a:r>
            <a:r>
              <a:rPr lang="en-US" sz="2000" dirty="0" smtClean="0"/>
              <a:t> </a:t>
            </a:r>
            <a:r>
              <a:rPr lang="en-US" sz="2000" dirty="0" err="1" smtClean="0"/>
              <a:t>kojom</a:t>
            </a:r>
            <a:r>
              <a:rPr lang="en-US" sz="2000" dirty="0" smtClean="0"/>
              <a:t> je </a:t>
            </a:r>
            <a:r>
              <a:rPr lang="en-US" sz="2000" dirty="0" err="1" smtClean="0"/>
              <a:t>obavijeno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esnikovo</a:t>
            </a:r>
            <a:r>
              <a:rPr lang="en-US" sz="2000" dirty="0" smtClean="0"/>
              <a:t> </a:t>
            </a:r>
            <a:r>
              <a:rPr lang="en-US" sz="2000" dirty="0" err="1" smtClean="0"/>
              <a:t>življenje</a:t>
            </a:r>
            <a:r>
              <a:rPr lang="en-US" sz="2000" dirty="0" smtClean="0"/>
              <a:t>. </a:t>
            </a:r>
            <a:r>
              <a:rPr lang="en-US" sz="2000" dirty="0" err="1" smtClean="0"/>
              <a:t>Ipak</a:t>
            </a:r>
            <a:r>
              <a:rPr lang="en-US" sz="2000" dirty="0" smtClean="0"/>
              <a:t>,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</a:t>
            </a:r>
            <a:r>
              <a:rPr lang="en-US" sz="2000" dirty="0" smtClean="0"/>
              <a:t> je </a:t>
            </a:r>
            <a:r>
              <a:rPr lang="en-US" sz="2000" dirty="0" err="1" smtClean="0"/>
              <a:t>svestan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ovaj</a:t>
            </a:r>
            <a:r>
              <a:rPr lang="en-US" sz="2000" dirty="0" smtClean="0"/>
              <a:t> </a:t>
            </a:r>
            <a:r>
              <a:rPr lang="en-US" sz="2000" dirty="0" err="1" smtClean="0"/>
              <a:t>život</a:t>
            </a:r>
            <a:r>
              <a:rPr lang="en-US" sz="2000" dirty="0" smtClean="0"/>
              <a:t> </a:t>
            </a:r>
            <a:r>
              <a:rPr lang="en-US" sz="2000" dirty="0" err="1" smtClean="0"/>
              <a:t>nije</a:t>
            </a:r>
            <a:r>
              <a:rPr lang="en-US" sz="2000" dirty="0" smtClean="0"/>
              <a:t> </a:t>
            </a:r>
            <a:r>
              <a:rPr lang="en-US" sz="2000" dirty="0" err="1" smtClean="0"/>
              <a:t>sve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on </a:t>
            </a:r>
            <a:r>
              <a:rPr lang="en-US" sz="2000" dirty="0" err="1" smtClean="0"/>
              <a:t>ima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endParaRPr lang="sr-Latn-CS" sz="2000" dirty="0" smtClean="0"/>
          </a:p>
          <a:p>
            <a:r>
              <a:rPr lang="en-US" sz="2000" dirty="0" smtClean="0"/>
              <a:t> U </a:t>
            </a:r>
            <a:r>
              <a:rPr lang="en-US" sz="2000" dirty="0" err="1" smtClean="0"/>
              <a:t>osmoj</a:t>
            </a:r>
            <a:r>
              <a:rPr lang="en-US" sz="2000" dirty="0" smtClean="0"/>
              <a:t> </a:t>
            </a:r>
            <a:r>
              <a:rPr lang="en-US" sz="2000" dirty="0" err="1" smtClean="0"/>
              <a:t>strofi</a:t>
            </a:r>
            <a:r>
              <a:rPr lang="en-US" sz="2000" dirty="0" smtClean="0"/>
              <a:t> </a:t>
            </a:r>
            <a:r>
              <a:rPr lang="en-US" sz="2000" dirty="0" err="1" smtClean="0"/>
              <a:t>pominje</a:t>
            </a:r>
            <a:r>
              <a:rPr lang="en-US" sz="2000" dirty="0" smtClean="0"/>
              <a:t> </a:t>
            </a:r>
            <a:r>
              <a:rPr lang="en-US" sz="2000" dirty="0" err="1" smtClean="0"/>
              <a:t>motiv</a:t>
            </a:r>
            <a:r>
              <a:rPr lang="en-US" sz="2000" dirty="0" smtClean="0"/>
              <a:t> v</a:t>
            </a:r>
            <a:r>
              <a:rPr lang="sr-Latn-CS" sz="2000" dirty="0" smtClean="0"/>
              <a:t>j</a:t>
            </a:r>
            <a:r>
              <a:rPr lang="en-US" sz="2000" dirty="0" err="1" smtClean="0"/>
              <a:t>ečnog</a:t>
            </a:r>
            <a:r>
              <a:rPr lang="en-US" sz="2000" dirty="0" smtClean="0"/>
              <a:t> </a:t>
            </a:r>
            <a:r>
              <a:rPr lang="en-US" sz="2000" dirty="0" err="1" smtClean="0"/>
              <a:t>života</a:t>
            </a:r>
            <a:r>
              <a:rPr lang="en-US" sz="2000" dirty="0" smtClean="0"/>
              <a:t>. U tom </a:t>
            </a:r>
            <a:r>
              <a:rPr lang="en-US" sz="2000" dirty="0" err="1" smtClean="0"/>
              <a:t>životu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lirski</a:t>
            </a:r>
            <a:r>
              <a:rPr lang="en-US" sz="2000" dirty="0" smtClean="0"/>
              <a:t> </a:t>
            </a:r>
            <a:r>
              <a:rPr lang="en-US" sz="2000" dirty="0" err="1" smtClean="0"/>
              <a:t>subjekat</a:t>
            </a:r>
            <a:r>
              <a:rPr lang="en-US" sz="2000" dirty="0" smtClean="0"/>
              <a:t>, </a:t>
            </a:r>
            <a:r>
              <a:rPr lang="en-US" sz="2000" dirty="0" err="1" smtClean="0"/>
              <a:t>jasika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sve</a:t>
            </a:r>
            <a:r>
              <a:rPr lang="en-US" sz="2000" dirty="0" smtClean="0"/>
              <a:t> </a:t>
            </a:r>
            <a:r>
              <a:rPr lang="en-US" sz="2000" dirty="0" err="1" smtClean="0"/>
              <a:t>ostalo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ih</a:t>
            </a:r>
            <a:r>
              <a:rPr lang="en-US" sz="2000" dirty="0" smtClean="0"/>
              <a:t> </a:t>
            </a:r>
            <a:r>
              <a:rPr lang="en-US" sz="2000" dirty="0" err="1" smtClean="0"/>
              <a:t>okružuje</a:t>
            </a:r>
            <a:r>
              <a:rPr lang="en-US" sz="2000" dirty="0" smtClean="0"/>
              <a:t> </a:t>
            </a:r>
            <a:r>
              <a:rPr lang="en-US" sz="2000" dirty="0" err="1" smtClean="0"/>
              <a:t>povezani</a:t>
            </a:r>
            <a:r>
              <a:rPr lang="en-US" sz="2000" dirty="0" smtClean="0"/>
              <a:t>. </a:t>
            </a:r>
            <a:r>
              <a:rPr lang="en-US" sz="2000" dirty="0" err="1" smtClean="0"/>
              <a:t>Drhtaji</a:t>
            </a:r>
            <a:r>
              <a:rPr lang="en-US" sz="2000" dirty="0" smtClean="0"/>
              <a:t> </a:t>
            </a:r>
            <a:r>
              <a:rPr lang="en-US" sz="2000" dirty="0" err="1" smtClean="0"/>
              <a:t>jasike</a:t>
            </a:r>
            <a:r>
              <a:rPr lang="en-US" sz="2000" dirty="0" smtClean="0"/>
              <a:t> </a:t>
            </a:r>
            <a:r>
              <a:rPr lang="en-US" sz="2000" dirty="0" err="1" smtClean="0"/>
              <a:t>imaju</a:t>
            </a:r>
            <a:r>
              <a:rPr lang="en-US" sz="2000" dirty="0" smtClean="0"/>
              <a:t> </a:t>
            </a:r>
            <a:r>
              <a:rPr lang="en-US" sz="2000" dirty="0" err="1" smtClean="0"/>
              <a:t>uticaja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upravo</a:t>
            </a:r>
            <a:r>
              <a:rPr lang="en-US" sz="2000" dirty="0" smtClean="0"/>
              <a:t> je to </a:t>
            </a:r>
            <a:r>
              <a:rPr lang="en-US" sz="2000" dirty="0" err="1" smtClean="0"/>
              <a:t>ono</a:t>
            </a:r>
            <a:r>
              <a:rPr lang="en-US" sz="2000" dirty="0" smtClean="0"/>
              <a:t> </a:t>
            </a:r>
            <a:r>
              <a:rPr lang="en-US" sz="2000" dirty="0" err="1" smtClean="0"/>
              <a:t>što</a:t>
            </a:r>
            <a:r>
              <a:rPr lang="en-US" sz="2000" dirty="0" smtClean="0"/>
              <a:t> </a:t>
            </a:r>
            <a:r>
              <a:rPr lang="en-US" sz="2000" dirty="0" err="1" smtClean="0"/>
              <a:t>ih</a:t>
            </a:r>
            <a:r>
              <a:rPr lang="en-US" sz="2000" dirty="0" smtClean="0"/>
              <a:t> </a:t>
            </a:r>
            <a:r>
              <a:rPr lang="en-US" sz="2000" dirty="0" err="1" smtClean="0"/>
              <a:t>povezuje</a:t>
            </a:r>
            <a:r>
              <a:rPr lang="en-US" sz="2000" dirty="0" smtClean="0"/>
              <a:t>. </a:t>
            </a:r>
            <a:endParaRPr lang="sr-Latn-CS" sz="2000" dirty="0" smtClean="0"/>
          </a:p>
          <a:p>
            <a:endParaRPr lang="sr-Latn-CS" sz="2000" dirty="0" smtClean="0"/>
          </a:p>
          <a:p>
            <a:r>
              <a:rPr lang="en-US" sz="2000" dirty="0" err="1" smtClean="0"/>
              <a:t>Treperenje</a:t>
            </a:r>
            <a:r>
              <a:rPr lang="en-US" sz="2000" dirty="0" smtClean="0"/>
              <a:t> </a:t>
            </a:r>
            <a:r>
              <a:rPr lang="en-US" sz="2000" dirty="0" err="1" smtClean="0"/>
              <a:t>lišća</a:t>
            </a:r>
            <a:r>
              <a:rPr lang="sr-Latn-CS" sz="2000" dirty="0" smtClean="0"/>
              <a:t>,u posljednjoj strofi,</a:t>
            </a:r>
            <a:r>
              <a:rPr lang="en-US" sz="2000" dirty="0" smtClean="0"/>
              <a:t> u </a:t>
            </a:r>
            <a:r>
              <a:rPr lang="en-US" sz="2000" dirty="0" err="1" smtClean="0"/>
              <a:t>pesniku</a:t>
            </a:r>
            <a:r>
              <a:rPr lang="en-US" sz="2000" dirty="0" smtClean="0"/>
              <a:t> </a:t>
            </a:r>
            <a:r>
              <a:rPr lang="en-US" sz="2000" dirty="0" err="1" smtClean="0"/>
              <a:t>budi</a:t>
            </a:r>
            <a:r>
              <a:rPr lang="en-US" sz="2000" dirty="0" smtClean="0"/>
              <a:t> </a:t>
            </a:r>
            <a:r>
              <a:rPr lang="en-US" sz="2000" dirty="0" err="1" smtClean="0"/>
              <a:t>nadu</a:t>
            </a:r>
            <a:r>
              <a:rPr lang="en-US" sz="2000" dirty="0" smtClean="0"/>
              <a:t>. </a:t>
            </a:r>
            <a:r>
              <a:rPr lang="en-US" sz="2000" dirty="0" err="1" smtClean="0"/>
              <a:t>Čak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u </a:t>
            </a:r>
            <a:r>
              <a:rPr lang="en-US" sz="2000" dirty="0" err="1" smtClean="0"/>
              <a:t>dubini</a:t>
            </a:r>
            <a:r>
              <a:rPr lang="en-US" sz="2000" dirty="0" smtClean="0"/>
              <a:t> 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esnikove</a:t>
            </a:r>
            <a:r>
              <a:rPr lang="en-US" sz="2000" dirty="0" smtClean="0"/>
              <a:t> </a:t>
            </a:r>
            <a:r>
              <a:rPr lang="en-US" sz="2000" dirty="0" err="1" smtClean="0"/>
              <a:t>tužne</a:t>
            </a:r>
            <a:r>
              <a:rPr lang="en-US" sz="2000" dirty="0" smtClean="0"/>
              <a:t> </a:t>
            </a:r>
            <a:r>
              <a:rPr lang="en-US" sz="2000" dirty="0" err="1" smtClean="0"/>
              <a:t>duše</a:t>
            </a:r>
            <a:r>
              <a:rPr lang="en-US" sz="2000" dirty="0" smtClean="0"/>
              <a:t>, </a:t>
            </a:r>
            <a:r>
              <a:rPr lang="en-US" sz="2000" dirty="0" err="1" smtClean="0"/>
              <a:t>oni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“</a:t>
            </a:r>
            <a:r>
              <a:rPr lang="en-US" sz="2000" dirty="0" err="1" smtClean="0"/>
              <a:t>nagoveštaj</a:t>
            </a:r>
            <a:r>
              <a:rPr lang="en-US" sz="2000" dirty="0" smtClean="0"/>
              <a:t> </a:t>
            </a:r>
            <a:r>
              <a:rPr lang="en-US" sz="2000" dirty="0" err="1" smtClean="0"/>
              <a:t>nove</a:t>
            </a:r>
            <a:r>
              <a:rPr lang="en-US" sz="2000" dirty="0" smtClean="0"/>
              <a:t> </a:t>
            </a:r>
            <a:r>
              <a:rPr lang="en-US" sz="2000" dirty="0" err="1" smtClean="0"/>
              <a:t>vere</a:t>
            </a:r>
            <a:r>
              <a:rPr lang="en-US" sz="2000" dirty="0" smtClean="0"/>
              <a:t>”, a v</a:t>
            </a:r>
            <a:r>
              <a:rPr lang="sr-Latn-CS" sz="2000" dirty="0" smtClean="0"/>
              <a:t>j</a:t>
            </a:r>
            <a:r>
              <a:rPr lang="en-US" sz="2000" dirty="0" smtClean="0"/>
              <a:t>era je </a:t>
            </a:r>
            <a:r>
              <a:rPr lang="en-US" sz="2000" dirty="0" err="1" smtClean="0"/>
              <a:t>simbol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nadu</a:t>
            </a:r>
            <a:r>
              <a:rPr lang="en-US" sz="2000" dirty="0" smtClean="0"/>
              <a:t>. </a:t>
            </a:r>
            <a:r>
              <a:rPr lang="en-US" sz="2000" dirty="0" err="1" smtClean="0"/>
              <a:t>Motiv</a:t>
            </a:r>
            <a:r>
              <a:rPr lang="en-US" sz="2000" dirty="0" smtClean="0"/>
              <a:t> “</a:t>
            </a:r>
            <a:r>
              <a:rPr lang="en-US" sz="2000" dirty="0" err="1" smtClean="0"/>
              <a:t>tamnih</a:t>
            </a:r>
            <a:r>
              <a:rPr lang="en-US" sz="2000" dirty="0" smtClean="0"/>
              <a:t> </a:t>
            </a:r>
            <a:r>
              <a:rPr lang="en-US" sz="2000" dirty="0" err="1" smtClean="0"/>
              <a:t>nagona</a:t>
            </a:r>
            <a:r>
              <a:rPr lang="en-US" sz="2000" dirty="0" smtClean="0"/>
              <a:t>”, </a:t>
            </a:r>
            <a:r>
              <a:rPr lang="en-US" sz="2000" dirty="0" err="1" smtClean="0"/>
              <a:t>koje</a:t>
            </a:r>
            <a:r>
              <a:rPr lang="en-US" sz="2000" dirty="0" smtClean="0"/>
              <a:t> je do </a:t>
            </a:r>
            <a:r>
              <a:rPr lang="en-US" sz="2000" dirty="0" err="1" smtClean="0"/>
              <a:t>sada</a:t>
            </a:r>
            <a:r>
              <a:rPr lang="en-US" sz="2000" dirty="0" smtClean="0"/>
              <a:t> p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esnik</a:t>
            </a:r>
            <a:r>
              <a:rPr lang="en-US" sz="2000" dirty="0" smtClean="0"/>
              <a:t> </a:t>
            </a:r>
            <a:r>
              <a:rPr lang="en-US" sz="2000" dirty="0" err="1" smtClean="0"/>
              <a:t>upotrebljavao</a:t>
            </a:r>
            <a:r>
              <a:rPr lang="en-US" sz="2000" dirty="0" smtClean="0"/>
              <a:t> u </a:t>
            </a:r>
            <a:r>
              <a:rPr lang="en-US" sz="2000" dirty="0" err="1" smtClean="0"/>
              <a:t>odnosu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jasiku</a:t>
            </a:r>
            <a:r>
              <a:rPr lang="en-US" sz="2000" dirty="0" smtClean="0"/>
              <a:t>, </a:t>
            </a:r>
            <a:r>
              <a:rPr lang="en-US" sz="2000" dirty="0" err="1" smtClean="0"/>
              <a:t>sada</a:t>
            </a:r>
            <a:r>
              <a:rPr lang="en-US" sz="2000" dirty="0" smtClean="0"/>
              <a:t> </a:t>
            </a:r>
            <a:r>
              <a:rPr lang="en-US" sz="2000" dirty="0" err="1" smtClean="0"/>
              <a:t>ih</a:t>
            </a:r>
            <a:r>
              <a:rPr lang="en-US" sz="2000" dirty="0" smtClean="0"/>
              <a:t> </a:t>
            </a:r>
            <a:r>
              <a:rPr lang="en-US" sz="2000" dirty="0" err="1" smtClean="0"/>
              <a:t>upotrebljava</a:t>
            </a:r>
            <a:r>
              <a:rPr lang="en-US" sz="2000" dirty="0" smtClean="0"/>
              <a:t> u </a:t>
            </a:r>
            <a:r>
              <a:rPr lang="en-US" sz="2000" dirty="0" err="1" smtClean="0"/>
              <a:t>odnosu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sebe</a:t>
            </a:r>
            <a:r>
              <a:rPr lang="en-US" sz="2000" dirty="0" smtClean="0"/>
              <a:t>. Po </a:t>
            </a:r>
            <a:r>
              <a:rPr lang="en-US" sz="2000" dirty="0" err="1" smtClean="0"/>
              <a:t>uzoru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jasiku</a:t>
            </a:r>
            <a:r>
              <a:rPr lang="en-US" sz="2000" dirty="0" smtClean="0"/>
              <a:t>, </a:t>
            </a:r>
            <a:r>
              <a:rPr lang="en-US" sz="2000" dirty="0" err="1" smtClean="0"/>
              <a:t>tamni</a:t>
            </a:r>
            <a:r>
              <a:rPr lang="en-US" sz="2000" dirty="0" smtClean="0"/>
              <a:t> </a:t>
            </a:r>
            <a:r>
              <a:rPr lang="en-US" sz="2000" dirty="0" err="1" smtClean="0"/>
              <a:t>nagon</a:t>
            </a:r>
            <a:r>
              <a:rPr lang="sr-Latn-CS" sz="2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sada</a:t>
            </a:r>
            <a:r>
              <a:rPr lang="en-US" sz="2000" dirty="0" smtClean="0"/>
              <a:t> </a:t>
            </a:r>
            <a:r>
              <a:rPr lang="en-US" sz="2000" dirty="0" err="1" smtClean="0"/>
              <a:t>trepere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u </a:t>
            </a:r>
            <a:r>
              <a:rPr lang="en-US" sz="2000" dirty="0" err="1" smtClean="0"/>
              <a:t>njegovoj</a:t>
            </a:r>
            <a:r>
              <a:rPr lang="en-US" sz="2000" dirty="0" smtClean="0"/>
              <a:t> </a:t>
            </a:r>
            <a:r>
              <a:rPr lang="en-US" sz="2000" dirty="0" err="1" smtClean="0"/>
              <a:t>duši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/>
          <a:lstStyle/>
          <a:p>
            <a:r>
              <a:rPr lang="sr-Latn-CS" dirty="0" smtClean="0"/>
              <a:t>U pjesničkoj vještini  njegovi uzori su od početka bili francuski parnasovci i simbolisti.</a:t>
            </a:r>
          </a:p>
          <a:p>
            <a:r>
              <a:rPr lang="sr-Latn-CS" dirty="0" smtClean="0"/>
              <a:t>Od njih se, slično Dučiću, učio </a:t>
            </a:r>
            <a:r>
              <a:rPr lang="sr-Latn-CS" b="1" dirty="0" smtClean="0"/>
              <a:t>savršenstvu forme, preciznosti izraza, jasnosti, umjetničkoj disciplini.</a:t>
            </a:r>
          </a:p>
          <a:p>
            <a:endParaRPr lang="sr-Latn-CS" b="1" dirty="0" smtClean="0"/>
          </a:p>
          <a:p>
            <a:r>
              <a:rPr lang="sr-Latn-CS" b="1" dirty="0" smtClean="0"/>
              <a:t>Teme i motivi:</a:t>
            </a:r>
          </a:p>
          <a:p>
            <a:pPr lvl="1"/>
            <a:r>
              <a:rPr lang="sr-Latn-CS" dirty="0" smtClean="0">
                <a:solidFill>
                  <a:srgbClr val="FF0000"/>
                </a:solidFill>
              </a:rPr>
              <a:t>ljubav</a:t>
            </a:r>
          </a:p>
          <a:p>
            <a:pPr lvl="1"/>
            <a:r>
              <a:rPr lang="sr-Latn-CS" b="1" dirty="0" smtClean="0">
                <a:solidFill>
                  <a:srgbClr val="FF0000"/>
                </a:solidFill>
              </a:rPr>
              <a:t>misao o životu i smrti</a:t>
            </a:r>
          </a:p>
          <a:p>
            <a:pPr lvl="1"/>
            <a:r>
              <a:rPr lang="sr-Latn-CS" b="1" dirty="0" smtClean="0">
                <a:solidFill>
                  <a:srgbClr val="FF0000"/>
                </a:solidFill>
              </a:rPr>
              <a:t>odnos prema otadžbini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391400" cy="5257800"/>
          </a:xfrm>
        </p:spPr>
        <p:txBody>
          <a:bodyPr/>
          <a:lstStyle/>
          <a:p>
            <a:r>
              <a:rPr lang="sr-Latn-CS" dirty="0" smtClean="0"/>
              <a:t>U središtu odgovora na pitanje šta je prava i suštinska vrijednost života, Rakić stavlja </a:t>
            </a:r>
            <a:r>
              <a:rPr lang="sr-Latn-CS" b="1" dirty="0" smtClean="0"/>
              <a:t>ljubav – </a:t>
            </a:r>
            <a:r>
              <a:rPr lang="sr-Latn-CS" dirty="0" smtClean="0"/>
              <a:t>prema ženi, prema životu, prema otadžbini.</a:t>
            </a:r>
          </a:p>
          <a:p>
            <a:endParaRPr lang="sr-Latn-CS" b="1" dirty="0" smtClean="0"/>
          </a:p>
          <a:p>
            <a:r>
              <a:rPr lang="sr-Latn-CS" b="1" dirty="0" smtClean="0"/>
              <a:t>Ljubavna poezija:</a:t>
            </a:r>
            <a:r>
              <a:rPr lang="sr-Latn-CS" dirty="0" smtClean="0"/>
              <a:t> direktno i otvoreno upućena ženi, čulni i erotski zanosi izbijaju u prvi plan. To je ljubav trenutka, ljubav fizičkog kontakta. Rakić nije prezao od drske otvorenosti, pa se smatra da je u srpskoj poeziji upravo on izrekao najrazgolićenije ljubavne stihove.</a:t>
            </a:r>
            <a:endParaRPr lang="en-US" b="1" dirty="0"/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4876800"/>
          </a:xfrm>
        </p:spPr>
        <p:txBody>
          <a:bodyPr/>
          <a:lstStyle/>
          <a:p>
            <a:r>
              <a:rPr lang="sr-Latn-CS" dirty="0" smtClean="0"/>
              <a:t>Njegov odnos prema ljubavnom i čulnom, uvijek je živ, konkretan i gotovo nikad ne prelazi u apstrakciju i filozofiranje.</a:t>
            </a:r>
          </a:p>
          <a:p>
            <a:r>
              <a:rPr lang="sr-Latn-CS" dirty="0" smtClean="0"/>
              <a:t>U ljubavnoj poeziji nema pesimizma sve dok je ženina ljepota živa, konkretna, naga i prirodna. Istina, ima on i očaja u ljubavnim pjesmama, a taj očaj niče iz osjećaja emocionalne i tjelesne nemoći koja će doći.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543800" cy="6150936"/>
          </a:xfrm>
        </p:spPr>
        <p:txBody>
          <a:bodyPr>
            <a:normAutofit/>
          </a:bodyPr>
          <a:lstStyle/>
          <a:p>
            <a:r>
              <a:rPr lang="sr-Latn-CS" b="1" dirty="0" smtClean="0"/>
              <a:t>Ciklus pjesama o otadžbini:</a:t>
            </a:r>
          </a:p>
          <a:p>
            <a:r>
              <a:rPr lang="sr-Latn-CS" dirty="0" smtClean="0"/>
              <a:t>Za nastanak ovog ciklusa pjesama, teoretičari navode značaj njegovog rada na mjestu konzulata u Prištini, u periodu između balkanskih ratova.</a:t>
            </a:r>
          </a:p>
          <a:p>
            <a:r>
              <a:rPr lang="sr-Latn-CS" dirty="0" smtClean="0"/>
              <a:t>Rakić, u to vrijeme, kao izuzetan rodoljub piše ciklus nadahnutih rodoljubivih pjesama za koje se kažu da duhom modernog i savremenog oživljava kosovsku epopeju, podstiče nesebičnu ljubav i žrtvu za slobodu domovine.</a:t>
            </a:r>
          </a:p>
          <a:p>
            <a:r>
              <a:rPr lang="sr-Latn-CS" dirty="0" smtClean="0"/>
              <a:t>Te pjesme su pjesme svečanog tona, ali i one imaju subjektivnu boju i često neminovnost pesimizma jer njegov junak često postaje svjesna žrtva i leš.</a:t>
            </a:r>
          </a:p>
        </p:txBody>
      </p: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239000" cy="62484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Forma Rakićeve poezije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467600" cy="3953184"/>
          </a:xfrm>
        </p:spPr>
        <p:txBody>
          <a:bodyPr/>
          <a:lstStyle/>
          <a:p>
            <a:r>
              <a:rPr lang="sr-Latn-CS" dirty="0" smtClean="0"/>
              <a:t>Rakić je, kao i Dučić težio savršenstvu forme.</a:t>
            </a:r>
          </a:p>
          <a:p>
            <a:r>
              <a:rPr lang="sr-Latn-CS" dirty="0" smtClean="0"/>
              <a:t>Rakić je strogo vršio izbor riječi prema njihovoj slikovitosti i zvučnosti, umio da razvije široku frazu, ali i da pretjeranu jačinu osjećanja umiri  ironijom.</a:t>
            </a:r>
          </a:p>
          <a:p>
            <a:r>
              <a:rPr lang="sr-Latn-CS" dirty="0" smtClean="0"/>
              <a:t>Njegov stih je 11-erac, često 12-erac, a izuzetno rijetko se služio kraćim stihovima.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39000" cy="685800"/>
          </a:xfrm>
        </p:spPr>
        <p:txBody>
          <a:bodyPr/>
          <a:lstStyle/>
          <a:p>
            <a:r>
              <a:rPr lang="sr-Latn-CS" dirty="0" smtClean="0"/>
              <a:t>		   </a:t>
            </a:r>
            <a:r>
              <a:rPr lang="sr-Latn-CS" sz="2800" dirty="0" smtClean="0"/>
              <a:t>Iskrena pesma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000" dirty="0" smtClean="0"/>
              <a:t>O sklopi usne, ne govori, ćuti,</a:t>
            </a:r>
          </a:p>
          <a:p>
            <a:pPr>
              <a:buNone/>
            </a:pPr>
            <a:r>
              <a:rPr lang="sr-Latn-CS" sz="2000" dirty="0" smtClean="0"/>
              <a:t>Ostavi dušu, nek</a:t>
            </a:r>
            <a:r>
              <a:rPr lang="en-US" sz="2000" dirty="0" smtClean="0"/>
              <a:t>`</a:t>
            </a:r>
            <a:r>
              <a:rPr lang="sr-Latn-CS" sz="2000" dirty="0" smtClean="0"/>
              <a:t> spokojno sneva-</a:t>
            </a:r>
          </a:p>
          <a:p>
            <a:pPr>
              <a:buNone/>
            </a:pPr>
            <a:r>
              <a:rPr lang="sr-Latn-CS" sz="2000" dirty="0" smtClean="0"/>
              <a:t>Dok kraj nas lišće na drveću žuti,</a:t>
            </a:r>
          </a:p>
          <a:p>
            <a:pPr>
              <a:buNone/>
            </a:pPr>
            <a:r>
              <a:rPr lang="sr-Latn-CS" sz="2000" dirty="0" smtClean="0"/>
              <a:t>I laste lete put toplijih krajeva.</a:t>
            </a:r>
          </a:p>
          <a:p>
            <a:endParaRPr lang="sr-Latn-CS" sz="2000" dirty="0" smtClean="0"/>
          </a:p>
          <a:p>
            <a:pPr>
              <a:buNone/>
            </a:pPr>
            <a:r>
              <a:rPr lang="en-US" sz="2000" dirty="0" smtClean="0"/>
              <a:t>O, </a:t>
            </a:r>
            <a:r>
              <a:rPr lang="en-US" sz="2000" dirty="0" err="1" smtClean="0"/>
              <a:t>sklopi</a:t>
            </a:r>
            <a:r>
              <a:rPr lang="en-US" sz="2000" dirty="0" smtClean="0"/>
              <a:t> </a:t>
            </a:r>
            <a:r>
              <a:rPr lang="en-US" sz="2000" dirty="0" err="1" smtClean="0"/>
              <a:t>usne</a:t>
            </a:r>
            <a:r>
              <a:rPr lang="en-US" sz="2000" dirty="0" smtClean="0"/>
              <a:t>, ne </a:t>
            </a:r>
            <a:r>
              <a:rPr lang="sr-Latn-CS" sz="2000" dirty="0" smtClean="0"/>
              <a:t>miči se</a:t>
            </a:r>
            <a:r>
              <a:rPr lang="en-US" sz="2000" dirty="0" smtClean="0"/>
              <a:t>, </a:t>
            </a:r>
            <a:r>
              <a:rPr lang="en-US" sz="2000" dirty="0" err="1" smtClean="0"/>
              <a:t>ćuti</a:t>
            </a:r>
            <a:r>
              <a:rPr lang="sr-Latn-CS" sz="2000" dirty="0" smtClean="0"/>
              <a:t>!</a:t>
            </a:r>
          </a:p>
          <a:p>
            <a:pPr>
              <a:buNone/>
            </a:pPr>
            <a:r>
              <a:rPr lang="sr-Latn-CS" sz="2000" dirty="0" err="1" smtClean="0"/>
              <a:t>O</a:t>
            </a:r>
            <a:r>
              <a:rPr lang="en-US" sz="2000" dirty="0" err="1" smtClean="0"/>
              <a:t>stavi</a:t>
            </a:r>
            <a:r>
              <a:rPr lang="en-US" sz="2000" dirty="0" smtClean="0"/>
              <a:t> </a:t>
            </a:r>
            <a:r>
              <a:rPr lang="en-US" sz="2000" dirty="0" err="1" smtClean="0"/>
              <a:t>misli</a:t>
            </a:r>
            <a:r>
              <a:rPr lang="en-US" sz="2000" dirty="0" smtClean="0"/>
              <a:t> </a:t>
            </a:r>
            <a:r>
              <a:rPr lang="en-US" sz="2000" dirty="0" err="1" smtClean="0"/>
              <a:t>nek</a:t>
            </a:r>
            <a:r>
              <a:rPr lang="en-US" sz="2000" dirty="0" smtClean="0"/>
              <a:t> se </a:t>
            </a:r>
            <a:r>
              <a:rPr lang="en-US" sz="2000" dirty="0" err="1" smtClean="0"/>
              <a:t>bujno</a:t>
            </a:r>
            <a:r>
              <a:rPr lang="en-US" sz="2000" dirty="0" smtClean="0"/>
              <a:t> </a:t>
            </a:r>
            <a:r>
              <a:rPr lang="en-US" sz="2000" dirty="0" err="1" smtClean="0"/>
              <a:t>roje</a:t>
            </a:r>
            <a:r>
              <a:rPr lang="en-US" sz="2000" dirty="0" smtClean="0"/>
              <a:t>,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reč</a:t>
            </a:r>
            <a:r>
              <a:rPr lang="en-US" sz="2000" dirty="0" smtClean="0"/>
              <a:t> </a:t>
            </a:r>
            <a:r>
              <a:rPr lang="en-US" sz="2000" dirty="0" err="1" smtClean="0"/>
              <a:t>nek</a:t>
            </a:r>
            <a:r>
              <a:rPr lang="en-US" sz="2000" dirty="0" smtClean="0"/>
              <a:t> </a:t>
            </a:r>
            <a:r>
              <a:rPr lang="en-US" sz="2000" dirty="0" err="1" smtClean="0"/>
              <a:t>tvoja</a:t>
            </a:r>
            <a:r>
              <a:rPr lang="en-US" sz="2000" dirty="0" smtClean="0"/>
              <a:t> </a:t>
            </a:r>
            <a:r>
              <a:rPr lang="en-US" sz="2000" dirty="0" err="1" smtClean="0"/>
              <a:t>ničim</a:t>
            </a:r>
            <a:r>
              <a:rPr lang="en-US" sz="2000" dirty="0" smtClean="0"/>
              <a:t> ne </a:t>
            </a:r>
            <a:r>
              <a:rPr lang="en-US" sz="2000" dirty="0" err="1" smtClean="0"/>
              <a:t>pomuti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err="1" smtClean="0"/>
              <a:t>B</a:t>
            </a:r>
            <a:r>
              <a:rPr lang="en-US" sz="2000" dirty="0" err="1" smtClean="0"/>
              <a:t>ezmerno</a:t>
            </a:r>
            <a:r>
              <a:rPr lang="en-US" sz="2000" dirty="0" smtClean="0"/>
              <a:t> </a:t>
            </a:r>
            <a:r>
              <a:rPr lang="en-US" sz="2000" dirty="0" err="1" smtClean="0"/>
              <a:t>silne</a:t>
            </a:r>
            <a:r>
              <a:rPr lang="en-US" sz="2000" dirty="0" smtClean="0"/>
              <a:t> </a:t>
            </a:r>
            <a:r>
              <a:rPr lang="en-US" sz="2000" dirty="0" err="1" smtClean="0"/>
              <a:t>osećaje</a:t>
            </a:r>
            <a:r>
              <a:rPr lang="en-US" sz="2000" dirty="0" smtClean="0"/>
              <a:t> </a:t>
            </a:r>
            <a:r>
              <a:rPr lang="en-US" sz="2000" dirty="0" err="1" smtClean="0"/>
              <a:t>moje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r>
              <a:rPr lang="en-US" sz="2000" dirty="0" err="1" smtClean="0"/>
              <a:t>Ćuti</a:t>
            </a:r>
            <a:r>
              <a:rPr lang="en-US" sz="2000" dirty="0" smtClean="0"/>
              <a:t>,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pusti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sad </a:t>
            </a:r>
            <a:r>
              <a:rPr lang="en-US" sz="2000" dirty="0" err="1" smtClean="0"/>
              <a:t>žile</a:t>
            </a:r>
            <a:r>
              <a:rPr lang="en-US" sz="2000" dirty="0" smtClean="0"/>
              <a:t> </a:t>
            </a:r>
            <a:r>
              <a:rPr lang="en-US" sz="2000" dirty="0" err="1" smtClean="0"/>
              <a:t>moje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err="1" smtClean="0"/>
              <a:t>Z</a:t>
            </a:r>
            <a:r>
              <a:rPr lang="en-US" sz="2000" dirty="0" err="1" smtClean="0"/>
              <a:t>abrekću</a:t>
            </a:r>
            <a:r>
              <a:rPr lang="en-US" sz="2000" dirty="0" smtClean="0"/>
              <a:t> </a:t>
            </a:r>
            <a:r>
              <a:rPr lang="en-US" sz="2000" dirty="0" err="1" smtClean="0"/>
              <a:t>novim</a:t>
            </a:r>
            <a:r>
              <a:rPr lang="en-US" sz="2000" dirty="0" smtClean="0"/>
              <a:t> </a:t>
            </a:r>
            <a:r>
              <a:rPr lang="en-US" sz="2000" dirty="0" err="1" smtClean="0"/>
              <a:t>zanosnim</a:t>
            </a:r>
            <a:r>
              <a:rPr lang="en-US" sz="2000" dirty="0" smtClean="0"/>
              <a:t> </a:t>
            </a:r>
            <a:r>
              <a:rPr lang="en-US" sz="2000" dirty="0" err="1" smtClean="0"/>
              <a:t>životom</a:t>
            </a:r>
            <a:r>
              <a:rPr lang="en-US" sz="2000" dirty="0" smtClean="0"/>
              <a:t>,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err="1" smtClean="0"/>
              <a:t>D</a:t>
            </a:r>
            <a:r>
              <a:rPr lang="en-US" sz="2000" dirty="0" smtClean="0"/>
              <a:t>a </a:t>
            </a:r>
            <a:r>
              <a:rPr lang="en-US" sz="2000" dirty="0" err="1" smtClean="0"/>
              <a:t>zaboravim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smo</a:t>
            </a:r>
            <a:r>
              <a:rPr lang="en-US" sz="2000" dirty="0" smtClean="0"/>
              <a:t> </a:t>
            </a:r>
            <a:r>
              <a:rPr lang="en-US" sz="2000" dirty="0" err="1" smtClean="0"/>
              <a:t>tu</a:t>
            </a:r>
            <a:r>
              <a:rPr lang="en-US" sz="2000" dirty="0" smtClean="0"/>
              <a:t> </a:t>
            </a:r>
            <a:r>
              <a:rPr lang="en-US" sz="2000" dirty="0" err="1" smtClean="0"/>
              <a:t>nas</a:t>
            </a:r>
            <a:r>
              <a:rPr lang="en-US" sz="2000" dirty="0" smtClean="0"/>
              <a:t> </a:t>
            </a:r>
            <a:r>
              <a:rPr lang="en-US" sz="2000" dirty="0" err="1" smtClean="0"/>
              <a:t>dvoje</a:t>
            </a:r>
            <a:r>
              <a:rPr lang="sr-Latn-CS" sz="2000" dirty="0" smtClean="0"/>
              <a:t>,</a:t>
            </a:r>
          </a:p>
          <a:p>
            <a:pPr>
              <a:buNone/>
            </a:pPr>
            <a:r>
              <a:rPr lang="sr-Latn-CS" sz="2000" dirty="0" err="1" smtClean="0"/>
              <a:t>P</a:t>
            </a:r>
            <a:r>
              <a:rPr lang="en-US" sz="2000" dirty="0" smtClean="0"/>
              <a:t>red </a:t>
            </a:r>
            <a:r>
              <a:rPr lang="en-US" sz="2000" dirty="0" err="1" smtClean="0"/>
              <a:t>veličanstvom</a:t>
            </a:r>
            <a:r>
              <a:rPr lang="en-US" sz="2000" dirty="0" smtClean="0"/>
              <a:t> </a:t>
            </a:r>
            <a:r>
              <a:rPr lang="en-US" sz="2000" dirty="0" err="1" smtClean="0"/>
              <a:t>prirode</a:t>
            </a:r>
            <a:r>
              <a:rPr lang="en-US" sz="2000" dirty="0" smtClean="0"/>
              <a:t>; a </a:t>
            </a:r>
            <a:r>
              <a:rPr lang="en-US" sz="2000" dirty="0" err="1" smtClean="0"/>
              <a:t>potom</a:t>
            </a:r>
            <a:r>
              <a:rPr lang="en-US" sz="2000" dirty="0" smtClean="0"/>
              <a:t>,</a:t>
            </a:r>
            <a:endParaRPr lang="sr-Latn-C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7239000" cy="6603242"/>
          </a:xfrm>
        </p:spPr>
        <p:txBody>
          <a:bodyPr/>
          <a:lstStyle/>
          <a:p>
            <a:pPr fontAlgn="base"/>
            <a:r>
              <a:rPr lang="sr-Latn-CS" sz="2000" dirty="0" smtClean="0"/>
              <a:t>K</a:t>
            </a:r>
            <a:r>
              <a:rPr lang="vi-VN" sz="2000" dirty="0" smtClean="0"/>
              <a:t>ad prođe sve, i malaksalo telo</a:t>
            </a:r>
            <a:br>
              <a:rPr lang="vi-VN" sz="2000" dirty="0" smtClean="0"/>
            </a:br>
            <a:r>
              <a:rPr lang="sr-Latn-CS" sz="2000" dirty="0" smtClean="0"/>
              <a:t>P</a:t>
            </a:r>
            <a:r>
              <a:rPr lang="vi-VN" sz="2000" dirty="0" smtClean="0"/>
              <a:t>onovo padne u običnu čamu,</a:t>
            </a:r>
            <a:br>
              <a:rPr lang="vi-VN" sz="2000" dirty="0" smtClean="0"/>
            </a:br>
            <a:r>
              <a:rPr lang="sr-Latn-CS" sz="2000" dirty="0" smtClean="0"/>
              <a:t>I</a:t>
            </a:r>
            <a:r>
              <a:rPr lang="vi-VN" sz="2000" dirty="0" smtClean="0"/>
              <a:t> život nov i nadahnuće celo</a:t>
            </a:r>
            <a:br>
              <a:rPr lang="vi-VN" sz="2000" dirty="0" smtClean="0"/>
            </a:br>
            <a:r>
              <a:rPr lang="sr-Latn-CS" sz="2000" dirty="0" smtClean="0"/>
              <a:t>N</a:t>
            </a:r>
            <a:r>
              <a:rPr lang="vi-VN" sz="2000" dirty="0" smtClean="0"/>
              <a:t>ečujno, tiho potone u tamu,</a:t>
            </a:r>
            <a:endParaRPr lang="sr-Latn-CS" sz="2000" dirty="0" smtClean="0"/>
          </a:p>
          <a:p>
            <a:pPr fontAlgn="base">
              <a:buNone/>
            </a:pPr>
            <a:endParaRPr lang="vi-VN" sz="2000" dirty="0" smtClean="0"/>
          </a:p>
          <a:p>
            <a:pPr fontAlgn="base"/>
            <a:r>
              <a:rPr lang="sr-Latn-CS" sz="2000" dirty="0" smtClean="0"/>
              <a:t>J</a:t>
            </a:r>
            <a:r>
              <a:rPr lang="vi-VN" sz="2000" dirty="0" smtClean="0"/>
              <a:t>a ću ti, draga, opet reći tada</a:t>
            </a:r>
            <a:br>
              <a:rPr lang="vi-VN" sz="2000" dirty="0" smtClean="0"/>
            </a:br>
            <a:r>
              <a:rPr lang="sr-Latn-CS" sz="2000" dirty="0" smtClean="0"/>
              <a:t>O</a:t>
            </a:r>
            <a:r>
              <a:rPr lang="vi-VN" sz="2000" dirty="0" smtClean="0"/>
              <a:t>tužnu pesmu o ljubavi, kako</a:t>
            </a:r>
            <a:br>
              <a:rPr lang="vi-VN" sz="2000" dirty="0" smtClean="0"/>
            </a:br>
            <a:r>
              <a:rPr lang="sr-Latn-CS" sz="2000" dirty="0" smtClean="0"/>
              <a:t>Č</a:t>
            </a:r>
            <a:r>
              <a:rPr lang="vi-VN" sz="2000" dirty="0" smtClean="0"/>
              <a:t>eznem i stradam i ljubim te, mada</a:t>
            </a:r>
            <a:br>
              <a:rPr lang="vi-VN" sz="2000" dirty="0" smtClean="0"/>
            </a:br>
            <a:r>
              <a:rPr lang="sr-Latn-CS" sz="2000" dirty="0" smtClean="0"/>
              <a:t>U</a:t>
            </a:r>
            <a:r>
              <a:rPr lang="vi-VN" sz="2000" dirty="0" smtClean="0"/>
              <a:t> tom trenutku ne osećam tako.</a:t>
            </a:r>
            <a:endParaRPr lang="sr-Latn-CS" sz="2000" dirty="0" smtClean="0"/>
          </a:p>
          <a:p>
            <a:pPr fontAlgn="base"/>
            <a:endParaRPr lang="vi-VN" sz="2000" dirty="0" smtClean="0"/>
          </a:p>
          <a:p>
            <a:pPr fontAlgn="base"/>
            <a:r>
              <a:rPr lang="vi-VN" sz="2000" dirty="0" smtClean="0"/>
              <a:t>I ti ćeš, bedna ženo, kao vazda</a:t>
            </a:r>
            <a:br>
              <a:rPr lang="vi-VN" sz="2000" dirty="0" smtClean="0"/>
            </a:br>
            <a:r>
              <a:rPr lang="sr-Latn-CS" sz="2000" dirty="0" smtClean="0"/>
              <a:t>S</a:t>
            </a:r>
            <a:r>
              <a:rPr lang="vi-VN" sz="2000" dirty="0" smtClean="0"/>
              <a:t>lušati rado ove reči lažne,</a:t>
            </a:r>
            <a:br>
              <a:rPr lang="vi-VN" sz="2000" dirty="0" smtClean="0"/>
            </a:br>
            <a:r>
              <a:rPr lang="sr-Latn-CS" sz="2000" dirty="0" smtClean="0"/>
              <a:t>I</a:t>
            </a:r>
            <a:r>
              <a:rPr lang="vi-VN" sz="2000" dirty="0" smtClean="0"/>
              <a:t> zahvalićeš bogu što te sazda,</a:t>
            </a:r>
            <a:br>
              <a:rPr lang="vi-VN" sz="2000" dirty="0" smtClean="0"/>
            </a:br>
            <a:r>
              <a:rPr lang="sr-Latn-CS" sz="2000" dirty="0" smtClean="0"/>
              <a:t>I</a:t>
            </a:r>
            <a:r>
              <a:rPr lang="vi-VN" sz="2000" dirty="0" smtClean="0"/>
              <a:t> oči će ti biti suzom vlažne.</a:t>
            </a:r>
            <a:endParaRPr lang="sr-Latn-CS" sz="2000" dirty="0" smtClean="0"/>
          </a:p>
          <a:p>
            <a:pPr fontAlgn="base">
              <a:buNone/>
            </a:pPr>
            <a:endParaRPr lang="sr-Latn-CS" sz="2000" dirty="0" smtClean="0"/>
          </a:p>
          <a:p>
            <a:pPr fontAlgn="base"/>
            <a:r>
              <a:rPr lang="en-US" sz="2000" dirty="0" smtClean="0"/>
              <a:t>I </a:t>
            </a:r>
            <a:r>
              <a:rPr lang="en-US" sz="2000" dirty="0" err="1" smtClean="0"/>
              <a:t>gledajući</a:t>
            </a:r>
            <a:r>
              <a:rPr lang="en-US" sz="2000" dirty="0" smtClean="0"/>
              <a:t> </a:t>
            </a:r>
            <a:r>
              <a:rPr lang="en-US" sz="2000" dirty="0" err="1" smtClean="0"/>
              <a:t>vrh</a:t>
            </a:r>
            <a:r>
              <a:rPr lang="en-US" sz="2000" dirty="0" smtClean="0"/>
              <a:t> </a:t>
            </a:r>
            <a:r>
              <a:rPr lang="en-US" sz="2000" dirty="0" err="1" smtClean="0"/>
              <a:t>zaspalih</a:t>
            </a:r>
            <a:r>
              <a:rPr lang="en-US" sz="2000" dirty="0" smtClean="0"/>
              <a:t> </a:t>
            </a:r>
            <a:r>
              <a:rPr lang="en-US" sz="2000" dirty="0" err="1" smtClean="0"/>
              <a:t>njiva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sr-Latn-CS" sz="2000" dirty="0" err="1" smtClean="0"/>
              <a:t>K</a:t>
            </a:r>
            <a:r>
              <a:rPr lang="en-US" sz="2000" dirty="0" err="1" smtClean="0"/>
              <a:t>ako</a:t>
            </a:r>
            <a:r>
              <a:rPr lang="en-US" sz="2000" dirty="0" smtClean="0"/>
              <a:t> se </a:t>
            </a:r>
            <a:r>
              <a:rPr lang="en-US" sz="2000" dirty="0" err="1" smtClean="0"/>
              <a:t>spušta</a:t>
            </a:r>
            <a:r>
              <a:rPr lang="en-US" sz="2000" dirty="0" smtClean="0"/>
              <a:t> </a:t>
            </a:r>
            <a:r>
              <a:rPr lang="en-US" sz="2000" dirty="0" err="1" smtClean="0"/>
              <a:t>nema</a:t>
            </a:r>
            <a:r>
              <a:rPr lang="en-US" sz="2000" dirty="0" smtClean="0"/>
              <a:t> </a:t>
            </a:r>
            <a:r>
              <a:rPr lang="en-US" sz="2000" dirty="0" err="1" smtClean="0"/>
              <a:t>polutama</a:t>
            </a:r>
            <a:r>
              <a:rPr lang="en-US" sz="2000" dirty="0" smtClean="0"/>
              <a:t>,</a:t>
            </a:r>
            <a:br>
              <a:rPr lang="en-US" sz="2000" dirty="0" smtClean="0"/>
            </a:br>
            <a:r>
              <a:rPr lang="sr-Latn-CS" sz="2000" dirty="0" err="1" smtClean="0"/>
              <a:t>T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nećeš</a:t>
            </a:r>
            <a:r>
              <a:rPr lang="en-US" sz="2000" dirty="0" smtClean="0"/>
              <a:t> </a:t>
            </a:r>
            <a:r>
              <a:rPr lang="en-US" sz="2000" dirty="0" err="1" smtClean="0"/>
              <a:t>znati</a:t>
            </a:r>
            <a:r>
              <a:rPr lang="en-US" sz="2000" dirty="0" smtClean="0"/>
              <a:t> </a:t>
            </a:r>
            <a:r>
              <a:rPr lang="en-US" sz="2000" dirty="0" err="1" smtClean="0"/>
              <a:t>šta</a:t>
            </a:r>
            <a:r>
              <a:rPr lang="en-US" sz="2000" dirty="0" smtClean="0"/>
              <a:t> u </a:t>
            </a:r>
            <a:r>
              <a:rPr lang="en-US" sz="2000" dirty="0" err="1" smtClean="0"/>
              <a:t>meni</a:t>
            </a:r>
            <a:r>
              <a:rPr lang="en-US" sz="2000" dirty="0" smtClean="0"/>
              <a:t> </a:t>
            </a:r>
            <a:r>
              <a:rPr lang="en-US" sz="2000" dirty="0" err="1" smtClean="0"/>
              <a:t>biva</a:t>
            </a:r>
            <a:r>
              <a:rPr lang="en-US" sz="2000" dirty="0" smtClean="0"/>
              <a:t> –</a:t>
            </a:r>
            <a:br>
              <a:rPr lang="en-US" sz="2000" dirty="0" smtClean="0"/>
            </a:br>
            <a:r>
              <a:rPr lang="sr-Latn-CS" sz="2000" dirty="0" err="1" smtClean="0"/>
              <a:t>D</a:t>
            </a:r>
            <a:r>
              <a:rPr lang="en-US" sz="2000" dirty="0" smtClean="0"/>
              <a:t>a </a:t>
            </a:r>
            <a:r>
              <a:rPr lang="en-US" sz="2000" dirty="0" err="1" smtClean="0"/>
              <a:t>ja</a:t>
            </a:r>
            <a:r>
              <a:rPr lang="en-US" sz="2000" dirty="0" smtClean="0"/>
              <a:t> u </a:t>
            </a:r>
            <a:r>
              <a:rPr lang="en-US" sz="2000" dirty="0" err="1" smtClean="0"/>
              <a:t>tebi</a:t>
            </a:r>
            <a:r>
              <a:rPr lang="en-US" sz="2000" dirty="0" smtClean="0"/>
              <a:t> </a:t>
            </a:r>
            <a:r>
              <a:rPr lang="en-US" sz="2000" dirty="0" err="1" smtClean="0"/>
              <a:t>volim</a:t>
            </a:r>
            <a:r>
              <a:rPr lang="en-US" sz="2000" dirty="0" smtClean="0"/>
              <a:t> </a:t>
            </a:r>
            <a:r>
              <a:rPr lang="en-US" sz="2000" dirty="0" err="1" smtClean="0"/>
              <a:t>sebe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,</a:t>
            </a:r>
            <a:endParaRPr lang="vi-VN" sz="2000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2330</TotalTime>
  <Words>1807</Words>
  <Application>Microsoft Office PowerPoint</Application>
  <PresentationFormat>On-screen Show (4:3)</PresentationFormat>
  <Paragraphs>145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Opulent</vt:lpstr>
      <vt:lpstr>Milan Rakić (1876-1938)</vt:lpstr>
      <vt:lpstr>Slide 2</vt:lpstr>
      <vt:lpstr>Slide 3</vt:lpstr>
      <vt:lpstr>Slide 4</vt:lpstr>
      <vt:lpstr>Slide 5</vt:lpstr>
      <vt:lpstr>Slide 6</vt:lpstr>
      <vt:lpstr>Forma Rakićeve poezije</vt:lpstr>
      <vt:lpstr>     Iskrena pesma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           jasika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XP</cp:lastModifiedBy>
  <cp:revision>269</cp:revision>
  <dcterms:created xsi:type="dcterms:W3CDTF">2006-08-16T00:00:00Z</dcterms:created>
  <dcterms:modified xsi:type="dcterms:W3CDTF">2018-11-11T13:22:36Z</dcterms:modified>
</cp:coreProperties>
</file>