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66" r:id="rId4"/>
    <p:sldId id="267" r:id="rId5"/>
    <p:sldId id="258" r:id="rId6"/>
    <p:sldId id="261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20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75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5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2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E648-39C8-4421-BA63-FA9D0722ED7F}" type="datetimeFigureOut">
              <a:rPr lang="en-US" smtClean="0"/>
              <a:t>29.11.2020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A7387-9952-4F1A-AB7B-A598661D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3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1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5D55-C89B-427E-8B3F-DA3A2E07D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Wide Latin" panose="020A0A07050505020404" pitchFamily="18" charset="0"/>
              </a:rPr>
              <a:t>How to write an article?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242D4-0829-4FAE-944A-06C2D7D21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>
                <a:latin typeface="Blackadder ITC" panose="04020505051007020D02" pitchFamily="82" charset="0"/>
              </a:rPr>
              <a:t>English teachers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CCF80-F7F9-4501-A674-04D184912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114">
            <a:off x="449445" y="344384"/>
            <a:ext cx="2149110" cy="1555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0EC1B3-82B4-42E4-AF1F-D96B5C663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610">
            <a:off x="10135101" y="122792"/>
            <a:ext cx="1667385" cy="2186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5EB39-D6CB-4F6C-969B-7F1BB24F7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4962">
            <a:off x="956416" y="3600666"/>
            <a:ext cx="2150801" cy="2831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BEFEAA-250C-4D67-97C9-5E86FCBACB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/>
          <a:stretch/>
        </p:blipFill>
        <p:spPr>
          <a:xfrm>
            <a:off x="9738943" y="3901519"/>
            <a:ext cx="2338601" cy="3013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615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E3FC-B47A-4F49-9C0D-903418D3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42705" cy="846338"/>
          </a:xfrm>
        </p:spPr>
        <p:txBody>
          <a:bodyPr/>
          <a:lstStyle/>
          <a:p>
            <a:pPr algn="ctr"/>
            <a:r>
              <a:rPr lang="en-US" b="1" dirty="0"/>
              <a:t>What’s an article?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D99E-5B2E-484D-A133-8E1D71D6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33491"/>
            <a:ext cx="10277711" cy="4407871"/>
          </a:xfrm>
        </p:spPr>
        <p:txBody>
          <a:bodyPr/>
          <a:lstStyle/>
          <a:p>
            <a:pPr algn="just"/>
            <a:r>
              <a:rPr lang="en-US" sz="2400" dirty="0">
                <a:latin typeface="Bahnschrift SemiBold SemiConden" panose="020B0502040204020203" pitchFamily="34" charset="0"/>
              </a:rPr>
              <a:t>A piece of writing usually intended for publication in a newspaper, magazine or journal, blog…</a:t>
            </a:r>
          </a:p>
          <a:p>
            <a:pPr algn="just"/>
            <a:r>
              <a:rPr lang="en-US" sz="2400" dirty="0">
                <a:latin typeface="Bahnschrift SemiBold SemiConden" panose="020B0502040204020203" pitchFamily="34" charset="0"/>
              </a:rPr>
              <a:t>A direct conversation with the reader</a:t>
            </a:r>
          </a:p>
          <a:p>
            <a:pPr algn="just"/>
            <a:r>
              <a:rPr lang="en-US" sz="2400" dirty="0">
                <a:latin typeface="Bahnschrift SemiBold SemiConden" panose="020B0502040204020203" pitchFamily="34" charset="0"/>
              </a:rPr>
              <a:t>It is written for a wide audience, so it is essential to attract and retain the reader’s attention (everything you write must speak to the reader and engage their interest from the first sentence)</a:t>
            </a:r>
          </a:p>
          <a:p>
            <a:pPr algn="just"/>
            <a:r>
              <a:rPr lang="en-US" sz="2400" dirty="0">
                <a:latin typeface="Bahnschrift SemiBold SemiConden" panose="020B0502040204020203" pitchFamily="34" charset="0"/>
              </a:rPr>
              <a:t>An article can describe experiences, events, people or places, present an opinion or balanced argument, provide information, compare and contrast…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2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BE71-79EE-4880-BE6C-56A178B3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6230"/>
            <a:ext cx="8596668" cy="816745"/>
          </a:xfrm>
        </p:spPr>
        <p:txBody>
          <a:bodyPr/>
          <a:lstStyle/>
          <a:p>
            <a:pPr algn="ctr"/>
            <a:r>
              <a:rPr lang="en-US" b="1" dirty="0"/>
              <a:t>Process of Writing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2D5220-AAA3-4130-B68F-439D1DE7F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844" y="1069387"/>
            <a:ext cx="7303158" cy="5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4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D555-6241-48D8-85EC-077F07D7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4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Writing tips!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6FC7-9EA8-40CB-A0D4-430E5338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794"/>
            <a:ext cx="10515600" cy="478316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The article could be written in formal, semi-formal or informal style, depending on your intended audience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Use the vocabulary and descriptive language appropriate for the article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DO NOT use over-personal or over-emotional language or simplistic language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DO NOT talk about yourself – you are writing for the general public, not a close circle of friends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Organize the article into clear, short paragraphs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Necessary checking: grammar, spelling and punctuation</a:t>
            </a:r>
            <a:endParaRPr lang="en-US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00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8D94-02A2-4978-BAAB-14D54AB6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A01E-3964-466E-9B7E-2DE6E3CA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304344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An eye-catching title which attracts the readers’ attention and suggests the theme of the article</a:t>
            </a: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It should be a concise summary of the information which is going to follow in the article</a:t>
            </a: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Some of the ‘catchy’ titles: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i="1" dirty="0">
                <a:solidFill>
                  <a:schemeClr val="accent6"/>
                </a:solidFill>
                <a:latin typeface="Bahnschrift SemiBold SemiConden" panose="020B0502040204020203" pitchFamily="34" charset="0"/>
              </a:rPr>
              <a:t>The Tranquility and Peace of an Island that Time Forgot </a:t>
            </a:r>
            <a:r>
              <a:rPr lang="en-US" sz="2000" dirty="0">
                <a:latin typeface="Bahnschrift SemiBold SemiConden" panose="020B0502040204020203" pitchFamily="34" charset="0"/>
              </a:rPr>
              <a:t>(e description of a place)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i="1" dirty="0">
                <a:solidFill>
                  <a:schemeClr val="accent6"/>
                </a:solidFill>
                <a:latin typeface="Bahnschrift SemiBold SemiConden" panose="020B0502040204020203" pitchFamily="34" charset="0"/>
              </a:rPr>
              <a:t>What You Need to Do to Be Successful </a:t>
            </a:r>
            <a:r>
              <a:rPr lang="en-US" sz="2000" dirty="0">
                <a:latin typeface="Bahnschrift SemiBold SemiConden" panose="020B0502040204020203" pitchFamily="34" charset="0"/>
              </a:rPr>
              <a:t>(a solution to a problem/advice)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i="1" dirty="0">
                <a:solidFill>
                  <a:schemeClr val="accent6"/>
                </a:solidFill>
                <a:latin typeface="Bahnschrift SemiBold SemiConden" panose="020B0502040204020203" pitchFamily="34" charset="0"/>
              </a:rPr>
              <a:t>Laughter Can Improve Our Health </a:t>
            </a:r>
            <a:r>
              <a:rPr lang="en-US" sz="2000" dirty="0">
                <a:latin typeface="Bahnschrift SemiBold SemiConden" panose="020B0502040204020203" pitchFamily="34" charset="0"/>
              </a:rPr>
              <a:t>( a health magazine)</a:t>
            </a:r>
          </a:p>
        </p:txBody>
      </p:sp>
    </p:spTree>
    <p:extLst>
      <p:ext uri="{BB962C8B-B14F-4D97-AF65-F5344CB8AC3E}">
        <p14:creationId xmlns:p14="http://schemas.microsoft.com/office/powerpoint/2010/main" val="394048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48BF-B91C-4D52-AC31-DA94F38D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97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344683-5F9B-4756-99EA-E89E765C5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65" y="1994085"/>
            <a:ext cx="4179533" cy="234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A3D33-7298-45E8-92D0-E907A1DE5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783">
            <a:off x="594804" y="4903731"/>
            <a:ext cx="3629118" cy="1072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C0FE4-8DBC-4B4E-9D02-2715B35183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9900"/>
          <a:stretch/>
        </p:blipFill>
        <p:spPr>
          <a:xfrm rot="20299830">
            <a:off x="5527466" y="5058917"/>
            <a:ext cx="4260542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37E70-C7B7-4D18-B372-EEED60059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066">
            <a:off x="5921680" y="987048"/>
            <a:ext cx="52578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212815-A5A0-4F22-99CF-9EC83E8E0F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8763">
            <a:off x="150456" y="1246755"/>
            <a:ext cx="4517813" cy="884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02C2FE-9777-4567-86DA-E140099D7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0170">
            <a:off x="8049773" y="3639319"/>
            <a:ext cx="4260543" cy="686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7589F7-23D9-46B1-A038-C3335E257F3B}"/>
              </a:ext>
            </a:extLst>
          </p:cNvPr>
          <p:cNvCxnSpPr/>
          <p:nvPr/>
        </p:nvCxnSpPr>
        <p:spPr>
          <a:xfrm flipH="1" flipV="1">
            <a:off x="2867487" y="2158507"/>
            <a:ext cx="905522" cy="572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C91709-B01E-4D81-B0B0-38314B5607C5}"/>
              </a:ext>
            </a:extLst>
          </p:cNvPr>
          <p:cNvCxnSpPr/>
          <p:nvPr/>
        </p:nvCxnSpPr>
        <p:spPr>
          <a:xfrm flipH="1">
            <a:off x="3089429" y="4438835"/>
            <a:ext cx="974520" cy="585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3B68D6-68E1-45FC-A683-10B4558E7B05}"/>
              </a:ext>
            </a:extLst>
          </p:cNvPr>
          <p:cNvCxnSpPr/>
          <p:nvPr/>
        </p:nvCxnSpPr>
        <p:spPr>
          <a:xfrm>
            <a:off x="6045288" y="4503720"/>
            <a:ext cx="550821" cy="491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05EF32-3DB2-4A39-A5A4-DE0437BEE3F7}"/>
              </a:ext>
            </a:extLst>
          </p:cNvPr>
          <p:cNvCxnSpPr/>
          <p:nvPr/>
        </p:nvCxnSpPr>
        <p:spPr>
          <a:xfrm flipV="1">
            <a:off x="6947879" y="1476237"/>
            <a:ext cx="669162" cy="513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B12EB0-AC59-4D90-8D81-DC3AE6C18CD8}"/>
              </a:ext>
            </a:extLst>
          </p:cNvPr>
          <p:cNvCxnSpPr/>
          <p:nvPr/>
        </p:nvCxnSpPr>
        <p:spPr>
          <a:xfrm flipV="1">
            <a:off x="7967198" y="3364637"/>
            <a:ext cx="901594" cy="300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0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ADB6-3076-4F4E-8CB8-78101475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BE810-DF9E-4639-9FE2-81F2F82E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2874"/>
            <a:ext cx="11173287" cy="493408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Engage readers by addressing them directly from time to time(asking a question)</a:t>
            </a: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Give an interesting or surprising fact</a:t>
            </a: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Add </a:t>
            </a:r>
            <a:r>
              <a:rPr lang="en-US" sz="2400" dirty="0" err="1">
                <a:latin typeface="Bahnschrift SemiBold SemiConden" panose="020B0502040204020203" pitchFamily="34" charset="0"/>
              </a:rPr>
              <a:t>humour</a:t>
            </a:r>
            <a:r>
              <a:rPr lang="en-US" sz="2400" dirty="0">
                <a:latin typeface="Bahnschrift SemiBold SemiConden" panose="020B0502040204020203" pitchFamily="34" charset="0"/>
              </a:rPr>
              <a:t>, real life, made-up examples or make up quotes</a:t>
            </a: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Include useful information</a:t>
            </a: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Show a range of vocabulary, especially vivid adjectives and avoid repeating words (e.g. admire, inspire, proud of, thrilling…)</a:t>
            </a: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Use a range of linking expressions: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Bahnschrift SemiBold SemiConden" panose="020B0502040204020203" pitchFamily="34" charset="0"/>
              </a:rPr>
              <a:t>To add </a:t>
            </a:r>
            <a:r>
              <a:rPr lang="en-US" sz="2000" dirty="0" err="1">
                <a:latin typeface="Bahnschrift SemiBold SemiConden" panose="020B0502040204020203" pitchFamily="34" charset="0"/>
              </a:rPr>
              <a:t>something:as</a:t>
            </a:r>
            <a:r>
              <a:rPr lang="en-US" sz="2000" dirty="0">
                <a:latin typeface="Bahnschrift SemiBold SemiConden" panose="020B0502040204020203" pitchFamily="34" charset="0"/>
              </a:rPr>
              <a:t> well as this, to add, moreover, in addition, furthermore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Bahnschrift SemiBold SemiConden" panose="020B0502040204020203" pitchFamily="34" charset="0"/>
              </a:rPr>
              <a:t>To show a </a:t>
            </a:r>
            <a:r>
              <a:rPr lang="en-US" sz="2000" dirty="0" err="1">
                <a:latin typeface="Bahnschrift SemiBold SemiConden" panose="020B0502040204020203" pitchFamily="34" charset="0"/>
              </a:rPr>
              <a:t>contrast:although</a:t>
            </a:r>
            <a:r>
              <a:rPr lang="en-US" sz="2000" dirty="0">
                <a:latin typeface="Bahnschrift SemiBold SemiConden" panose="020B0502040204020203" pitchFamily="34" charset="0"/>
              </a:rPr>
              <a:t>, however, whereas, on the contrary…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Bahnschrift SemiBold SemiConden" panose="020B0502040204020203" pitchFamily="34" charset="0"/>
              </a:rPr>
              <a:t>To show a </a:t>
            </a:r>
            <a:r>
              <a:rPr lang="en-US" sz="2000" dirty="0" err="1">
                <a:latin typeface="Bahnschrift SemiBold SemiConden" panose="020B0502040204020203" pitchFamily="34" charset="0"/>
              </a:rPr>
              <a:t>result:therefore</a:t>
            </a:r>
            <a:r>
              <a:rPr lang="en-US" sz="2000" dirty="0">
                <a:latin typeface="Bahnschrift SemiBold SemiConden" panose="020B0502040204020203" pitchFamily="34" charset="0"/>
              </a:rPr>
              <a:t>, so, as a result, consequently…</a:t>
            </a:r>
            <a:endParaRPr lang="en-US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3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7DDC-3631-459A-B5F8-1114D6BC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2F45-6FA8-46AA-B5A4-E8D9CE1F9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59"/>
            <a:ext cx="10515600" cy="46500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You can express your opinion about the topic (in my opinion, I hope, I wish…)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SemiBold SemiConden" panose="020B0502040204020203" pitchFamily="34" charset="0"/>
              </a:rPr>
              <a:t>Summarise</a:t>
            </a:r>
            <a:r>
              <a:rPr lang="en-US" sz="2400" dirty="0">
                <a:latin typeface="Bahnschrift SemiBold SemiConden" panose="020B0502040204020203" pitchFamily="34" charset="0"/>
              </a:rPr>
              <a:t> your topic by writing an ending that is interesting or funny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SemiBold SemiConden" panose="020B0502040204020203" pitchFamily="34" charset="0"/>
              </a:rPr>
              <a:t>Conclude strong, do not ramble (avoid writing at length in a confused or inconsequential way)</a:t>
            </a:r>
          </a:p>
        </p:txBody>
      </p:sp>
    </p:spTree>
    <p:extLst>
      <p:ext uri="{BB962C8B-B14F-4D97-AF65-F5344CB8AC3E}">
        <p14:creationId xmlns:p14="http://schemas.microsoft.com/office/powerpoint/2010/main" val="240229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F361-BEAF-456B-8124-99FE017D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An example of the article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2E0502-29FB-479D-8A6E-8D2B9DB71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38" y="1553408"/>
            <a:ext cx="525780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7D87F-88B4-4F55-B003-1EECC0E5F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4" y="985421"/>
            <a:ext cx="5381468" cy="56284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0CB084-67B8-488E-923E-1B85B4E25F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1"/>
          <a:stretch/>
        </p:blipFill>
        <p:spPr>
          <a:xfrm>
            <a:off x="9906615" y="3861786"/>
            <a:ext cx="2166276" cy="2752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414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441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Bahnschrift SemiBold SemiConden</vt:lpstr>
      <vt:lpstr>Blackadder ITC</vt:lpstr>
      <vt:lpstr>Trebuchet MS</vt:lpstr>
      <vt:lpstr>Wide Latin</vt:lpstr>
      <vt:lpstr>Wingdings</vt:lpstr>
      <vt:lpstr>Wingdings 3</vt:lpstr>
      <vt:lpstr>Facet</vt:lpstr>
      <vt:lpstr>How to write an article?</vt:lpstr>
      <vt:lpstr>What’s an article?</vt:lpstr>
      <vt:lpstr>Process of Writing</vt:lpstr>
      <vt:lpstr>Writing tips!</vt:lpstr>
      <vt:lpstr>A title</vt:lpstr>
      <vt:lpstr>PowerPoint Presentation</vt:lpstr>
      <vt:lpstr>A Body</vt:lpstr>
      <vt:lpstr>Conclusion</vt:lpstr>
      <vt:lpstr>An example of the article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 article?</dc:title>
  <dc:creator>Nastavnik</dc:creator>
  <cp:lastModifiedBy>Nastavnik</cp:lastModifiedBy>
  <cp:revision>21</cp:revision>
  <dcterms:created xsi:type="dcterms:W3CDTF">2020-11-27T18:25:43Z</dcterms:created>
  <dcterms:modified xsi:type="dcterms:W3CDTF">2020-11-29T08:47:40Z</dcterms:modified>
</cp:coreProperties>
</file>