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5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016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82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735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450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819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415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940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954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791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07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80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71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20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30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847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023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8E4D29-867C-40A4-A6E3-00CC9913EAE0}" type="datetimeFigureOut">
              <a:rPr lang="en-US" smtClean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B968A1-86E8-4A7F-99A3-912C62FE6D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44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PRIZMA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POVRŠINA I ZAPREMINA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48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232" y="693797"/>
            <a:ext cx="1080447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kvadra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ivice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odnose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5:3:2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iznosi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30000dm</a:t>
            </a:r>
            <a:r>
              <a:rPr lang="en-US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tog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kvadra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njegovog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dijagonalnog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presjeka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61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5994" y="645465"/>
            <a:ext cx="10886364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romb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imaju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cm, i 8 cm.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veća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cm.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85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5994" y="674704"/>
            <a:ext cx="1090001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pravougli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trougao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kateta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 cm,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katete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 cm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kraća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dužine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hipotenuze.Izračunaj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jednaka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hipotenuzi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osnove.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64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09683" y="6687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Zapremina pravilne trostrane prizme je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8540"/>
              </p:ext>
            </p:extLst>
          </p:nvPr>
        </p:nvGraphicFramePr>
        <p:xfrm>
          <a:off x="4797425" y="822325"/>
          <a:ext cx="5969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3" imgW="596880" imgH="228600" progId="Equation.3">
                  <p:embed/>
                </p:oleObj>
              </mc:Choice>
              <mc:Fallback>
                <p:oleObj name="Equation" r:id="rId3" imgW="59688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7425" y="822325"/>
                        <a:ext cx="5969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99963" y="712675"/>
            <a:ext cx="50769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površinu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cm.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9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9086403"/>
              </p:ext>
            </p:extLst>
          </p:nvPr>
        </p:nvGraphicFramePr>
        <p:xfrm>
          <a:off x="6045958" y="841275"/>
          <a:ext cx="67627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Equation" r:id="rId3" imgW="672808" imgH="228501" progId="Equation.3">
                  <p:embed/>
                </p:oleObj>
              </mc:Choice>
              <mc:Fallback>
                <p:oleObj name="Equation" r:id="rId3" imgW="672808" imgH="22850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5958" y="841275"/>
                        <a:ext cx="67627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733749"/>
              </p:ext>
            </p:extLst>
          </p:nvPr>
        </p:nvGraphicFramePr>
        <p:xfrm>
          <a:off x="6555475" y="1228109"/>
          <a:ext cx="82867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Equation" r:id="rId5" imgW="825500" imgH="228600" progId="Equation.3">
                  <p:embed/>
                </p:oleObj>
              </mc:Choice>
              <mc:Fallback>
                <p:oleObj name="Equation" r:id="rId5" imgW="8255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5475" y="1228109"/>
                        <a:ext cx="82867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27881" y="7269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omotača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šestostrane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iznosi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27881" y="1113809"/>
            <a:ext cx="58275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Izračunaj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zapreminu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jednaka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9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8741" y="682388"/>
            <a:ext cx="8666328" cy="277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i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geometrijsko tijelo ograničeno sa </a:t>
            </a:r>
            <a:r>
              <a:rPr lang="sr-Latn-M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podudarna i paralelna 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mnogougla koja se nazivaju </a:t>
            </a:r>
            <a:r>
              <a:rPr lang="en-US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ili </a:t>
            </a:r>
            <a:r>
              <a:rPr lang="en-US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osnove</a:t>
            </a:r>
            <a:r>
              <a:rPr lang="en-US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 omotačem koji spaja te dvije baze. Omo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tač se sastoji od paralelograma koje nazivamo </a:t>
            </a:r>
            <a:r>
              <a:rPr lang="sr-Latn-ME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bočnim stranama 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prizme.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su bočne strane normalne na osnove  prizmu nazivamo </a:t>
            </a:r>
            <a:r>
              <a:rPr lang="sr-Latn-ME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pravom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prizmom; u protivnom je nazivamo </a:t>
            </a:r>
            <a:r>
              <a:rPr lang="sr-Latn-ME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kosom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prizmom.</a:t>
            </a:r>
            <a:endParaRPr lang="sr-Latn-ME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je u osnovi prave prizme pravilan mnogougao prizmu nazivamo </a:t>
            </a:r>
            <a:r>
              <a:rPr lang="sr-Latn-ME" i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pravilnom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Zavisno od broja stranica osnove, prizme mogu biti trostrane, četvorostrane,..., n-tostrane, itd.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2"/>
          <a:srcRect l="42629" t="9858" r="28525" b="36177"/>
          <a:stretch/>
        </p:blipFill>
        <p:spPr bwMode="auto">
          <a:xfrm>
            <a:off x="2269011" y="3235039"/>
            <a:ext cx="2152864" cy="2961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3"/>
          <a:srcRect l="45170" t="17864" r="21404" b="33296"/>
          <a:stretch/>
        </p:blipFill>
        <p:spPr bwMode="auto">
          <a:xfrm>
            <a:off x="4865428" y="3453403"/>
            <a:ext cx="1972101" cy="27426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4"/>
          <a:srcRect l="41506" t="26295" r="28205" b="19261"/>
          <a:stretch/>
        </p:blipFill>
        <p:spPr bwMode="auto">
          <a:xfrm>
            <a:off x="7281082" y="3429310"/>
            <a:ext cx="2336751" cy="27667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454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6512" y="982772"/>
            <a:ext cx="6834884" cy="11866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čija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paralelogram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naziva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paralelopiped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M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 paralelopiped kome je osnova pravougaonik nazivamo </a:t>
            </a:r>
            <a:r>
              <a:rPr lang="sr-Latn-ME" b="1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kvadar</a:t>
            </a:r>
            <a:r>
              <a:rPr lang="sr-Latn-ME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Pravilna jednakoivična četvorostrana prizma se naziva </a:t>
            </a:r>
            <a:r>
              <a:rPr lang="sr-Latn-ME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b="1" i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ocka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88365" y="2966196"/>
            <a:ext cx="84946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Površina prizme se računa po formuli:</a:t>
            </a: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P=2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</a:rPr>
              <a:t>·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B+M</a:t>
            </a:r>
            <a:endParaRPr lang="sr-Latn-ME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ME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ME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B-površina baze (osnove), M-površina omotača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06639" y="4291094"/>
            <a:ext cx="7833555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Zapremina prizme se računa po formuli:     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V=B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</a:rPr>
              <a:t>·</a:t>
            </a: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endParaRPr lang="sr-Latn-ME" sz="4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ME" dirty="0"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ME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Latn-M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B-površina baze (osnove), 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H-visina prizme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43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98690" y="723463"/>
            <a:ext cx="2149274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KOCKA</a:t>
            </a:r>
            <a:endParaRPr lang="en-US" sz="32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15383" t="25648" r="30930" b="17772"/>
          <a:stretch/>
        </p:blipFill>
        <p:spPr bwMode="auto">
          <a:xfrm>
            <a:off x="784994" y="1021429"/>
            <a:ext cx="5117911" cy="48995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/>
          <p:cNvSpPr/>
          <p:nvPr/>
        </p:nvSpPr>
        <p:spPr>
          <a:xfrm>
            <a:off x="7040424" y="2316287"/>
            <a:ext cx="35212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</a:t>
            </a:r>
            <a:r>
              <a:rPr lang="sr-Latn-M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šina dijagonalnog presjeka: </a:t>
            </a:r>
            <a:endParaRPr lang="en-US" sz="2000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519917" y="3220872"/>
            <a:ext cx="5691116" cy="6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6877771"/>
              </p:ext>
            </p:extLst>
          </p:nvPr>
        </p:nvGraphicFramePr>
        <p:xfrm>
          <a:off x="7519917" y="3254990"/>
          <a:ext cx="2203144" cy="77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4" imgW="761669" imgH="266584" progId="Equation.3">
                  <p:embed/>
                </p:oleObj>
              </mc:Choice>
              <mc:Fallback>
                <p:oleObj name="Equation" r:id="rId4" imgW="761669" imgH="266584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9917" y="3254990"/>
                        <a:ext cx="2203144" cy="7710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14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65017" y="5625750"/>
            <a:ext cx="45314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Dijagonalni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presjek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pravougaonik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površine</a:t>
            </a:r>
            <a:r>
              <a:rPr lang="en-US" alt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964031"/>
              </p:ext>
            </p:extLst>
          </p:nvPr>
        </p:nvGraphicFramePr>
        <p:xfrm>
          <a:off x="5260114" y="5581513"/>
          <a:ext cx="1432185" cy="457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3" imgW="685502" imgH="215806" progId="Equation.3">
                  <p:embed/>
                </p:oleObj>
              </mc:Choice>
              <mc:Fallback>
                <p:oleObj name="Equation" r:id="rId3" imgW="685502" imgH="215806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0114" y="5581513"/>
                        <a:ext cx="1432185" cy="4575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762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86737" y="596910"/>
            <a:ext cx="1429943" cy="532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8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KVADAR</a:t>
            </a:r>
            <a:endParaRPr lang="en-US" sz="2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5"/>
          <a:srcRect l="22115" t="31137" r="11700" b="18086"/>
          <a:stretch/>
        </p:blipFill>
        <p:spPr bwMode="auto">
          <a:xfrm>
            <a:off x="2698659" y="1150267"/>
            <a:ext cx="5595582" cy="44764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69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t="10919" r="2564" b="26416"/>
          <a:stretch/>
        </p:blipFill>
        <p:spPr bwMode="auto">
          <a:xfrm>
            <a:off x="771098" y="1248055"/>
            <a:ext cx="9082585" cy="4857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04065" y="778055"/>
            <a:ext cx="4259115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pravilna trostrana prizma</a:t>
            </a:r>
            <a:endParaRPr lang="en-US" sz="24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19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63123" y="586987"/>
            <a:ext cx="4837030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pravilna </a:t>
            </a:r>
            <a:r>
              <a:rPr lang="sr-Latn-ME" sz="24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četvorostrana </a:t>
            </a:r>
            <a:r>
              <a:rPr lang="sr-Latn-ME" sz="24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</a:t>
            </a:r>
            <a:endParaRPr lang="en-US" sz="24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2084" t="11208" r="6089" b="29484"/>
          <a:stretch/>
        </p:blipFill>
        <p:spPr bwMode="auto">
          <a:xfrm>
            <a:off x="937785" y="975683"/>
            <a:ext cx="7005212" cy="51794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934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/>
          <a:srcRect l="30964" t="29027" r="1872" b="9292"/>
          <a:stretch/>
        </p:blipFill>
        <p:spPr bwMode="auto">
          <a:xfrm>
            <a:off x="6619166" y="791570"/>
            <a:ext cx="4885898" cy="47903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95135" y="597222"/>
            <a:ext cx="3803477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Prava pravilna </a:t>
            </a:r>
            <a:r>
              <a:rPr lang="sr-Latn-ME" sz="20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šestostrana </a:t>
            </a:r>
            <a:r>
              <a:rPr lang="sr-Latn-ME" sz="2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prizma</a:t>
            </a:r>
            <a:endParaRPr lang="en-US" sz="20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/>
          <a:srcRect l="10897" t="10258" r="50481" b="12310"/>
          <a:stretch/>
        </p:blipFill>
        <p:spPr bwMode="auto">
          <a:xfrm>
            <a:off x="858090" y="1004258"/>
            <a:ext cx="5895832" cy="52191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170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3414" y="892475"/>
            <a:ext cx="10258567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Zadaci</a:t>
            </a:r>
            <a:r>
              <a:rPr lang="en-US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1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sr-Latn-M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Zbir dužina svih ivica kocke je 48 cm. Izračunati površinu i zapreminu kocke.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252</TotalTime>
  <Words>310</Words>
  <Application>Microsoft Office PowerPoint</Application>
  <PresentationFormat>Custom</PresentationFormat>
  <Paragraphs>30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Organic</vt:lpstr>
      <vt:lpstr>Equation</vt:lpstr>
      <vt:lpstr>PRIZMA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PRIZMA</dc:title>
  <dc:creator>Korisnik</dc:creator>
  <cp:lastModifiedBy>SVETLANA</cp:lastModifiedBy>
  <cp:revision>30</cp:revision>
  <dcterms:created xsi:type="dcterms:W3CDTF">2017-11-15T18:02:54Z</dcterms:created>
  <dcterms:modified xsi:type="dcterms:W3CDTF">2020-10-13T14:09:33Z</dcterms:modified>
</cp:coreProperties>
</file>