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1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4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79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2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79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3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1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2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1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6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7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2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0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8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475CF0C-C23B-49B7-8D6B-EB1D4DF15DB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628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967486" y="2303253"/>
            <a:ext cx="6167887" cy="341606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MORFOLOGIJA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440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Upotrebljavaju</a:t>
            </a:r>
            <a:r>
              <a:rPr lang="en-US" dirty="0">
                <a:solidFill>
                  <a:srgbClr val="FFFF00"/>
                </a:solidFill>
              </a:rPr>
              <a:t> se </a:t>
            </a:r>
            <a:r>
              <a:rPr lang="en-US" dirty="0" err="1">
                <a:solidFill>
                  <a:srgbClr val="FFFF00"/>
                </a:solidFill>
              </a:rPr>
              <a:t>samo</a:t>
            </a:r>
            <a:r>
              <a:rPr lang="en-US" dirty="0">
                <a:solidFill>
                  <a:srgbClr val="FFFF00"/>
                </a:solidFill>
              </a:rPr>
              <a:t> u </a:t>
            </a:r>
            <a:r>
              <a:rPr lang="en-US" dirty="0" err="1">
                <a:solidFill>
                  <a:srgbClr val="FFFF00"/>
                </a:solidFill>
              </a:rPr>
              <a:t>kombinaciji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drugim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morfemama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/>
              <a:t>Na </a:t>
            </a:r>
            <a:r>
              <a:rPr lang="en-US" dirty="0" err="1" smtClean="0"/>
              <a:t>primjer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en-US" sz="2400" i="1" dirty="0" err="1" smtClean="0"/>
              <a:t>Pred</a:t>
            </a:r>
            <a:r>
              <a:rPr lang="en-US" sz="2400" i="1" dirty="0" smtClean="0"/>
              <a:t> </a:t>
            </a:r>
            <a:r>
              <a:rPr lang="en-US" sz="2400" i="1" dirty="0"/>
              <a:t>- rad - </a:t>
            </a:r>
            <a:r>
              <a:rPr lang="en-US" sz="2400" i="1" dirty="0" err="1"/>
              <a:t>nik</a:t>
            </a:r>
            <a:r>
              <a:rPr lang="en-US" sz="2400" i="1" dirty="0"/>
              <a:t>,    pot - </a:t>
            </a:r>
            <a:r>
              <a:rPr lang="en-US" sz="2400" i="1" dirty="0" err="1"/>
              <a:t>krov</a:t>
            </a:r>
            <a:r>
              <a:rPr lang="en-US" sz="2400" i="1" dirty="0"/>
              <a:t> - </a:t>
            </a:r>
            <a:r>
              <a:rPr lang="en-US" sz="2400" i="1" dirty="0" err="1"/>
              <a:t>lje</a:t>
            </a:r>
            <a:endParaRPr lang="en-US" sz="2400" i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1061049" y="388189"/>
            <a:ext cx="3588589" cy="2044460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VEZANE MORFEME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6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>
                <a:solidFill>
                  <a:srgbClr val="F6CB60"/>
                </a:solidFill>
              </a:rPr>
              <a:t>Temeljna morfema koja je nosilac značenja i na koju se pri formiranju riječi pridodaju druge morfeme naziva se </a:t>
            </a:r>
            <a:r>
              <a:rPr lang="sr-Latn-CS" altLang="en-US" dirty="0">
                <a:solidFill>
                  <a:srgbClr val="FF0000"/>
                </a:solidFill>
              </a:rPr>
              <a:t>korijen ili korijenska morfema.</a:t>
            </a: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181818" y="322083"/>
            <a:ext cx="3493698" cy="2191110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KORIJENSKA MORFEMA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1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51041"/>
          </a:xfrm>
        </p:spPr>
        <p:txBody>
          <a:bodyPr>
            <a:normAutofit/>
          </a:bodyPr>
          <a:lstStyle/>
          <a:p>
            <a:r>
              <a:rPr lang="sr-Latn-CS" altLang="en-US" dirty="0">
                <a:solidFill>
                  <a:srgbClr val="F6CB60"/>
                </a:solidFill>
              </a:rPr>
              <a:t>Ona je nedjeljiva na manje djelove koji imaju značenje.</a:t>
            </a:r>
          </a:p>
          <a:p>
            <a:endParaRPr lang="sr-Latn-CS" altLang="en-US" dirty="0">
              <a:solidFill>
                <a:srgbClr val="F6CB60"/>
              </a:solidFill>
            </a:endParaRPr>
          </a:p>
          <a:p>
            <a:r>
              <a:rPr lang="sr-Latn-CS" altLang="en-US" dirty="0">
                <a:solidFill>
                  <a:srgbClr val="F6CB60"/>
                </a:solidFill>
              </a:rPr>
              <a:t>Npr: </a:t>
            </a:r>
            <a:r>
              <a:rPr lang="sr-Latn-CS" altLang="en-US" sz="2400" dirty="0">
                <a:solidFill>
                  <a:srgbClr val="FF0000"/>
                </a:solidFill>
              </a:rPr>
              <a:t>kuć-</a:t>
            </a:r>
            <a:r>
              <a:rPr lang="sr-Latn-CS" altLang="en-US" dirty="0">
                <a:solidFill>
                  <a:srgbClr val="FF0000"/>
                </a:solidFill>
              </a:rPr>
              <a:t> </a:t>
            </a:r>
            <a:r>
              <a:rPr lang="sr-Latn-CS" altLang="en-US" dirty="0">
                <a:solidFill>
                  <a:srgbClr val="F6CB60"/>
                </a:solidFill>
              </a:rPr>
              <a:t>u svim oblicima promjene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rgbClr val="FFC000"/>
                </a:solidFill>
              </a:rPr>
              <a:t>Kuć – a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rgbClr val="FFC000"/>
                </a:solidFill>
              </a:rPr>
              <a:t>Kuć - i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rgbClr val="FFC000"/>
                </a:solidFill>
              </a:rPr>
              <a:t>Kuć - e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rgbClr val="FFC000"/>
                </a:solidFill>
              </a:rPr>
              <a:t>Kuć - ište</a:t>
            </a: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328468" y="393487"/>
            <a:ext cx="2820838" cy="1828800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b="1" dirty="0" smtClean="0">
                <a:solidFill>
                  <a:schemeClr val="bg1"/>
                </a:solidFill>
              </a:rPr>
              <a:t>KORIJENSKA MORFEMA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736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Morfeme koje se dodaju korijenu nazivaju se </a:t>
            </a:r>
            <a:r>
              <a:rPr lang="sr-Latn-CS" altLang="en-US" sz="3200" dirty="0">
                <a:solidFill>
                  <a:srgbClr val="FF0000"/>
                </a:solidFill>
              </a:rPr>
              <a:t>AFIKSI.</a:t>
            </a:r>
          </a:p>
          <a:p>
            <a:endParaRPr lang="sr-Latn-CS" altLang="en-US" dirty="0"/>
          </a:p>
          <a:p>
            <a:r>
              <a:rPr lang="sr-Latn-CS" altLang="en-US" dirty="0"/>
              <a:t>To su najmanje nesamostalne (vezane) jezičke jedinice koje su nosioci značenja ili funkcije u riječi.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53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>
                <a:solidFill>
                  <a:srgbClr val="FFFF00"/>
                </a:solidFill>
              </a:rPr>
              <a:t>PREFIKSI</a:t>
            </a:r>
          </a:p>
          <a:p>
            <a:endParaRPr lang="sr-Latn-CS" altLang="en-US" dirty="0">
              <a:solidFill>
                <a:srgbClr val="FFFF00"/>
              </a:solidFill>
            </a:endParaRPr>
          </a:p>
          <a:p>
            <a:r>
              <a:rPr lang="sr-Latn-CS" altLang="en-US" dirty="0">
                <a:solidFill>
                  <a:srgbClr val="FFFF00"/>
                </a:solidFill>
              </a:rPr>
              <a:t>SUFIKSI</a:t>
            </a:r>
          </a:p>
          <a:p>
            <a:endParaRPr lang="sr-Latn-CS" altLang="en-US" dirty="0">
              <a:solidFill>
                <a:srgbClr val="FFFF00"/>
              </a:solidFill>
            </a:endParaRPr>
          </a:p>
          <a:p>
            <a:r>
              <a:rPr lang="sr-Latn-CS" altLang="en-US" dirty="0">
                <a:solidFill>
                  <a:srgbClr val="FFFF00"/>
                </a:solidFill>
              </a:rPr>
              <a:t>INFIKSI</a:t>
            </a:r>
          </a:p>
          <a:p>
            <a:endParaRPr lang="sr-Latn-CS" altLang="en-US" dirty="0">
              <a:solidFill>
                <a:srgbClr val="FFFF00"/>
              </a:solidFill>
            </a:endParaRPr>
          </a:p>
          <a:p>
            <a:r>
              <a:rPr lang="sr-Latn-CS" altLang="en-US" dirty="0">
                <a:solidFill>
                  <a:srgbClr val="FFFF00"/>
                </a:solidFill>
              </a:rPr>
              <a:t>NASTAVCI ZA OBLIK</a:t>
            </a: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500996" y="369550"/>
            <a:ext cx="2570672" cy="1743921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AFIKSI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154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37" y="2596550"/>
            <a:ext cx="10554574" cy="3636511"/>
          </a:xfrm>
        </p:spPr>
        <p:txBody>
          <a:bodyPr/>
          <a:lstStyle/>
          <a:p>
            <a:pPr>
              <a:buNone/>
            </a:pPr>
            <a:r>
              <a:rPr lang="sr-Latn-CS" altLang="en-US" dirty="0">
                <a:solidFill>
                  <a:srgbClr val="F6CB60"/>
                </a:solidFill>
              </a:rPr>
              <a:t> </a:t>
            </a:r>
            <a:r>
              <a:rPr lang="sr-Latn-CS" altLang="en-US" dirty="0" smtClean="0">
                <a:solidFill>
                  <a:srgbClr val="F6CB60"/>
                </a:solidFill>
              </a:rPr>
              <a:t>...su </a:t>
            </a:r>
            <a:r>
              <a:rPr lang="sr-Latn-CS" altLang="en-US" dirty="0">
                <a:solidFill>
                  <a:srgbClr val="F6CB60"/>
                </a:solidFill>
              </a:rPr>
              <a:t>nesamostalne morfeme koje dolaze ispred korijena modifikujući osnovno značenje u riječi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rgbClr val="00B0F0"/>
                </a:solidFill>
              </a:rPr>
              <a:t>Za – raditi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rgbClr val="00B0F0"/>
                </a:solidFill>
              </a:rPr>
              <a:t>Od – raditi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rgbClr val="00B0F0"/>
                </a:solidFill>
              </a:rPr>
              <a:t>U – raditi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rgbClr val="00B0F0"/>
                </a:solidFill>
              </a:rPr>
              <a:t>Pre - raditi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534837" y="733244"/>
            <a:ext cx="2907102" cy="18633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PREFIKSI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44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90" y="2946905"/>
            <a:ext cx="10554574" cy="3636511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sr-Latn-CS" altLang="en-US" dirty="0" smtClean="0">
                <a:solidFill>
                  <a:srgbClr val="F6CB60"/>
                </a:solidFill>
              </a:rPr>
              <a:t>...su </a:t>
            </a:r>
            <a:r>
              <a:rPr lang="sr-Latn-CS" altLang="en-US" dirty="0">
                <a:solidFill>
                  <a:srgbClr val="F6CB60"/>
                </a:solidFill>
              </a:rPr>
              <a:t>nesamostalne morfeme koje dolaze iza korijena ili drugih morfema dovršavajući leksičko značenje riječi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Pis – a – ti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Pis – ac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Pis – ar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Kuć – ica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Kuć - etina</a:t>
            </a:r>
            <a:endParaRPr lang="en-US" altLang="en-US" sz="2800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232914" y="750498"/>
            <a:ext cx="3450566" cy="170803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SUFIKSI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063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71811"/>
          </a:xfrm>
        </p:spPr>
        <p:txBody>
          <a:bodyPr/>
          <a:lstStyle/>
          <a:p>
            <a:pPr>
              <a:buNone/>
            </a:pPr>
            <a:r>
              <a:rPr lang="sr-Latn-CS" altLang="en-US" dirty="0" smtClean="0">
                <a:solidFill>
                  <a:srgbClr val="F6CB60"/>
                </a:solidFill>
              </a:rPr>
              <a:t>...su </a:t>
            </a:r>
            <a:r>
              <a:rPr lang="sr-Latn-CS" altLang="en-US" dirty="0">
                <a:solidFill>
                  <a:srgbClr val="F6CB60"/>
                </a:solidFill>
              </a:rPr>
              <a:t>nesamostalne morfeme koje </a:t>
            </a:r>
            <a:r>
              <a:rPr lang="sr-Latn-CS" altLang="en-US" dirty="0" smtClean="0">
                <a:solidFill>
                  <a:srgbClr val="F6CB60"/>
                </a:solidFill>
              </a:rPr>
              <a:t>dolaze </a:t>
            </a:r>
            <a:r>
              <a:rPr lang="sr-Latn-CS" altLang="en-US" dirty="0">
                <a:solidFill>
                  <a:srgbClr val="F6CB60"/>
                </a:solidFill>
              </a:rPr>
              <a:t>iza korijena a ispred nastavka za oblik:</a:t>
            </a:r>
          </a:p>
          <a:p>
            <a:pPr>
              <a:buNone/>
            </a:pPr>
            <a:endParaRPr lang="sr-Latn-CS" altLang="en-US" dirty="0">
              <a:solidFill>
                <a:srgbClr val="F6CB60"/>
              </a:solidFill>
            </a:endParaRPr>
          </a:p>
          <a:p>
            <a:pPr algn="ctr">
              <a:buNone/>
            </a:pPr>
            <a:r>
              <a:rPr lang="sr-Latn-CS" altLang="en-US" sz="2400" dirty="0" smtClean="0">
                <a:solidFill>
                  <a:schemeClr val="accent1"/>
                </a:solidFill>
              </a:rPr>
              <a:t>Grad </a:t>
            </a:r>
            <a:r>
              <a:rPr lang="sr-Latn-CS" altLang="en-US" sz="2400" dirty="0">
                <a:solidFill>
                  <a:schemeClr val="accent1"/>
                </a:solidFill>
              </a:rPr>
              <a:t>– ov – i, puž – ev – i</a:t>
            </a:r>
          </a:p>
          <a:p>
            <a:pPr>
              <a:buNone/>
            </a:pPr>
            <a:endParaRPr lang="sr-Latn-CS" altLang="en-US" dirty="0">
              <a:solidFill>
                <a:srgbClr val="F6CB60"/>
              </a:solidFill>
            </a:endParaRPr>
          </a:p>
          <a:p>
            <a:pPr>
              <a:buNone/>
            </a:pPr>
            <a:r>
              <a:rPr lang="sr-Latn-CS" altLang="en-US" dirty="0">
                <a:solidFill>
                  <a:srgbClr val="F6CB60"/>
                </a:solidFill>
              </a:rPr>
              <a:t>- Ili između dvije korijenske morfeme: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Jug – o - istok</a:t>
            </a:r>
            <a:endParaRPr lang="en-US" altLang="en-US" sz="28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181154" y="379562"/>
            <a:ext cx="3778370" cy="200995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4000" b="1" dirty="0" smtClean="0">
                <a:solidFill>
                  <a:schemeClr val="bg1"/>
                </a:solidFill>
              </a:rPr>
              <a:t>INFIKSI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09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22" y="3041796"/>
            <a:ext cx="10554574" cy="3636511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sr-Latn-CS" altLang="en-US" dirty="0" smtClean="0">
                <a:solidFill>
                  <a:srgbClr val="F6CB60"/>
                </a:solidFill>
              </a:rPr>
              <a:t>...su nesamostalne </a:t>
            </a:r>
            <a:r>
              <a:rPr lang="sr-Latn-CS" altLang="en-US" dirty="0">
                <a:solidFill>
                  <a:srgbClr val="F6CB60"/>
                </a:solidFill>
              </a:rPr>
              <a:t>morfeme koje se nalaze iza korijena riječi i označavaju razna gramatička značenja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Ključ 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Ključ – 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Ključ – u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Vid – im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Vid - iš</a:t>
            </a:r>
            <a:endParaRPr lang="en-US" altLang="en-US" sz="28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431321" y="172528"/>
            <a:ext cx="3605841" cy="219111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NASTAVCI ZA OBLIK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176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solidFill>
                  <a:schemeClr val="bg1"/>
                </a:solidFill>
              </a:rPr>
              <a:t>NAČINI KOMBINOVANJA MORFEMA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altLang="en-US" dirty="0">
                <a:solidFill>
                  <a:srgbClr val="F6CB60"/>
                </a:solidFill>
              </a:rPr>
              <a:t>Postoje sljedeći </a:t>
            </a:r>
            <a:r>
              <a:rPr lang="sr-Latn-CS" altLang="en-US" dirty="0" smtClean="0">
                <a:solidFill>
                  <a:srgbClr val="F6CB60"/>
                </a:solidFill>
              </a:rPr>
              <a:t>morfološki principi</a:t>
            </a:r>
            <a:r>
              <a:rPr lang="sr-Latn-CS" altLang="en-US" dirty="0">
                <a:solidFill>
                  <a:srgbClr val="F6CB60"/>
                </a:solidFill>
              </a:rPr>
              <a:t>:</a:t>
            </a:r>
          </a:p>
          <a:p>
            <a:pPr>
              <a:buNone/>
            </a:pPr>
            <a:endParaRPr lang="sr-Latn-CS" altLang="en-US" dirty="0">
              <a:solidFill>
                <a:srgbClr val="F6CB60"/>
              </a:solidFill>
            </a:endParaRPr>
          </a:p>
          <a:p>
            <a:r>
              <a:rPr lang="sr-Latn-CS" altLang="en-US" sz="2400" dirty="0" smtClean="0">
                <a:solidFill>
                  <a:schemeClr val="accent1"/>
                </a:solidFill>
              </a:rPr>
              <a:t>   KOMPOZICIJA </a:t>
            </a:r>
            <a:r>
              <a:rPr lang="sr-Latn-CS" altLang="en-US" sz="2400" dirty="0">
                <a:solidFill>
                  <a:schemeClr val="accent1"/>
                </a:solidFill>
              </a:rPr>
              <a:t>ili SLAGANJE</a:t>
            </a:r>
          </a:p>
          <a:p>
            <a:r>
              <a:rPr lang="sr-Latn-CS" altLang="en-US" sz="2400" dirty="0" smtClean="0">
                <a:solidFill>
                  <a:schemeClr val="accent1"/>
                </a:solidFill>
              </a:rPr>
              <a:t>   DERIVACIJA </a:t>
            </a:r>
            <a:r>
              <a:rPr lang="sr-Latn-CS" altLang="en-US" sz="2400" dirty="0">
                <a:solidFill>
                  <a:schemeClr val="accent1"/>
                </a:solidFill>
              </a:rPr>
              <a:t>ili IZVOĐENJE</a:t>
            </a:r>
          </a:p>
          <a:p>
            <a:r>
              <a:rPr lang="sr-Latn-CS" altLang="en-US" sz="2400" dirty="0" smtClean="0">
                <a:solidFill>
                  <a:schemeClr val="accent1"/>
                </a:solidFill>
              </a:rPr>
              <a:t>   FLEKSIJA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38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457201"/>
            <a:ext cx="10572000" cy="3398808"/>
          </a:xfrm>
        </p:spPr>
        <p:txBody>
          <a:bodyPr/>
          <a:lstStyle/>
          <a:p>
            <a:r>
              <a:rPr lang="sr-Latn-CS" altLang="en-US" sz="3200" dirty="0">
                <a:solidFill>
                  <a:srgbClr val="F6CB60"/>
                </a:solidFill>
              </a:rPr>
              <a:t/>
            </a:r>
            <a:br>
              <a:rPr lang="sr-Latn-CS" altLang="en-US" sz="3200" dirty="0">
                <a:solidFill>
                  <a:srgbClr val="F6CB60"/>
                </a:solidFill>
              </a:rPr>
            </a:br>
            <a:r>
              <a:rPr lang="sr-Latn-CS" altLang="en-US" sz="3200" dirty="0">
                <a:solidFill>
                  <a:srgbClr val="FFFF00"/>
                </a:solidFill>
              </a:rPr>
              <a:t>Morfologija je dio nauke o jeziku koji proučava vrste riječi i njihove </a:t>
            </a:r>
            <a:r>
              <a:rPr lang="sr-Latn-CS" altLang="en-US" sz="3200" dirty="0" smtClean="0">
                <a:solidFill>
                  <a:srgbClr val="FFFF00"/>
                </a:solidFill>
              </a:rPr>
              <a:t>oblike</a:t>
            </a:r>
            <a:r>
              <a:rPr lang="en-US" altLang="en-US" sz="3200" dirty="0" smtClean="0">
                <a:solidFill>
                  <a:srgbClr val="FFFF00"/>
                </a:solidFill>
              </a:rPr>
              <a:t>.</a:t>
            </a:r>
            <a:br>
              <a:rPr lang="en-US" altLang="en-US" sz="3200" dirty="0" smtClean="0">
                <a:solidFill>
                  <a:srgbClr val="FFFF00"/>
                </a:solidFill>
              </a:rPr>
            </a:br>
            <a:r>
              <a:rPr lang="en-US" altLang="en-US" dirty="0">
                <a:solidFill>
                  <a:srgbClr val="FFFF00"/>
                </a:solidFill>
              </a:rPr>
              <a:t/>
            </a:r>
            <a:br>
              <a:rPr lang="en-US" altLang="en-US" dirty="0">
                <a:solidFill>
                  <a:srgbClr val="FFFF00"/>
                </a:solidFill>
              </a:rPr>
            </a:br>
            <a:r>
              <a:rPr lang="en-US" altLang="en-US" sz="3200" dirty="0" err="1" smtClean="0">
                <a:solidFill>
                  <a:schemeClr val="accent4"/>
                </a:solidFill>
              </a:rPr>
              <a:t>Poti</a:t>
            </a:r>
            <a:r>
              <a:rPr lang="sr-Latn-ME" altLang="en-US" sz="3200" dirty="0" smtClean="0">
                <a:solidFill>
                  <a:schemeClr val="accent4"/>
                </a:solidFill>
              </a:rPr>
              <a:t>če </a:t>
            </a:r>
            <a:r>
              <a:rPr lang="sr-Latn-CS" altLang="en-US" sz="3200" dirty="0">
                <a:solidFill>
                  <a:srgbClr val="F6CB60"/>
                </a:solidFill>
              </a:rPr>
              <a:t>o</a:t>
            </a:r>
            <a:r>
              <a:rPr lang="sr-Latn-CS" altLang="en-US" sz="3200" dirty="0" smtClean="0">
                <a:solidFill>
                  <a:srgbClr val="F6CB60"/>
                </a:solidFill>
              </a:rPr>
              <a:t>d </a:t>
            </a:r>
            <a:r>
              <a:rPr lang="sr-Latn-CS" altLang="en-US" sz="3200" dirty="0">
                <a:solidFill>
                  <a:srgbClr val="F6CB60"/>
                </a:solidFill>
              </a:rPr>
              <a:t>grčke riječi </a:t>
            </a:r>
            <a:r>
              <a:rPr lang="sr-Latn-CS" altLang="en-US" sz="3200" i="1" dirty="0">
                <a:solidFill>
                  <a:schemeClr val="bg2"/>
                </a:solidFill>
              </a:rPr>
              <a:t>morphe</a:t>
            </a:r>
            <a:r>
              <a:rPr lang="sr-Latn-CS" altLang="en-US" sz="3200" i="1" dirty="0">
                <a:solidFill>
                  <a:srgbClr val="F6CB60"/>
                </a:solidFill>
              </a:rPr>
              <a:t> </a:t>
            </a:r>
            <a:r>
              <a:rPr lang="sr-Latn-CS" altLang="en-US" sz="3200" dirty="0">
                <a:solidFill>
                  <a:srgbClr val="F6CB60"/>
                </a:solidFill>
              </a:rPr>
              <a:t>– oblik i </a:t>
            </a:r>
            <a:r>
              <a:rPr lang="sr-Latn-CS" altLang="en-US" sz="3200" i="1" dirty="0">
                <a:solidFill>
                  <a:schemeClr val="bg2"/>
                </a:solidFill>
              </a:rPr>
              <a:t>logos</a:t>
            </a:r>
            <a:r>
              <a:rPr lang="sr-Latn-CS" altLang="en-US" sz="3200" dirty="0">
                <a:solidFill>
                  <a:srgbClr val="F6CB60"/>
                </a:solidFill>
              </a:rPr>
              <a:t> – </a:t>
            </a:r>
            <a:r>
              <a:rPr lang="sr-Latn-CS" altLang="en-US" sz="3200" dirty="0" smtClean="0">
                <a:solidFill>
                  <a:srgbClr val="F6CB60"/>
                </a:solidFill>
              </a:rPr>
              <a:t>nauka</a:t>
            </a:r>
            <a:r>
              <a:rPr lang="sr-Latn-CS" altLang="en-US" sz="3200" dirty="0">
                <a:solidFill>
                  <a:srgbClr val="F6CB60"/>
                </a:solidFill>
              </a:rPr>
              <a:t>.</a:t>
            </a:r>
            <a:endParaRPr lang="en-US" sz="3200" dirty="0"/>
          </a:p>
        </p:txBody>
      </p:sp>
      <p:sp>
        <p:nvSpPr>
          <p:cNvPr id="4" name="Right Arrow 3"/>
          <p:cNvSpPr/>
          <p:nvPr/>
        </p:nvSpPr>
        <p:spPr>
          <a:xfrm>
            <a:off x="61123" y="1164565"/>
            <a:ext cx="603850" cy="37956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1123" y="2907101"/>
            <a:ext cx="671241" cy="4226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06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447" y="2791630"/>
            <a:ext cx="10554574" cy="3636511"/>
          </a:xfrm>
        </p:spPr>
        <p:txBody>
          <a:bodyPr/>
          <a:lstStyle/>
          <a:p>
            <a:pPr>
              <a:buFontTx/>
              <a:buChar char="-"/>
            </a:pPr>
            <a:r>
              <a:rPr lang="sr-Latn-CS" altLang="en-US" dirty="0">
                <a:solidFill>
                  <a:srgbClr val="F6CB60"/>
                </a:solidFill>
              </a:rPr>
              <a:t>Kombinovanje slobodnih morfema (korijena) pri čemu dobijamo složenice: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Star – mali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Dan – gubiti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Na – pisati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U – vijek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Visi - baba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879894" y="465826"/>
            <a:ext cx="3881887" cy="204446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KOMPOZICIJA ili SLAGANJE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55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447" y="2682815"/>
            <a:ext cx="10554574" cy="369356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sr-Latn-CS" altLang="en-US" dirty="0"/>
              <a:t>Kombinovanje slobodnih morfema (korijena) i vezanih (sufiksi) kada dobijamo izvedenice: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Zlo – ba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Rad – nik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Star – ac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Sin – ovac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Crn - ac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646981" y="447188"/>
            <a:ext cx="3925019" cy="189781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DERIVACIJA ili IZVOĐENJE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79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810" y="2713993"/>
            <a:ext cx="10554574" cy="36365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en-US" dirty="0">
                <a:solidFill>
                  <a:srgbClr val="F6CB60"/>
                </a:solidFill>
              </a:rPr>
              <a:t>Obrazovanje gramatičkih oblika riječi pomoću vezanih morfema, nastavaka za oblik: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Rad –i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Rad – e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Rad – ov – i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Crven – 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Starac - a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534838" y="310550"/>
            <a:ext cx="3786996" cy="200132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dirty="0" smtClean="0">
                <a:solidFill>
                  <a:schemeClr val="bg1"/>
                </a:solidFill>
              </a:rPr>
              <a:t>FLEKSIJA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19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sz="2400" dirty="0" smtClean="0">
                <a:solidFill>
                  <a:schemeClr val="accent1"/>
                </a:solidFill>
              </a:rPr>
              <a:t>  Kompozicija </a:t>
            </a:r>
            <a:r>
              <a:rPr lang="sr-Latn-CS" altLang="en-US" sz="2400" dirty="0">
                <a:solidFill>
                  <a:schemeClr val="accent1"/>
                </a:solidFill>
              </a:rPr>
              <a:t>i derivacija su </a:t>
            </a:r>
            <a:r>
              <a:rPr lang="sr-Latn-CS" altLang="en-US" sz="2400" u="sng" dirty="0">
                <a:solidFill>
                  <a:schemeClr val="accent1"/>
                </a:solidFill>
              </a:rPr>
              <a:t>leksički</a:t>
            </a:r>
            <a:r>
              <a:rPr lang="sr-Latn-CS" altLang="en-US" sz="2400" dirty="0">
                <a:solidFill>
                  <a:schemeClr val="accent1"/>
                </a:solidFill>
              </a:rPr>
              <a:t> procesi i služe za dobijanje novih riječi  a fleksija je </a:t>
            </a:r>
            <a:r>
              <a:rPr lang="sr-Latn-CS" altLang="en-US" sz="2400" u="sng" dirty="0">
                <a:solidFill>
                  <a:schemeClr val="accent1"/>
                </a:solidFill>
              </a:rPr>
              <a:t>gramatički</a:t>
            </a:r>
            <a:r>
              <a:rPr lang="sr-Latn-CS" altLang="en-US" sz="2400" dirty="0">
                <a:solidFill>
                  <a:schemeClr val="accent1"/>
                </a:solidFill>
              </a:rPr>
              <a:t> proces u kojem riječi dobijaju gramatičke oblike.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72861" y="3209027"/>
            <a:ext cx="543464" cy="5693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3726611"/>
            <a:ext cx="10554574" cy="2132187"/>
          </a:xfrm>
        </p:spPr>
        <p:txBody>
          <a:bodyPr/>
          <a:lstStyle/>
          <a:p>
            <a:r>
              <a:rPr lang="sr-Latn-CS" altLang="en-US" dirty="0" smtClean="0"/>
              <a:t>...je </a:t>
            </a:r>
            <a:r>
              <a:rPr lang="sr-Latn-CS" altLang="en-US" dirty="0"/>
              <a:t>najmanja samostalna jezička jedinica koju čini utvrđeni glasovni skup a koja ima sopstveno značenje i sintaksičku funkciju</a:t>
            </a:r>
          </a:p>
          <a:p>
            <a:endParaRPr lang="sr-Latn-CS" altLang="en-US" dirty="0"/>
          </a:p>
          <a:p>
            <a:r>
              <a:rPr lang="sr-Latn-CS" altLang="en-US" dirty="0"/>
              <a:t>Ona ima svoj </a:t>
            </a:r>
            <a:r>
              <a:rPr lang="sr-Latn-CS" altLang="en-US" u="sng" dirty="0">
                <a:solidFill>
                  <a:srgbClr val="FFFF00"/>
                </a:solidFill>
              </a:rPr>
              <a:t>oblik, značenje i </a:t>
            </a:r>
            <a:r>
              <a:rPr lang="sr-Latn-CS" altLang="en-US" u="sng" dirty="0" smtClean="0">
                <a:solidFill>
                  <a:srgbClr val="FFFF00"/>
                </a:solidFill>
              </a:rPr>
              <a:t>funkciju.</a:t>
            </a:r>
            <a:endParaRPr lang="en-US" altLang="en-US" u="sng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905774" y="1915065"/>
            <a:ext cx="1613140" cy="146649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>
                <a:solidFill>
                  <a:srgbClr val="FFFF00"/>
                </a:solidFill>
              </a:rPr>
              <a:t>RIJEČ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7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>
                <a:solidFill>
                  <a:srgbClr val="F6CB60"/>
                </a:solidFill>
              </a:rPr>
              <a:t>Riječi se sastoje iz manjih djelova koji nose neko značenje, a ne mogu se samostalno upotrebljavati niti više dijeliti.</a:t>
            </a:r>
          </a:p>
          <a:p>
            <a:pPr>
              <a:buNone/>
            </a:pPr>
            <a:endParaRPr lang="sr-Latn-CS" altLang="en-US" dirty="0">
              <a:solidFill>
                <a:srgbClr val="F6CB60"/>
              </a:solidFill>
            </a:endParaRPr>
          </a:p>
          <a:p>
            <a:r>
              <a:rPr lang="sr-Latn-CS" altLang="en-US" dirty="0"/>
              <a:t>Najmanji djelovi riječi sa posebnim značenjem se nazivaju </a:t>
            </a:r>
            <a:r>
              <a:rPr lang="sr-Latn-CS" altLang="en-US" dirty="0">
                <a:solidFill>
                  <a:srgbClr val="FF0000"/>
                </a:solidFill>
              </a:rPr>
              <a:t>morfeme.</a:t>
            </a:r>
            <a:endParaRPr lang="en-US" alt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50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>
                <a:solidFill>
                  <a:srgbClr val="F6CB60"/>
                </a:solidFill>
              </a:rPr>
              <a:t>Morfema je najmanja jedinica u jezičkom sistemu koja ima </a:t>
            </a:r>
            <a:r>
              <a:rPr lang="sr-Latn-CS" altLang="en-US" dirty="0" smtClean="0">
                <a:solidFill>
                  <a:srgbClr val="F6CB60"/>
                </a:solidFill>
              </a:rPr>
              <a:t>značenje.</a:t>
            </a:r>
            <a:endParaRPr lang="sr-Latn-CS" altLang="en-US" dirty="0">
              <a:solidFill>
                <a:srgbClr val="F6CB60"/>
              </a:solidFill>
            </a:endParaRPr>
          </a:p>
          <a:p>
            <a:endParaRPr lang="sr-Latn-CS" altLang="en-US" dirty="0">
              <a:solidFill>
                <a:srgbClr val="F6CB60"/>
              </a:solidFill>
            </a:endParaRPr>
          </a:p>
          <a:p>
            <a:r>
              <a:rPr lang="sr-Latn-CS" altLang="en-US" dirty="0">
                <a:solidFill>
                  <a:srgbClr val="F6CB60"/>
                </a:solidFill>
              </a:rPr>
              <a:t>Riječ je viša jezička jedinica od morfeme, sastavljena od jedne ili više </a:t>
            </a:r>
            <a:r>
              <a:rPr lang="sr-Latn-CS" altLang="en-US" dirty="0" smtClean="0">
                <a:solidFill>
                  <a:srgbClr val="F6CB60"/>
                </a:solidFill>
              </a:rPr>
              <a:t>morfema.</a:t>
            </a:r>
            <a:endParaRPr lang="en-US" altLang="en-US" dirty="0">
              <a:solidFill>
                <a:srgbClr val="F6CB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5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483" y="1292825"/>
            <a:ext cx="10554574" cy="3548785"/>
          </a:xfrm>
        </p:spPr>
        <p:txBody>
          <a:bodyPr/>
          <a:lstStyle/>
          <a:p>
            <a:r>
              <a:rPr lang="sr-Latn-CS" altLang="en-US" dirty="0">
                <a:solidFill>
                  <a:srgbClr val="FF0000"/>
                </a:solidFill>
              </a:rPr>
              <a:t>Morfeme su najčešće segmenti riječi</a:t>
            </a:r>
            <a:r>
              <a:rPr lang="sr-Latn-CS" altLang="en-US" dirty="0" smtClean="0">
                <a:solidFill>
                  <a:srgbClr val="FF0000"/>
                </a:solidFill>
              </a:rPr>
              <a:t>:</a:t>
            </a:r>
            <a:endParaRPr lang="sr-Latn-CS" alt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sr-Latn-CS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338559" y="3114136"/>
            <a:ext cx="2225616" cy="1181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altLang="en-US" dirty="0" smtClean="0"/>
              <a:t>kuć-ic-ama</a:t>
            </a:r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92576" y="3165894"/>
            <a:ext cx="2441276" cy="1130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altLang="en-US" dirty="0" smtClean="0"/>
              <a:t>pred-rad-nik</a:t>
            </a:r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754975" y="3067218"/>
            <a:ext cx="2337759" cy="1117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altLang="en-US" dirty="0" smtClean="0"/>
              <a:t>plav-o-kos</a:t>
            </a:r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31653" y="5117739"/>
            <a:ext cx="9609826" cy="10179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Postoje i primjeri da su morfema i riječ podudarne: </a:t>
            </a:r>
            <a:r>
              <a:rPr lang="sr-Latn-ME" i="1" dirty="0" smtClean="0">
                <a:solidFill>
                  <a:srgbClr val="FFFF00"/>
                </a:solidFill>
              </a:rPr>
              <a:t>dom, rad, krov, mir, plav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170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altLang="en-US" dirty="0"/>
              <a:t>U jednoj riječi može biti više morfema</a:t>
            </a:r>
            <a:r>
              <a:rPr lang="sr-Latn-ME" altLang="en-US" dirty="0" smtClean="0"/>
              <a:t>.</a:t>
            </a:r>
          </a:p>
          <a:p>
            <a:endParaRPr lang="sr-Latn-ME" altLang="en-US" dirty="0"/>
          </a:p>
          <a:p>
            <a:r>
              <a:rPr lang="sr-Latn-ME" altLang="en-US" dirty="0" smtClean="0"/>
              <a:t> </a:t>
            </a:r>
            <a:r>
              <a:rPr lang="sr-Latn-ME" altLang="en-US" dirty="0"/>
              <a:t>Riječ </a:t>
            </a:r>
            <a:r>
              <a:rPr lang="sr-Latn-ME" altLang="en-US" sz="2400" i="1" dirty="0"/>
              <a:t>prepisivati</a:t>
            </a:r>
            <a:r>
              <a:rPr lang="sr-Latn-ME" altLang="en-US" dirty="0"/>
              <a:t> čine četiri morfeme: </a:t>
            </a:r>
            <a:r>
              <a:rPr lang="sr-Latn-ME" altLang="en-US" sz="2400" dirty="0"/>
              <a:t>pre-pis-iva-ti</a:t>
            </a: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3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FF0000"/>
                </a:solidFill>
              </a:rPr>
              <a:t>Tipovi morfema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810000" y="2562045"/>
            <a:ext cx="3175404" cy="276907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000" dirty="0" smtClean="0">
                <a:solidFill>
                  <a:schemeClr val="bg1"/>
                </a:solidFill>
              </a:rPr>
              <a:t>SLOBODNE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460521" y="2562045"/>
            <a:ext cx="3286664" cy="27000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000" dirty="0" smtClean="0">
                <a:solidFill>
                  <a:schemeClr val="bg1"/>
                </a:solidFill>
              </a:rPr>
              <a:t>VEZANE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5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Mogu da stoje samostalno.</a:t>
            </a:r>
          </a:p>
          <a:p>
            <a:endParaRPr lang="pl-PL" dirty="0"/>
          </a:p>
          <a:p>
            <a:r>
              <a:rPr lang="pl-PL" dirty="0"/>
              <a:t>Na </a:t>
            </a:r>
            <a:r>
              <a:rPr lang="pl-PL" dirty="0" smtClean="0"/>
              <a:t>primjer:  </a:t>
            </a:r>
            <a:r>
              <a:rPr lang="pl-PL" sz="2000" i="1" dirty="0" smtClean="0"/>
              <a:t>Sunce</a:t>
            </a:r>
            <a:r>
              <a:rPr lang="pl-PL" sz="2000" i="1" dirty="0"/>
              <a:t>, korak, krov</a:t>
            </a:r>
          </a:p>
          <a:p>
            <a:endParaRPr lang="pl-P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112807" y="74310"/>
            <a:ext cx="3467819" cy="2147977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Slobodne morfeme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23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82</TotalTime>
  <Words>529</Words>
  <Application>Microsoft Office PowerPoint</Application>
  <PresentationFormat>Widescreen</PresentationFormat>
  <Paragraphs>107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Century Gothic</vt:lpstr>
      <vt:lpstr>Wingdings 2</vt:lpstr>
      <vt:lpstr>Quotable</vt:lpstr>
      <vt:lpstr>PowerPoint Presentation</vt:lpstr>
      <vt:lpstr> Morfologija je dio nauke o jeziku koji proučava vrste riječi i njihove oblike.  Potiče od grčke riječi morphe – oblik i logos – nauka.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Tipovi morfema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NAČINI KOMBINOVANJA MORFEMA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Natasa</cp:lastModifiedBy>
  <cp:revision>8</cp:revision>
  <dcterms:created xsi:type="dcterms:W3CDTF">2020-10-20T15:30:54Z</dcterms:created>
  <dcterms:modified xsi:type="dcterms:W3CDTF">2020-10-20T16:53:01Z</dcterms:modified>
</cp:coreProperties>
</file>