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8" r:id="rId1"/>
  </p:sldMasterIdLst>
  <p:sldIdLst>
    <p:sldId id="265" r:id="rId2"/>
    <p:sldId id="266" r:id="rId3"/>
    <p:sldId id="270" r:id="rId4"/>
    <p:sldId id="256" r:id="rId5"/>
    <p:sldId id="257" r:id="rId6"/>
    <p:sldId id="258" r:id="rId7"/>
    <p:sldId id="271" r:id="rId8"/>
    <p:sldId id="259" r:id="rId9"/>
    <p:sldId id="261" r:id="rId10"/>
    <p:sldId id="260" r:id="rId11"/>
    <p:sldId id="275" r:id="rId12"/>
    <p:sldId id="262" r:id="rId13"/>
    <p:sldId id="272" r:id="rId14"/>
    <p:sldId id="263" r:id="rId15"/>
    <p:sldId id="264" r:id="rId16"/>
    <p:sldId id="274" r:id="rId17"/>
    <p:sldId id="273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165560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02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31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534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29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86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07271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78785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47837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80415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4543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72313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771347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74982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39457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09942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07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  <p:sldLayoutId id="2147484380" r:id="rId12"/>
    <p:sldLayoutId id="2147484381" r:id="rId13"/>
    <p:sldLayoutId id="2147484382" r:id="rId14"/>
    <p:sldLayoutId id="2147484383" r:id="rId15"/>
    <p:sldLayoutId id="2147484384" r:id="rId16"/>
    <p:sldLayoutId id="2147484385" r:id="rId17"/>
  </p:sldLayoutIdLst>
  <p:transition>
    <p:comb dir="vert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1456267"/>
          </a:xfrm>
        </p:spPr>
        <p:txBody>
          <a:bodyPr>
            <a:normAutofit fontScale="90000"/>
          </a:bodyPr>
          <a:lstStyle/>
          <a:p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>            </a:t>
            </a:r>
            <a:r>
              <a:rPr lang="en-US" sz="4400" b="1" dirty="0" smtClean="0">
                <a:solidFill>
                  <a:srgbClr val="FFFF00"/>
                </a:solidFill>
              </a:rPr>
              <a:t>Anton </a:t>
            </a:r>
            <a:r>
              <a:rPr lang="sr-Latn-ME" sz="4400" b="1" dirty="0">
                <a:solidFill>
                  <a:srgbClr val="FFFF00"/>
                </a:solidFill>
              </a:rPr>
              <a:t>P</a:t>
            </a:r>
            <a:r>
              <a:rPr lang="en-US" sz="4400" b="1" dirty="0" err="1">
                <a:solidFill>
                  <a:srgbClr val="FFFF00"/>
                </a:solidFill>
              </a:rPr>
              <a:t>avlovi</a:t>
            </a:r>
            <a:r>
              <a:rPr lang="sr-Latn-ME" sz="4400" b="1" dirty="0">
                <a:solidFill>
                  <a:srgbClr val="FFFF00"/>
                </a:solidFill>
              </a:rPr>
              <a:t>č </a:t>
            </a:r>
            <a:r>
              <a:rPr lang="sr-Latn-ME" sz="4400" b="1" dirty="0" smtClean="0">
                <a:solidFill>
                  <a:srgbClr val="FFFF00"/>
                </a:solidFill>
              </a:rPr>
              <a:t>Čehov </a:t>
            </a:r>
            <a:br>
              <a:rPr lang="sr-Latn-ME" sz="4400" b="1" dirty="0" smtClean="0">
                <a:solidFill>
                  <a:srgbClr val="FFFF00"/>
                </a:solidFill>
              </a:rPr>
            </a:br>
            <a:r>
              <a:rPr lang="sr-Latn-ME" sz="4400" b="1" dirty="0" smtClean="0">
                <a:solidFill>
                  <a:srgbClr val="FFFF00"/>
                </a:solidFill>
              </a:rPr>
              <a:t>                  (1860 - 1904)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8320"/>
            <a:ext cx="73628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98065"/>
      </p:ext>
    </p:extLst>
  </p:cSld>
  <p:clrMapOvr>
    <a:masterClrMapping/>
  </p:clrMapOvr>
  <p:transition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6096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Latn-CS" dirty="0" smtClean="0"/>
              <a:t>	</a:t>
            </a:r>
            <a:r>
              <a:rPr lang="sr-Latn-CS" sz="2000" dirty="0" smtClean="0">
                <a:solidFill>
                  <a:srgbClr val="FF0000"/>
                </a:solidFill>
              </a:rPr>
              <a:t>Dramska priča </a:t>
            </a:r>
            <a:r>
              <a:rPr lang="sr-Latn-CS" sz="2000" dirty="0" smtClean="0"/>
              <a:t>se odvija na ruskom selu, na imanju i u kući penzionerskog profesora Serebrjakova. Razvijena je u četiri čina, vremenski okvir je sužen na nešto više od dvadeset i četiri časa. Nema radnje u pravom smislu riječi, zaplet i rasplet se samo naslućuju, u osnovi priče je nesporazum. Priča se zapliće u trenutku kada na selo, na imanje, dolaze Serebrjakov i njegova mlada i lijepa žena Jelena.</a:t>
            </a:r>
          </a:p>
          <a:p>
            <a:pPr algn="just">
              <a:buNone/>
            </a:pPr>
            <a:r>
              <a:rPr lang="sr-Latn-CS" sz="2000" dirty="0" smtClean="0"/>
              <a:t>	Upravo Serebrjakov i njegova žena su pokretački faktor za nastanak, tok i razriješenje dramske priče. Oni narušavaju naviknuti ritam života u seoskoj porodici.</a:t>
            </a:r>
          </a:p>
          <a:p>
            <a:pPr algn="just">
              <a:buNone/>
            </a:pPr>
            <a:r>
              <a:rPr lang="sr-Latn-CS" sz="2000" dirty="0" smtClean="0"/>
              <a:t>	U drami nema ni jednog aktera koji se nameće kao glavni junak. Likovi su statični, ništa se ne mijenja kod njih tokom dramske priče – ni ponašanje, ni karakter, ni sudbina. Svima njima zajednička je emocionalna praznina, nezadovoljstvo životom, svijest o promašenosti. Svi glavni likovi su nesrećni ljudi, ali svako na svoj način.</a:t>
            </a:r>
            <a:endParaRPr lang="en-US" sz="2000" dirty="0"/>
          </a:p>
        </p:txBody>
      </p:sp>
    </p:spTree>
  </p:cSld>
  <p:clrMapOvr>
    <a:masterClrMapping/>
  </p:clrMapOvr>
  <p:transition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>
                <a:solidFill>
                  <a:srgbClr val="FFFF00"/>
                </a:solidFill>
              </a:rPr>
              <a:t>Zaplet se temelji na tri momenta: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ME" dirty="0" smtClean="0"/>
              <a:t>1) Njihov dolazak remeti ustaljeni ritam života na imanju;</a:t>
            </a:r>
          </a:p>
          <a:p>
            <a:pPr marL="0" indent="0">
              <a:buNone/>
            </a:pPr>
            <a:r>
              <a:rPr lang="sr-Latn-ME" dirty="0" smtClean="0"/>
              <a:t>2) Lijepa Jelena unosi nemir u srca dvojice aktera priče – Vojnicki i ljekar Astrov;</a:t>
            </a:r>
          </a:p>
          <a:p>
            <a:pPr marL="0" indent="0">
              <a:buNone/>
            </a:pPr>
            <a:r>
              <a:rPr lang="sr-Latn-ME" dirty="0" smtClean="0"/>
              <a:t>3) Vojnicki ne podnosi bivšeg zeta Serebrjakova i razotkriva njegovu lažnu veličinu.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39670"/>
      </p:ext>
    </p:extLst>
  </p:cSld>
  <p:clrMapOvr>
    <a:masterClrMapping/>
  </p:clrMapOvr>
  <p:transition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686800" cy="577532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Latn-CS" dirty="0" smtClean="0"/>
              <a:t>	</a:t>
            </a:r>
            <a:r>
              <a:rPr lang="en-US" sz="2600" dirty="0" err="1" smtClean="0"/>
              <a:t>Svi</a:t>
            </a:r>
            <a:r>
              <a:rPr lang="en-US" sz="2600" dirty="0" smtClean="0"/>
              <a:t> </a:t>
            </a:r>
            <a:r>
              <a:rPr lang="en-US" sz="2600" dirty="0" err="1" smtClean="0"/>
              <a:t>likovi</a:t>
            </a:r>
            <a:r>
              <a:rPr lang="en-US" sz="2600" dirty="0" smtClean="0"/>
              <a:t> u </a:t>
            </a:r>
            <a:r>
              <a:rPr lang="en-US" sz="2600" dirty="0" err="1" smtClean="0"/>
              <a:t>ovoj</a:t>
            </a:r>
            <a:r>
              <a:rPr lang="en-US" sz="2600" dirty="0" smtClean="0"/>
              <a:t> </a:t>
            </a:r>
            <a:r>
              <a:rPr lang="en-US" sz="2600" dirty="0" err="1" smtClean="0"/>
              <a:t>drami</a:t>
            </a:r>
            <a:r>
              <a:rPr lang="en-US" sz="2600" dirty="0" smtClean="0"/>
              <a:t> </a:t>
            </a:r>
            <a:r>
              <a:rPr lang="en-US" sz="2600" dirty="0" err="1" smtClean="0"/>
              <a:t>neka</a:t>
            </a:r>
            <a:r>
              <a:rPr lang="en-US" sz="2600" dirty="0" smtClean="0"/>
              <a:t> </a:t>
            </a:r>
            <a:r>
              <a:rPr lang="en-US" sz="2600" dirty="0" err="1" smtClean="0"/>
              <a:t>su</a:t>
            </a:r>
            <a:r>
              <a:rPr lang="en-US" sz="2600" dirty="0" smtClean="0"/>
              <a:t> </a:t>
            </a:r>
            <a:r>
              <a:rPr lang="en-US" sz="2600" dirty="0" err="1" smtClean="0"/>
              <a:t>vrsta</a:t>
            </a:r>
            <a:r>
              <a:rPr lang="en-US" sz="2600" dirty="0" smtClean="0"/>
              <a:t> </a:t>
            </a:r>
            <a:r>
              <a:rPr lang="en-US" sz="2600" dirty="0" err="1" smtClean="0"/>
              <a:t>intelektualaca</a:t>
            </a:r>
            <a:r>
              <a:rPr lang="en-US" sz="2600" dirty="0" smtClean="0"/>
              <a:t>. </a:t>
            </a:r>
            <a:r>
              <a:rPr lang="en-US" sz="2600" dirty="0" err="1" smtClean="0"/>
              <a:t>Imamo</a:t>
            </a:r>
            <a:r>
              <a:rPr lang="en-US" sz="2600" dirty="0" smtClean="0"/>
              <a:t> </a:t>
            </a:r>
            <a:r>
              <a:rPr lang="en-US" sz="2600" dirty="0" err="1" smtClean="0"/>
              <a:t>profesora</a:t>
            </a:r>
            <a:r>
              <a:rPr lang="en-US" sz="2600" dirty="0" smtClean="0"/>
              <a:t>, </a:t>
            </a:r>
            <a:r>
              <a:rPr lang="en-US" sz="2600" dirty="0" err="1" smtClean="0"/>
              <a:t>doktora</a:t>
            </a:r>
            <a:r>
              <a:rPr lang="en-US" sz="2600" dirty="0" smtClean="0"/>
              <a:t>, um</a:t>
            </a:r>
            <a:r>
              <a:rPr lang="sr-Latn-CS" sz="2600" dirty="0" smtClean="0"/>
              <a:t>j</a:t>
            </a:r>
            <a:r>
              <a:rPr lang="en-US" sz="2600" dirty="0" err="1" smtClean="0"/>
              <a:t>etnike</a:t>
            </a:r>
            <a:r>
              <a:rPr lang="en-US" sz="2600" dirty="0" smtClean="0"/>
              <a:t>… Oni </a:t>
            </a:r>
            <a:r>
              <a:rPr lang="en-US" sz="2600" dirty="0" err="1" smtClean="0"/>
              <a:t>su</a:t>
            </a:r>
            <a:r>
              <a:rPr lang="en-US" sz="2600" dirty="0" smtClean="0"/>
              <a:t> </a:t>
            </a:r>
            <a:r>
              <a:rPr lang="en-US" sz="2600" dirty="0" err="1" smtClean="0"/>
              <a:t>inteligencija</a:t>
            </a:r>
            <a:r>
              <a:rPr lang="en-US" sz="2600" dirty="0" smtClean="0"/>
              <a:t> </a:t>
            </a:r>
            <a:r>
              <a:rPr lang="en-US" sz="2600" dirty="0" err="1" smtClean="0"/>
              <a:t>unutar</a:t>
            </a:r>
            <a:r>
              <a:rPr lang="en-US" sz="2600" dirty="0" smtClean="0"/>
              <a:t> </a:t>
            </a:r>
            <a:r>
              <a:rPr lang="en-US" sz="2600" dirty="0" err="1" smtClean="0"/>
              <a:t>provincije</a:t>
            </a:r>
            <a:r>
              <a:rPr lang="en-US" sz="2600" dirty="0" smtClean="0"/>
              <a:t> u </a:t>
            </a:r>
            <a:r>
              <a:rPr lang="en-US" sz="2600" dirty="0" err="1" smtClean="0"/>
              <a:t>kojoj</a:t>
            </a:r>
            <a:r>
              <a:rPr lang="en-US" sz="2600" dirty="0" smtClean="0"/>
              <a:t> se </a:t>
            </a:r>
            <a:r>
              <a:rPr lang="en-US" sz="2600" dirty="0" err="1" smtClean="0"/>
              <a:t>nalaze</a:t>
            </a:r>
            <a:r>
              <a:rPr lang="en-US" sz="2600" dirty="0" smtClean="0"/>
              <a:t>. </a:t>
            </a:r>
            <a:r>
              <a:rPr lang="en-US" sz="2600" dirty="0" err="1" smtClean="0"/>
              <a:t>Svi</a:t>
            </a:r>
            <a:r>
              <a:rPr lang="en-US" sz="2600" dirty="0" smtClean="0"/>
              <a:t> </a:t>
            </a:r>
            <a:r>
              <a:rPr lang="en-US" sz="2600" dirty="0" err="1" smtClean="0"/>
              <a:t>imaju</a:t>
            </a:r>
            <a:r>
              <a:rPr lang="en-US" sz="2600" dirty="0" smtClean="0"/>
              <a:t> </a:t>
            </a:r>
            <a:r>
              <a:rPr lang="en-US" sz="2600" dirty="0" err="1" smtClean="0"/>
              <a:t>potencijala</a:t>
            </a:r>
            <a:r>
              <a:rPr lang="en-US" sz="2600" dirty="0" smtClean="0"/>
              <a:t> </a:t>
            </a:r>
            <a:r>
              <a:rPr lang="en-US" sz="2600" dirty="0" err="1" smtClean="0"/>
              <a:t>za</a:t>
            </a:r>
            <a:r>
              <a:rPr lang="en-US" sz="2600" dirty="0" smtClean="0"/>
              <a:t> </a:t>
            </a:r>
            <a:r>
              <a:rPr lang="en-US" sz="2600" dirty="0" err="1" smtClean="0"/>
              <a:t>usp</a:t>
            </a:r>
            <a:r>
              <a:rPr lang="sr-Latn-CS" sz="2600" dirty="0" smtClean="0"/>
              <a:t>j</a:t>
            </a:r>
            <a:r>
              <a:rPr lang="en-US" sz="2600" dirty="0" err="1" smtClean="0"/>
              <a:t>ešnost</a:t>
            </a:r>
            <a:r>
              <a:rPr lang="en-US" sz="2600" dirty="0" smtClean="0"/>
              <a:t>, </a:t>
            </a:r>
            <a:r>
              <a:rPr lang="en-US" sz="2600" dirty="0" err="1" smtClean="0"/>
              <a:t>ali</a:t>
            </a:r>
            <a:r>
              <a:rPr lang="en-US" sz="2600" dirty="0" smtClean="0"/>
              <a:t> </a:t>
            </a:r>
            <a:r>
              <a:rPr lang="en-US" sz="2600" dirty="0" err="1" smtClean="0"/>
              <a:t>niko</a:t>
            </a:r>
            <a:r>
              <a:rPr lang="en-US" sz="2600" dirty="0" smtClean="0"/>
              <a:t> </a:t>
            </a:r>
            <a:r>
              <a:rPr lang="en-US" sz="2600" dirty="0" err="1" smtClean="0"/>
              <a:t>tu</a:t>
            </a:r>
            <a:r>
              <a:rPr lang="en-US" sz="2600" dirty="0" smtClean="0"/>
              <a:t> </a:t>
            </a:r>
            <a:r>
              <a:rPr lang="en-US" sz="2600" dirty="0" err="1" smtClean="0"/>
              <a:t>usp</a:t>
            </a:r>
            <a:r>
              <a:rPr lang="sr-Latn-CS" sz="2600" dirty="0" smtClean="0"/>
              <a:t>j</a:t>
            </a:r>
            <a:r>
              <a:rPr lang="en-US" sz="2600" dirty="0" err="1" smtClean="0"/>
              <a:t>ešnost</a:t>
            </a:r>
            <a:r>
              <a:rPr lang="en-US" sz="2600" dirty="0" smtClean="0"/>
              <a:t> ne </a:t>
            </a:r>
            <a:r>
              <a:rPr lang="en-US" sz="2600" dirty="0" err="1" smtClean="0"/>
              <a:t>ostvaruje</a:t>
            </a:r>
            <a:r>
              <a:rPr lang="en-US" sz="2600" dirty="0" smtClean="0"/>
              <a:t>.</a:t>
            </a:r>
          </a:p>
          <a:p>
            <a:pPr algn="just">
              <a:buNone/>
            </a:pPr>
            <a:r>
              <a:rPr lang="sr-Latn-CS" sz="2600" dirty="0" smtClean="0"/>
              <a:t>	</a:t>
            </a:r>
            <a:r>
              <a:rPr lang="en-US" sz="2600" dirty="0" smtClean="0"/>
              <a:t>To je </a:t>
            </a:r>
            <a:r>
              <a:rPr lang="en-US" sz="2600" dirty="0" err="1" smtClean="0"/>
              <a:t>zato</a:t>
            </a:r>
            <a:r>
              <a:rPr lang="en-US" sz="2600" dirty="0" smtClean="0"/>
              <a:t> </a:t>
            </a:r>
            <a:r>
              <a:rPr lang="en-US" sz="2600" dirty="0" err="1" smtClean="0"/>
              <a:t>što</a:t>
            </a:r>
            <a:r>
              <a:rPr lang="en-US" sz="2600" dirty="0" smtClean="0"/>
              <a:t> </a:t>
            </a:r>
            <a:r>
              <a:rPr lang="en-US" sz="2600" dirty="0" err="1" smtClean="0"/>
              <a:t>nam</a:t>
            </a:r>
            <a:r>
              <a:rPr lang="en-US" sz="2600" dirty="0" smtClean="0"/>
              <a:t> </a:t>
            </a:r>
            <a:r>
              <a:rPr lang="en-US" sz="2600" dirty="0" err="1" smtClean="0"/>
              <a:t>Čehov</a:t>
            </a:r>
            <a:r>
              <a:rPr lang="en-US" sz="2600" dirty="0" smtClean="0"/>
              <a:t> </a:t>
            </a:r>
            <a:r>
              <a:rPr lang="en-US" sz="2600" dirty="0" err="1" smtClean="0"/>
              <a:t>svojom</a:t>
            </a:r>
            <a:r>
              <a:rPr lang="en-US" sz="2600" dirty="0" smtClean="0"/>
              <a:t> </a:t>
            </a:r>
            <a:r>
              <a:rPr lang="en-US" sz="2600" dirty="0" err="1" smtClean="0"/>
              <a:t>dramom</a:t>
            </a:r>
            <a:r>
              <a:rPr lang="en-US" sz="2600" dirty="0" smtClean="0"/>
              <a:t> ne </a:t>
            </a:r>
            <a:r>
              <a:rPr lang="en-US" sz="2600" dirty="0" err="1" smtClean="0"/>
              <a:t>želi</a:t>
            </a:r>
            <a:r>
              <a:rPr lang="en-US" sz="2600" dirty="0" smtClean="0"/>
              <a:t> </a:t>
            </a:r>
            <a:r>
              <a:rPr lang="en-US" sz="2600" dirty="0" err="1" smtClean="0"/>
              <a:t>da</a:t>
            </a:r>
            <a:r>
              <a:rPr lang="en-US" sz="2600" dirty="0" smtClean="0"/>
              <a:t> </a:t>
            </a:r>
            <a:r>
              <a:rPr lang="en-US" sz="2600" dirty="0" err="1" smtClean="0"/>
              <a:t>prikazuje</a:t>
            </a:r>
            <a:r>
              <a:rPr lang="en-US" sz="2600" dirty="0" smtClean="0"/>
              <a:t> </a:t>
            </a:r>
            <a:r>
              <a:rPr lang="en-US" sz="2600" dirty="0" err="1" smtClean="0"/>
              <a:t>život</a:t>
            </a:r>
            <a:r>
              <a:rPr lang="en-US" sz="2600" dirty="0" smtClean="0"/>
              <a:t> </a:t>
            </a:r>
            <a:r>
              <a:rPr lang="en-US" sz="2600" dirty="0" err="1" smtClean="0"/>
              <a:t>kakav</a:t>
            </a:r>
            <a:r>
              <a:rPr lang="en-US" sz="2600" dirty="0" smtClean="0"/>
              <a:t> bi </a:t>
            </a:r>
            <a:r>
              <a:rPr lang="en-US" sz="2600" dirty="0" err="1" smtClean="0"/>
              <a:t>trebao</a:t>
            </a:r>
            <a:r>
              <a:rPr lang="en-US" sz="2600" dirty="0" smtClean="0"/>
              <a:t> </a:t>
            </a:r>
            <a:r>
              <a:rPr lang="en-US" sz="2600" dirty="0" err="1" smtClean="0"/>
              <a:t>da</a:t>
            </a:r>
            <a:r>
              <a:rPr lang="en-US" sz="2600" dirty="0" smtClean="0"/>
              <a:t> </a:t>
            </a:r>
            <a:r>
              <a:rPr lang="en-US" sz="2600" dirty="0" err="1" smtClean="0"/>
              <a:t>bude</a:t>
            </a:r>
            <a:r>
              <a:rPr lang="en-US" sz="2600" dirty="0" smtClean="0"/>
              <a:t>, ne </a:t>
            </a:r>
            <a:r>
              <a:rPr lang="en-US" sz="2600" dirty="0" err="1" smtClean="0"/>
              <a:t>daje</a:t>
            </a:r>
            <a:r>
              <a:rPr lang="en-US" sz="2600" dirty="0" smtClean="0"/>
              <a:t> </a:t>
            </a:r>
            <a:r>
              <a:rPr lang="en-US" sz="2600" dirty="0" err="1" smtClean="0"/>
              <a:t>nam</a:t>
            </a:r>
            <a:r>
              <a:rPr lang="en-US" sz="2600" dirty="0" smtClean="0"/>
              <a:t> </a:t>
            </a:r>
            <a:r>
              <a:rPr lang="en-US" sz="2600" dirty="0" err="1" smtClean="0"/>
              <a:t>sav</a:t>
            </a:r>
            <a:r>
              <a:rPr lang="sr-Latn-CS" sz="2600" dirty="0" smtClean="0"/>
              <a:t>j</a:t>
            </a:r>
            <a:r>
              <a:rPr lang="en-US" sz="2600" dirty="0" err="1" smtClean="0"/>
              <a:t>ete</a:t>
            </a:r>
            <a:r>
              <a:rPr lang="en-US" sz="2600" dirty="0" smtClean="0"/>
              <a:t> </a:t>
            </a:r>
            <a:r>
              <a:rPr lang="en-US" sz="2600" dirty="0" err="1" smtClean="0"/>
              <a:t>niti</a:t>
            </a:r>
            <a:r>
              <a:rPr lang="en-US" sz="2600" dirty="0" smtClean="0"/>
              <a:t> </a:t>
            </a:r>
            <a:r>
              <a:rPr lang="en-US" sz="2600" dirty="0" err="1" smtClean="0"/>
              <a:t>izmišlja</a:t>
            </a:r>
            <a:r>
              <a:rPr lang="en-US" sz="2600" dirty="0" smtClean="0"/>
              <a:t> l</a:t>
            </a:r>
            <a:r>
              <a:rPr lang="sr-Latn-CS" sz="2600" dirty="0" smtClean="0"/>
              <a:t>ij</a:t>
            </a:r>
            <a:r>
              <a:rPr lang="en-US" sz="2600" dirty="0" err="1" smtClean="0"/>
              <a:t>epe</a:t>
            </a:r>
            <a:r>
              <a:rPr lang="en-US" sz="2600" dirty="0" smtClean="0"/>
              <a:t> </a:t>
            </a:r>
            <a:r>
              <a:rPr lang="en-US" sz="2600" dirty="0" err="1" smtClean="0"/>
              <a:t>pouke</a:t>
            </a:r>
            <a:r>
              <a:rPr lang="en-US" sz="2600" dirty="0" smtClean="0"/>
              <a:t>. </a:t>
            </a:r>
            <a:endParaRPr lang="sr-Latn-CS" sz="2600" dirty="0" smtClean="0"/>
          </a:p>
          <a:p>
            <a:pPr algn="just">
              <a:buNone/>
            </a:pPr>
            <a:r>
              <a:rPr lang="sr-Latn-CS" sz="2600" dirty="0" smtClean="0"/>
              <a:t>	</a:t>
            </a:r>
            <a:r>
              <a:rPr lang="en-US" sz="2600" dirty="0" smtClean="0"/>
              <a:t>On </a:t>
            </a:r>
            <a:r>
              <a:rPr lang="en-US" sz="2600" dirty="0" err="1" smtClean="0"/>
              <a:t>prikazuje</a:t>
            </a:r>
            <a:r>
              <a:rPr lang="en-US" sz="2600" dirty="0" smtClean="0"/>
              <a:t> </a:t>
            </a:r>
            <a:r>
              <a:rPr lang="en-US" sz="2600" dirty="0" err="1" smtClean="0"/>
              <a:t>stvari</a:t>
            </a:r>
            <a:r>
              <a:rPr lang="en-US" sz="2600" dirty="0" smtClean="0"/>
              <a:t> </a:t>
            </a:r>
            <a:r>
              <a:rPr lang="en-US" sz="2600" dirty="0" err="1" smtClean="0"/>
              <a:t>kakve</a:t>
            </a:r>
            <a:r>
              <a:rPr lang="en-US" sz="2600" dirty="0" smtClean="0"/>
              <a:t> </a:t>
            </a:r>
            <a:r>
              <a:rPr lang="en-US" sz="2600" dirty="0" err="1" smtClean="0"/>
              <a:t>jesu</a:t>
            </a:r>
            <a:r>
              <a:rPr lang="en-US" sz="2600" dirty="0" smtClean="0"/>
              <a:t>. </a:t>
            </a:r>
            <a:r>
              <a:rPr lang="en-US" sz="2600" dirty="0" err="1" smtClean="0"/>
              <a:t>Prikazuje</a:t>
            </a:r>
            <a:r>
              <a:rPr lang="en-US" sz="2600" dirty="0" smtClean="0"/>
              <a:t> </a:t>
            </a:r>
            <a:r>
              <a:rPr lang="en-US" sz="2600" dirty="0" err="1" smtClean="0"/>
              <a:t>stanje</a:t>
            </a:r>
            <a:r>
              <a:rPr lang="en-US" sz="2600" dirty="0" smtClean="0"/>
              <a:t> </a:t>
            </a:r>
            <a:r>
              <a:rPr lang="en-US" sz="2600" dirty="0" err="1" smtClean="0"/>
              <a:t>unutar</a:t>
            </a:r>
            <a:r>
              <a:rPr lang="en-US" sz="2600" dirty="0" smtClean="0"/>
              <a:t> </a:t>
            </a:r>
            <a:r>
              <a:rPr lang="en-US" sz="2600" dirty="0" err="1" smtClean="0"/>
              <a:t>jedne</a:t>
            </a:r>
            <a:r>
              <a:rPr lang="en-US" sz="2600" dirty="0" smtClean="0"/>
              <a:t> </a:t>
            </a:r>
            <a:r>
              <a:rPr lang="en-US" sz="2600" dirty="0" err="1" smtClean="0"/>
              <a:t>porodice</a:t>
            </a:r>
            <a:r>
              <a:rPr lang="sr-Latn-CS" sz="2600" dirty="0" smtClean="0"/>
              <a:t>, </a:t>
            </a:r>
            <a:r>
              <a:rPr lang="en-US" sz="2600" dirty="0" err="1" smtClean="0"/>
              <a:t>stanje</a:t>
            </a:r>
            <a:r>
              <a:rPr lang="en-US" sz="2600" dirty="0" smtClean="0"/>
              <a:t> </a:t>
            </a:r>
            <a:r>
              <a:rPr lang="en-US" sz="2600" dirty="0" err="1" smtClean="0"/>
              <a:t>porodičnih</a:t>
            </a:r>
            <a:r>
              <a:rPr lang="en-US" sz="2600" dirty="0" smtClean="0"/>
              <a:t> </a:t>
            </a:r>
            <a:r>
              <a:rPr lang="en-US" sz="2600" dirty="0" err="1" smtClean="0"/>
              <a:t>odnosa</a:t>
            </a:r>
            <a:r>
              <a:rPr lang="en-US" sz="2600" dirty="0" smtClean="0"/>
              <a:t> </a:t>
            </a:r>
            <a:r>
              <a:rPr lang="en-US" sz="2600" dirty="0" err="1" smtClean="0"/>
              <a:t>i</a:t>
            </a:r>
            <a:r>
              <a:rPr lang="en-US" sz="2600" dirty="0" smtClean="0"/>
              <a:t> </a:t>
            </a:r>
            <a:r>
              <a:rPr lang="en-US" sz="2600" dirty="0" err="1" smtClean="0"/>
              <a:t>unutrašnju</a:t>
            </a:r>
            <a:r>
              <a:rPr lang="en-US" sz="2600" dirty="0" smtClean="0"/>
              <a:t> </a:t>
            </a:r>
            <a:r>
              <a:rPr lang="en-US" sz="2600" dirty="0" err="1" smtClean="0"/>
              <a:t>sv</a:t>
            </a:r>
            <a:r>
              <a:rPr lang="sr-Latn-CS" sz="2600" dirty="0" smtClean="0"/>
              <a:t>ij</a:t>
            </a:r>
            <a:r>
              <a:rPr lang="en-US" sz="2600" dirty="0" err="1" smtClean="0"/>
              <a:t>est</a:t>
            </a:r>
            <a:r>
              <a:rPr lang="en-US" sz="2600" dirty="0" smtClean="0"/>
              <a:t> </a:t>
            </a:r>
            <a:r>
              <a:rPr lang="en-US" sz="2600" dirty="0" err="1" smtClean="0"/>
              <a:t>svakog</a:t>
            </a:r>
            <a:r>
              <a:rPr lang="en-US" sz="2600" dirty="0" smtClean="0"/>
              <a:t> </a:t>
            </a:r>
            <a:r>
              <a:rPr lang="en-US" sz="2600" dirty="0" err="1" smtClean="0"/>
              <a:t>od</a:t>
            </a:r>
            <a:r>
              <a:rPr lang="en-US" sz="2600" dirty="0" smtClean="0"/>
              <a:t> </a:t>
            </a:r>
            <a:r>
              <a:rPr lang="en-US" sz="2600" dirty="0" err="1" smtClean="0"/>
              <a:t>članova</a:t>
            </a:r>
            <a:r>
              <a:rPr lang="en-US" sz="2600" dirty="0" smtClean="0"/>
              <a:t> </a:t>
            </a:r>
            <a:r>
              <a:rPr lang="en-US" sz="2600" dirty="0" err="1" smtClean="0"/>
              <a:t>te</a:t>
            </a:r>
            <a:r>
              <a:rPr lang="en-US" sz="2600" dirty="0" smtClean="0"/>
              <a:t> </a:t>
            </a:r>
            <a:r>
              <a:rPr lang="en-US" sz="2600" dirty="0" err="1" smtClean="0"/>
              <a:t>porodice</a:t>
            </a:r>
            <a:r>
              <a:rPr lang="en-US" sz="2600" dirty="0" smtClean="0"/>
              <a:t>. I to je </a:t>
            </a:r>
            <a:r>
              <a:rPr lang="en-US" sz="2600" dirty="0" err="1" smtClean="0"/>
              <a:t>jedina</a:t>
            </a:r>
            <a:r>
              <a:rPr lang="en-US" sz="2600" dirty="0" smtClean="0"/>
              <a:t> </a:t>
            </a:r>
            <a:r>
              <a:rPr lang="en-US" sz="2600" dirty="0" err="1" smtClean="0"/>
              <a:t>stvarna</a:t>
            </a:r>
            <a:r>
              <a:rPr lang="en-US" sz="2600" dirty="0" smtClean="0"/>
              <a:t> </a:t>
            </a:r>
            <a:r>
              <a:rPr lang="en-US" sz="2600" dirty="0" err="1" smtClean="0"/>
              <a:t>nam</a:t>
            </a:r>
            <a:r>
              <a:rPr lang="sr-Latn-CS" sz="2600" dirty="0" smtClean="0"/>
              <a:t>j</a:t>
            </a:r>
            <a:r>
              <a:rPr lang="en-US" sz="2600" dirty="0" smtClean="0"/>
              <a:t>era </a:t>
            </a:r>
            <a:r>
              <a:rPr lang="en-US" sz="2600" dirty="0" err="1" smtClean="0"/>
              <a:t>ovog</a:t>
            </a:r>
            <a:r>
              <a:rPr lang="en-US" sz="2600" dirty="0" smtClean="0"/>
              <a:t> </a:t>
            </a:r>
            <a:r>
              <a:rPr lang="en-US" sz="2600" dirty="0" err="1" smtClean="0"/>
              <a:t>pisca</a:t>
            </a:r>
            <a:r>
              <a:rPr lang="en-US" sz="2600" dirty="0" smtClean="0"/>
              <a:t>: </a:t>
            </a:r>
            <a:r>
              <a:rPr lang="en-US" sz="2600" dirty="0" err="1" smtClean="0"/>
              <a:t>realnost</a:t>
            </a:r>
            <a:r>
              <a:rPr lang="en-US" sz="2600" dirty="0" smtClean="0"/>
              <a:t> </a:t>
            </a:r>
            <a:r>
              <a:rPr lang="en-US" sz="2600" dirty="0" err="1" smtClean="0"/>
              <a:t>bez</a:t>
            </a:r>
            <a:r>
              <a:rPr lang="en-US" sz="2600" dirty="0" smtClean="0"/>
              <a:t> </a:t>
            </a:r>
            <a:r>
              <a:rPr lang="en-US" sz="2600" dirty="0" err="1" smtClean="0"/>
              <a:t>iskrivljavanja</a:t>
            </a:r>
            <a:r>
              <a:rPr lang="en-US" sz="2600" dirty="0" smtClean="0"/>
              <a:t> </a:t>
            </a:r>
            <a:r>
              <a:rPr lang="en-US" sz="2600" dirty="0" err="1" smtClean="0"/>
              <a:t>i</a:t>
            </a:r>
            <a:r>
              <a:rPr lang="en-US" sz="2600" dirty="0" smtClean="0"/>
              <a:t> </a:t>
            </a:r>
            <a:r>
              <a:rPr lang="en-US" sz="2600" dirty="0" err="1" smtClean="0"/>
              <a:t>ikakve</a:t>
            </a:r>
            <a:r>
              <a:rPr lang="en-US" sz="2600" dirty="0" smtClean="0"/>
              <a:t> </a:t>
            </a:r>
            <a:r>
              <a:rPr lang="en-US" sz="2600" dirty="0" err="1" smtClean="0"/>
              <a:t>poruke</a:t>
            </a:r>
            <a:r>
              <a:rPr lang="en-US" sz="2600" dirty="0" smtClean="0"/>
              <a:t>. 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Tri društvena problema koje pred čitaoca postavlja drama „ujka vanja“: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068"/>
            <a:ext cx="7772400" cy="4182532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sr-Latn-ME" b="1" dirty="0" smtClean="0">
                <a:solidFill>
                  <a:srgbClr val="FFFF00"/>
                </a:solidFill>
              </a:rPr>
              <a:t>Problem seljaštva </a:t>
            </a:r>
            <a:r>
              <a:rPr lang="sr-Latn-ME" dirty="0" smtClean="0"/>
              <a:t>– socijalni status, uslovi života, ogromna smrtnost, siromaštvo;</a:t>
            </a:r>
          </a:p>
          <a:p>
            <a:pPr marL="342900" indent="-342900">
              <a:buAutoNum type="arabicPeriod"/>
            </a:pPr>
            <a:r>
              <a:rPr lang="sr-Latn-ME" b="1" dirty="0" smtClean="0">
                <a:solidFill>
                  <a:srgbClr val="FFFF00"/>
                </a:solidFill>
              </a:rPr>
              <a:t>Položaj  inteligencije, pogotovu talenta </a:t>
            </a:r>
            <a:r>
              <a:rPr lang="sr-Latn-ME" dirty="0" smtClean="0"/>
              <a:t>– nedostatak ideala, propadanje, provincija;</a:t>
            </a:r>
          </a:p>
          <a:p>
            <a:pPr marL="342900" indent="-342900">
              <a:buAutoNum type="arabicPeriod"/>
            </a:pPr>
            <a:r>
              <a:rPr lang="sr-Latn-ME" b="1" dirty="0" smtClean="0">
                <a:solidFill>
                  <a:srgbClr val="FFFF00"/>
                </a:solidFill>
              </a:rPr>
              <a:t>Problem braka </a:t>
            </a:r>
            <a:r>
              <a:rPr lang="sr-Latn-ME" dirty="0" smtClean="0"/>
              <a:t>– u tradicionalnom tretmanu „nesrećnog braka“ tragizam je nastajao iz neslobode izbora i drugih okolnosti koji su uzrokovali brak bez ljubavi. Čehovljeva Jelena se udala iu ljubavi, a njena drama nije manja nego da se udala iz bijede ili protiv svoje volje. Čak djeluje tegobnije jer ima oreal žrtve.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907514"/>
      </p:ext>
    </p:extLst>
  </p:cSld>
  <p:clrMapOvr>
    <a:masterClrMapping/>
  </p:clrMapOvr>
  <p:transition>
    <p:comb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686800" cy="6248400"/>
          </a:xfrm>
        </p:spPr>
        <p:txBody>
          <a:bodyPr/>
          <a:lstStyle/>
          <a:p>
            <a:pPr algn="just">
              <a:buNone/>
            </a:pPr>
            <a:r>
              <a:rPr lang="sr-Latn-CS" dirty="0" smtClean="0"/>
              <a:t>	</a:t>
            </a:r>
            <a:r>
              <a:rPr lang="sr-Latn-CS" sz="2400" u="sng" dirty="0" smtClean="0">
                <a:solidFill>
                  <a:srgbClr val="FFFF00"/>
                </a:solidFill>
              </a:rPr>
              <a:t>Ujka Vanja </a:t>
            </a:r>
            <a:r>
              <a:rPr lang="sr-Latn-CS" sz="2400" u="sng" dirty="0" smtClean="0"/>
              <a:t>oličava čovjeka koji je proživio četrdeset sedam godina a da ništa nije postigao, vidi samo promašaj života i prazninu, život bez vidljivih tragova. Nije zadovoljan ni sobom, ni svojim životom.</a:t>
            </a:r>
          </a:p>
          <a:p>
            <a:pPr algn="just">
              <a:buNone/>
            </a:pPr>
            <a:r>
              <a:rPr lang="sr-Latn-CS" sz="2400" dirty="0" smtClean="0"/>
              <a:t>			</a:t>
            </a:r>
            <a:r>
              <a:rPr lang="sr-Latn-CS" i="1" smtClean="0"/>
              <a:t>Ja </a:t>
            </a:r>
            <a:r>
              <a:rPr lang="sr-Latn-CS" i="1" smtClean="0"/>
              <a:t>sam, </a:t>
            </a:r>
            <a:r>
              <a:rPr lang="sr-Latn-CS" i="1" dirty="0" smtClean="0"/>
              <a:t>bio svetla ličnost, koja nikom nije svetlela. (...) Noćima ne spavam od gneva, od besa, što sam tako glupo gubio vreme.</a:t>
            </a:r>
            <a:endParaRPr lang="sr-Latn-CS" sz="2400" dirty="0" smtClean="0"/>
          </a:p>
          <a:p>
            <a:pPr algn="just">
              <a:buNone/>
            </a:pPr>
            <a:r>
              <a:rPr lang="sr-Latn-CS" sz="2400" dirty="0" smtClean="0"/>
              <a:t>	Jedina osoba koju voli jeste sestričina Sonja. Jedino sa njom i uz nju ujka Vanja će osjetiti toplinu i opuštanje od bijesa zbog promašenog života.</a:t>
            </a:r>
          </a:p>
          <a:p>
            <a:pPr algn="just">
              <a:buNone/>
            </a:pPr>
            <a:r>
              <a:rPr lang="sr-Latn-CS" sz="2400" dirty="0" smtClean="0"/>
              <a:t>	Svijetla tačka u njegovom životu je lijepa Jelena, žena profesora Serebrjakova. Ona ga je za trenutak izvukla iz osjećanja beznađa i osvijetlila mu dane svojom ljepotom i čežnjom koju je probudila u njemu.</a:t>
            </a:r>
            <a:endParaRPr lang="en-US" sz="2400" dirty="0"/>
          </a:p>
        </p:txBody>
      </p:sp>
    </p:spTree>
  </p:cSld>
  <p:clrMapOvr>
    <a:masterClrMapping/>
  </p:clrMapOvr>
  <p:transition>
    <p:comb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324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Latn-CS" sz="2000" dirty="0" smtClean="0"/>
              <a:t>	</a:t>
            </a:r>
            <a:r>
              <a:rPr lang="en-US" sz="2000" dirty="0" err="1" smtClean="0"/>
              <a:t>Centar</a:t>
            </a:r>
            <a:r>
              <a:rPr lang="en-US" sz="2000" dirty="0" smtClean="0"/>
              <a:t> </a:t>
            </a:r>
            <a:r>
              <a:rPr lang="en-US" sz="2000" dirty="0" err="1" smtClean="0"/>
              <a:t>većine</a:t>
            </a:r>
            <a:r>
              <a:rPr lang="en-US" sz="2000" dirty="0" smtClean="0"/>
              <a:t> </a:t>
            </a:r>
            <a:r>
              <a:rPr lang="en-US" sz="2000" dirty="0" err="1" smtClean="0"/>
              <a:t>zbivanja</a:t>
            </a:r>
            <a:r>
              <a:rPr lang="en-US" sz="2000" dirty="0" smtClean="0"/>
              <a:t> </a:t>
            </a:r>
            <a:r>
              <a:rPr lang="en-US" sz="2000" dirty="0" err="1" smtClean="0"/>
              <a:t>ove</a:t>
            </a:r>
            <a:r>
              <a:rPr lang="en-US" sz="2000" dirty="0" smtClean="0"/>
              <a:t> </a:t>
            </a:r>
            <a:r>
              <a:rPr lang="en-US" sz="2000" dirty="0" err="1" smtClean="0"/>
              <a:t>drame</a:t>
            </a:r>
            <a:r>
              <a:rPr lang="en-US" sz="2000" dirty="0" smtClean="0"/>
              <a:t> je </a:t>
            </a:r>
            <a:r>
              <a:rPr lang="en-US" sz="2000" dirty="0" err="1" smtClean="0"/>
              <a:t>lik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Jelene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  <a:endParaRPr lang="sr-Latn-ME" sz="20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sr-Latn-ME" sz="2000" dirty="0">
                <a:solidFill>
                  <a:srgbClr val="FF0000"/>
                </a:solidFill>
              </a:rPr>
              <a:t> </a:t>
            </a:r>
            <a:r>
              <a:rPr lang="sr-Latn-ME" sz="2000" dirty="0" smtClean="0">
                <a:solidFill>
                  <a:srgbClr val="FF0000"/>
                </a:solidFill>
              </a:rPr>
              <a:t>    </a:t>
            </a:r>
            <a:r>
              <a:rPr lang="en-US" sz="2000" dirty="0" smtClean="0"/>
              <a:t>Ona </a:t>
            </a:r>
            <a:r>
              <a:rPr lang="en-US" sz="2000" dirty="0" err="1" smtClean="0"/>
              <a:t>uzrokuje</a:t>
            </a:r>
            <a:r>
              <a:rPr lang="en-US" sz="2000" dirty="0" smtClean="0"/>
              <a:t> </a:t>
            </a:r>
            <a:r>
              <a:rPr lang="en-US" sz="2000" dirty="0" err="1" smtClean="0"/>
              <a:t>patnje</a:t>
            </a:r>
            <a:r>
              <a:rPr lang="en-US" sz="2000" dirty="0" smtClean="0"/>
              <a:t> </a:t>
            </a:r>
            <a:r>
              <a:rPr lang="en-US" sz="2000" dirty="0" err="1" smtClean="0"/>
              <a:t>gotovo</a:t>
            </a:r>
            <a:r>
              <a:rPr lang="en-US" sz="2000" dirty="0" smtClean="0"/>
              <a:t> </a:t>
            </a:r>
            <a:r>
              <a:rPr lang="en-US" sz="2000" dirty="0" err="1" smtClean="0"/>
              <a:t>svih</a:t>
            </a:r>
            <a:r>
              <a:rPr lang="en-US" sz="2000" dirty="0" smtClean="0"/>
              <a:t> </a:t>
            </a:r>
            <a:r>
              <a:rPr lang="en-US" sz="2000" dirty="0" err="1" smtClean="0"/>
              <a:t>muškaraca</a:t>
            </a:r>
            <a:r>
              <a:rPr lang="en-US" sz="2000" dirty="0" smtClean="0"/>
              <a:t> u </a:t>
            </a:r>
            <a:r>
              <a:rPr lang="en-US" sz="2000" dirty="0" err="1" smtClean="0"/>
              <a:t>drami</a:t>
            </a:r>
            <a:r>
              <a:rPr lang="en-US" sz="2000" dirty="0" smtClean="0"/>
              <a:t>. </a:t>
            </a:r>
            <a:r>
              <a:rPr lang="en-US" sz="2000" dirty="0" err="1" smtClean="0"/>
              <a:t>Najpr</a:t>
            </a:r>
            <a:r>
              <a:rPr lang="sr-Latn-CS" sz="2000" dirty="0" smtClean="0"/>
              <a:t>ij</a:t>
            </a:r>
            <a:r>
              <a:rPr lang="en-US" sz="2000" dirty="0" smtClean="0"/>
              <a:t>e </a:t>
            </a:r>
            <a:r>
              <a:rPr lang="en-US" sz="2000" dirty="0" err="1" smtClean="0"/>
              <a:t>svoga</a:t>
            </a:r>
            <a:r>
              <a:rPr lang="en-US" sz="2000" dirty="0" smtClean="0"/>
              <a:t> </a:t>
            </a:r>
            <a:r>
              <a:rPr lang="en-US" sz="2000" dirty="0" err="1" smtClean="0"/>
              <a:t>muža</a:t>
            </a:r>
            <a:r>
              <a:rPr lang="en-US" sz="2000" dirty="0" smtClean="0"/>
              <a:t>, </a:t>
            </a:r>
            <a:r>
              <a:rPr lang="en-US" sz="2000" dirty="0" err="1" smtClean="0"/>
              <a:t>koji</a:t>
            </a:r>
            <a:r>
              <a:rPr lang="en-US" sz="2000" dirty="0" smtClean="0"/>
              <a:t> je </a:t>
            </a:r>
            <a:r>
              <a:rPr lang="en-US" sz="2000" dirty="0" err="1" smtClean="0"/>
              <a:t>znatno</a:t>
            </a:r>
            <a:r>
              <a:rPr lang="en-US" sz="2000" dirty="0" smtClean="0"/>
              <a:t> </a:t>
            </a:r>
            <a:r>
              <a:rPr lang="en-US" sz="2000" dirty="0" err="1" smtClean="0"/>
              <a:t>stariji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</a:t>
            </a:r>
            <a:r>
              <a:rPr lang="en-US" sz="2000" dirty="0" err="1" smtClean="0"/>
              <a:t>nje</a:t>
            </a:r>
            <a:r>
              <a:rPr lang="en-US" sz="2000" dirty="0" smtClean="0"/>
              <a:t>, pa se </a:t>
            </a:r>
            <a:r>
              <a:rPr lang="en-US" sz="2000" dirty="0" err="1" smtClean="0"/>
              <a:t>smatra</a:t>
            </a:r>
            <a:r>
              <a:rPr lang="en-US" sz="2000" dirty="0" smtClean="0"/>
              <a:t>  </a:t>
            </a:r>
            <a:r>
              <a:rPr lang="en-US" sz="2000" dirty="0" err="1" smtClean="0"/>
              <a:t>nedovoljno</a:t>
            </a:r>
            <a:r>
              <a:rPr lang="en-US" sz="2000" dirty="0" smtClean="0"/>
              <a:t> </a:t>
            </a:r>
            <a:r>
              <a:rPr lang="en-US" sz="2000" dirty="0" err="1" smtClean="0"/>
              <a:t>dobrim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nekoga</a:t>
            </a:r>
            <a:r>
              <a:rPr lang="en-US" sz="2000" dirty="0" smtClean="0"/>
              <a:t> u </a:t>
            </a:r>
            <a:r>
              <a:rPr lang="en-US" sz="2000" dirty="0" err="1" smtClean="0"/>
              <a:t>cv</a:t>
            </a:r>
            <a:r>
              <a:rPr lang="sr-Latn-CS" sz="2000" dirty="0" smtClean="0"/>
              <a:t>ij</a:t>
            </a:r>
            <a:r>
              <a:rPr lang="en-US" sz="2000" dirty="0" err="1" smtClean="0"/>
              <a:t>etu</a:t>
            </a:r>
            <a:r>
              <a:rPr lang="en-US" sz="2000" dirty="0" smtClean="0"/>
              <a:t> </a:t>
            </a:r>
            <a:r>
              <a:rPr lang="en-US" sz="2000" dirty="0" err="1" smtClean="0"/>
              <a:t>mladosti</a:t>
            </a:r>
            <a:r>
              <a:rPr lang="en-US" sz="2000" dirty="0" smtClean="0"/>
              <a:t>.</a:t>
            </a:r>
            <a:r>
              <a:rPr lang="sr-Latn-CS" sz="2000" dirty="0" smtClean="0"/>
              <a:t> </a:t>
            </a:r>
          </a:p>
          <a:p>
            <a:pPr algn="just">
              <a:buNone/>
            </a:pPr>
            <a:r>
              <a:rPr lang="sr-Latn-CS" sz="2000" dirty="0"/>
              <a:t> </a:t>
            </a:r>
            <a:r>
              <a:rPr lang="sr-Latn-CS" sz="2000" dirty="0" smtClean="0"/>
              <a:t>    Zatim </a:t>
            </a:r>
            <a:r>
              <a:rPr lang="en-US" sz="2000" dirty="0" err="1" smtClean="0"/>
              <a:t>doktora</a:t>
            </a:r>
            <a:r>
              <a:rPr lang="en-US" sz="2000" dirty="0" smtClean="0"/>
              <a:t> </a:t>
            </a:r>
            <a:r>
              <a:rPr lang="en-US" sz="2000" dirty="0" err="1" smtClean="0"/>
              <a:t>Astrova</a:t>
            </a:r>
            <a:r>
              <a:rPr lang="en-US" sz="2000" dirty="0" smtClean="0"/>
              <a:t> </a:t>
            </a:r>
            <a:r>
              <a:rPr lang="en-US" sz="2000" dirty="0" err="1" smtClean="0"/>
              <a:t>neizm</a:t>
            </a:r>
            <a:r>
              <a:rPr lang="sr-Latn-CS" sz="2000" dirty="0" smtClean="0"/>
              <a:t>j</a:t>
            </a:r>
            <a:r>
              <a:rPr lang="en-US" sz="2000" dirty="0" err="1" smtClean="0"/>
              <a:t>erno</a:t>
            </a:r>
            <a:r>
              <a:rPr lang="en-US" sz="2000" dirty="0" smtClean="0"/>
              <a:t> </a:t>
            </a:r>
            <a:r>
              <a:rPr lang="en-US" sz="2000" dirty="0" err="1" smtClean="0"/>
              <a:t>privlači</a:t>
            </a:r>
            <a:r>
              <a:rPr lang="en-US" sz="2000" dirty="0" smtClean="0"/>
              <a:t> </a:t>
            </a:r>
            <a:r>
              <a:rPr lang="en-US" sz="2000" dirty="0" err="1" smtClean="0"/>
              <a:t>njena</a:t>
            </a:r>
            <a:r>
              <a:rPr lang="en-US" sz="2000" dirty="0" smtClean="0"/>
              <a:t> l</a:t>
            </a:r>
            <a:r>
              <a:rPr lang="sr-Latn-CS" sz="2000" dirty="0" smtClean="0"/>
              <a:t>j</a:t>
            </a:r>
            <a:r>
              <a:rPr lang="en-US" sz="2000" dirty="0" err="1" smtClean="0"/>
              <a:t>epota</a:t>
            </a:r>
            <a:r>
              <a:rPr lang="en-US" sz="2000" dirty="0" smtClean="0"/>
              <a:t>. Ne </a:t>
            </a:r>
            <a:r>
              <a:rPr lang="en-US" sz="2000" dirty="0" err="1" smtClean="0"/>
              <a:t>Jelena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, </a:t>
            </a:r>
            <a:r>
              <a:rPr lang="en-US" sz="2000" dirty="0" err="1" smtClean="0"/>
              <a:t>kao</a:t>
            </a:r>
            <a:r>
              <a:rPr lang="en-US" sz="2000" dirty="0" smtClean="0"/>
              <a:t> c</a:t>
            </a:r>
            <a:r>
              <a:rPr lang="sr-Latn-CS" sz="2000" dirty="0" smtClean="0"/>
              <a:t>j</a:t>
            </a:r>
            <a:r>
              <a:rPr lang="en-US" sz="2000" dirty="0" err="1" smtClean="0"/>
              <a:t>elovita</a:t>
            </a:r>
            <a:r>
              <a:rPr lang="en-US" sz="2000" dirty="0" smtClean="0"/>
              <a:t> </a:t>
            </a:r>
            <a:r>
              <a:rPr lang="en-US" sz="2000" dirty="0" err="1" smtClean="0"/>
              <a:t>osoba</a:t>
            </a:r>
            <a:r>
              <a:rPr lang="en-US" sz="2000" dirty="0" smtClean="0"/>
              <a:t>, </a:t>
            </a:r>
            <a:r>
              <a:rPr lang="en-US" sz="2000" dirty="0" err="1" smtClean="0"/>
              <a:t>već</a:t>
            </a:r>
            <a:r>
              <a:rPr lang="en-US" sz="2000" dirty="0" smtClean="0"/>
              <a:t> </a:t>
            </a:r>
            <a:r>
              <a:rPr lang="en-US" sz="2000" dirty="0" err="1" smtClean="0"/>
              <a:t>samo</a:t>
            </a:r>
            <a:r>
              <a:rPr lang="en-US" sz="2000" dirty="0" smtClean="0"/>
              <a:t> </a:t>
            </a:r>
            <a:r>
              <a:rPr lang="en-US" sz="2000" dirty="0" err="1" smtClean="0"/>
              <a:t>njena</a:t>
            </a:r>
            <a:r>
              <a:rPr lang="en-US" sz="2000" dirty="0" smtClean="0"/>
              <a:t> </a:t>
            </a:r>
            <a:r>
              <a:rPr lang="en-US" sz="2000" dirty="0" err="1" smtClean="0"/>
              <a:t>mladost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privlačnost</a:t>
            </a:r>
            <a:r>
              <a:rPr lang="en-US" sz="2000" dirty="0" smtClean="0"/>
              <a:t>.</a:t>
            </a:r>
            <a:r>
              <a:rPr lang="sr-Latn-CS" sz="2000" dirty="0" smtClean="0"/>
              <a:t> </a:t>
            </a:r>
          </a:p>
          <a:p>
            <a:pPr algn="just">
              <a:buNone/>
            </a:pPr>
            <a:r>
              <a:rPr lang="sr-Latn-CS" sz="2000" dirty="0"/>
              <a:t> </a:t>
            </a:r>
            <a:r>
              <a:rPr lang="sr-Latn-CS" sz="2000" dirty="0" smtClean="0"/>
              <a:t>   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 druge strane, imamo i lika Vojnickog – Vanje, koji je takođe zaljubljen u Jelenu. Ona u njemu rasv</a:t>
            </a:r>
            <a:r>
              <a:rPr lang="sr-Latn-C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etljava nezadovoljstvo koje os</a:t>
            </a:r>
            <a:r>
              <a:rPr lang="sr-Latn-C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eća prema drugim aspektima svog života, pa je ta ljubav za njega okidač nezadovoljstva, ali ipak nedovoljno jaka inspiracija za postizanje prom</a:t>
            </a:r>
            <a:r>
              <a:rPr lang="sr-Latn-C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ena. Vanja se često pris</a:t>
            </a:r>
            <a:r>
              <a:rPr lang="sr-Latn-C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eća prošlosti i žali što u prošlosti</a:t>
            </a:r>
            <a:r>
              <a:rPr lang="sr-Latn-C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nije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oženio Jelenu dok je još bila slobodna.</a:t>
            </a:r>
            <a:endParaRPr lang="sr-Latn-C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sr-Latn-CS" sz="2400" dirty="0" smtClean="0">
                <a:latin typeface="Franklin Gothic Book" pitchFamily="34" charset="0"/>
              </a:rPr>
              <a:t>	</a:t>
            </a:r>
            <a:endParaRPr lang="en-US" sz="2400" dirty="0">
              <a:latin typeface="Franklin Gothic Book" pitchFamily="34" charset="0"/>
            </a:endParaRPr>
          </a:p>
        </p:txBody>
      </p:sp>
    </p:spTree>
  </p:cSld>
  <p:clrMapOvr>
    <a:masterClrMapping/>
  </p:clrMapOvr>
  <p:transition>
    <p:comb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>
                <a:latin typeface="Calibri" panose="020F0502020204030204" pitchFamily="34" charset="0"/>
                <a:cs typeface="Calibri" panose="020F0502020204030204" pitchFamily="34" charset="0"/>
              </a:rPr>
              <a:t>Jelena je duboko nesrećna žena, ali tu nesreću ne iskazuje i ne pokazuje. Nesrećna je jer ništa nije postigla u muzici koju je studirala, ništa nije ostvarila brakom u koji je ušla, stalno je u sjenci svoga muža, nesposobna je za ljubav jer je sputava moral i ponos.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82027"/>
      </p:ext>
    </p:extLst>
  </p:cSld>
  <p:clrMapOvr>
    <a:masterClrMapping/>
  </p:clrMapOvr>
  <p:transition>
    <p:comb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Naj</a:t>
            </a:r>
            <a:r>
              <a:rPr lang="sr-Latn-ME" dirty="0" smtClean="0"/>
              <a:t>nesrećnija i najtragičnija ličnost drame je Sonja.</a:t>
            </a:r>
          </a:p>
          <a:p>
            <a:r>
              <a:rPr lang="sr-Latn-ME" dirty="0" smtClean="0"/>
              <a:t>Pati zato što je ružna i što svi pričaju da je ružna. Pati i zato što je beznadežno zaljubljena u Astrova, ali živi sa svojom ljubavlju i nadom.</a:t>
            </a:r>
          </a:p>
          <a:p>
            <a:r>
              <a:rPr lang="sr-Latn-ME" dirty="0" smtClean="0"/>
              <a:t>Njen emotivni oslonac je Vojnicki, ujka Vanja. Sa njim se poistovijetila u životu, poslu i patnji.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51286"/>
      </p:ext>
    </p:extLst>
  </p:cSld>
  <p:clrMapOvr>
    <a:masterClrMapping/>
  </p:clrMapOvr>
  <p:transition>
    <p:comb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/>
              <a:t>Domaći zadatak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 smtClean="0"/>
              <a:t>Opiši lik Serebrjakova onako kako ga vide drugi, a kako on vidi sebe.</a:t>
            </a:r>
          </a:p>
          <a:p>
            <a:r>
              <a:rPr lang="sr-Latn-ME" dirty="0" smtClean="0"/>
              <a:t>Tumači razloge sukoba između Serebrjakova i Vojnickog.</a:t>
            </a:r>
          </a:p>
          <a:p>
            <a:r>
              <a:rPr lang="sr-Latn-ME" dirty="0" smtClean="0"/>
              <a:t>Uspostavi vezu između promašenog života i neuzvraćene ljubavi.</a:t>
            </a:r>
          </a:p>
          <a:p>
            <a:r>
              <a:rPr lang="sr-Latn-ME" dirty="0" smtClean="0"/>
              <a:t>Otkrij funkciju motiva kiše, oluje, vjetra, stražara i njegove pjesme u dramskoj strukturi.</a:t>
            </a:r>
          </a:p>
          <a:p>
            <a:r>
              <a:rPr lang="sr-Latn-ME" dirty="0" smtClean="0"/>
              <a:t>Ukaži na životne vrijednosti koje nedostaju junacima i čije im odsustvo ne dozvoljava da budu srećni.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042233"/>
      </p:ext>
    </p:extLst>
  </p:cSld>
  <p:clrMapOvr>
    <a:masterClrMapping/>
  </p:clrMapOvr>
  <p:transition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 smtClean="0">
                <a:solidFill>
                  <a:srgbClr val="FFFF00"/>
                </a:solidFill>
              </a:rPr>
              <a:t>Život i djelo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7772400" cy="4343400"/>
          </a:xfrm>
        </p:spPr>
        <p:txBody>
          <a:bodyPr/>
          <a:lstStyle/>
          <a:p>
            <a:r>
              <a:rPr lang="sr-Latn-ME" dirty="0" smtClean="0"/>
              <a:t>Anton Pavlovič Čehov je rođen 1860. godine u Rusiji. </a:t>
            </a:r>
          </a:p>
          <a:p>
            <a:r>
              <a:rPr lang="sr-Latn-ME" dirty="0" smtClean="0"/>
              <a:t>Umro je 15. jula 1904. godine</a:t>
            </a:r>
          </a:p>
          <a:p>
            <a:r>
              <a:rPr lang="sr-Latn-ME" dirty="0" smtClean="0"/>
              <a:t>Završio je studije medicine, ali je obolio od tuberkoloze. Radio je kao ljekar i istovremeno pisao, što je još više pogoršavalo njegovo zdravstveno stanje. Zato se isključivo posvetio književnom radu.</a:t>
            </a:r>
          </a:p>
          <a:p>
            <a:r>
              <a:rPr lang="sr-Latn-ME" dirty="0"/>
              <a:t>Odrastajući u siromaštvu, pritisnut neradosnom svakodnevicom, u mladosti se iz sve snage upinjao da dođe do stabilnih izvora prihoda. Zato je i odbio da postane ljekar</a:t>
            </a:r>
            <a:r>
              <a:rPr lang="sr-Latn-ME" dirty="0" smtClean="0"/>
              <a:t>;</a:t>
            </a:r>
          </a:p>
          <a:p>
            <a:endParaRPr lang="sr-Latn-M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88" y="9144"/>
            <a:ext cx="2496312" cy="349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95818"/>
      </p:ext>
    </p:extLst>
  </p:cSld>
  <p:clrMapOvr>
    <a:masterClrMapping/>
  </p:clrMapOvr>
  <p:transition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4648200" cy="6477000"/>
          </a:xfrm>
        </p:spPr>
        <p:txBody>
          <a:bodyPr/>
          <a:lstStyle/>
          <a:p>
            <a:r>
              <a:rPr lang="sr-Latn-ME" dirty="0" smtClean="0"/>
              <a:t>Prva zbirka njegovih pripovjedaka „Šarene priče“ objavljena je 1886. godine;</a:t>
            </a:r>
          </a:p>
          <a:p>
            <a:r>
              <a:rPr lang="sr-Latn-ME" dirty="0" smtClean="0"/>
              <a:t>Njegove </a:t>
            </a:r>
            <a:r>
              <a:rPr lang="sr-Latn-ME" dirty="0"/>
              <a:t>drame ne odlikuje čvrsta kompozicija, već niz labavo povezanih scena. U žiži njegovih interesovanja je život ruske inteligencije u provinciji koja čezne za srećom</a:t>
            </a:r>
            <a:r>
              <a:rPr lang="sr-Latn-ME" dirty="0" smtClean="0"/>
              <a:t>.</a:t>
            </a:r>
          </a:p>
          <a:p>
            <a:r>
              <a:rPr lang="sr-Latn-ME" dirty="0" smtClean="0"/>
              <a:t>Napisao je oko pet stotina pripovjedaka i jedanaest drama od kojih su svjetsku slavu stekle četiri:</a:t>
            </a:r>
            <a:endParaRPr lang="sr-Latn-ME" dirty="0"/>
          </a:p>
          <a:p>
            <a:r>
              <a:rPr lang="sr-Latn-ME" dirty="0" smtClean="0"/>
              <a:t>„Ujka Vanja“:</a:t>
            </a:r>
          </a:p>
          <a:p>
            <a:r>
              <a:rPr lang="sr-Latn-ME" dirty="0" smtClean="0"/>
              <a:t>„Višnjik“;</a:t>
            </a:r>
          </a:p>
          <a:p>
            <a:r>
              <a:rPr lang="sr-Latn-ME" dirty="0" smtClean="0"/>
              <a:t>„Tri sestre“;</a:t>
            </a:r>
          </a:p>
          <a:p>
            <a:r>
              <a:rPr lang="sr-Latn-ME" dirty="0" smtClean="0"/>
              <a:t>„Galeb“.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6200"/>
            <a:ext cx="3816684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72951"/>
      </p:ext>
    </p:extLst>
  </p:cSld>
  <p:clrMapOvr>
    <a:masterClrMapping/>
  </p:clrMapOvr>
  <p:transition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362200"/>
            <a:ext cx="8458200" cy="1600200"/>
          </a:xfrm>
        </p:spPr>
        <p:txBody>
          <a:bodyPr>
            <a:normAutofit/>
          </a:bodyPr>
          <a:lstStyle/>
          <a:p>
            <a:r>
              <a:rPr lang="sr-Latn-CS" sz="4000" b="1" dirty="0" smtClean="0">
                <a:solidFill>
                  <a:srgbClr val="FF0000"/>
                </a:solidFill>
              </a:rPr>
              <a:t>Drama moderne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868680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Latn-CS" sz="2800" dirty="0" smtClean="0"/>
              <a:t>	</a:t>
            </a:r>
            <a:r>
              <a:rPr lang="sr-Latn-CS" sz="2400" dirty="0" smtClean="0"/>
              <a:t>	Drama i pozorište u XIX vijeku doživljavaju veliki preokret, ali ne dolazi do potpunog raskida s realističkim i naturalističkim načelima. Tako Emil Zola, smatra da drama treba, kao i roman, vjerno da predstavlja život. Sve što se vidi i čuje na sceni (govor junaka, kostimi, scenografije), treba da bude vjerni prikaz stvarnosti.</a:t>
            </a:r>
          </a:p>
          <a:p>
            <a:pPr algn="just">
              <a:buNone/>
            </a:pPr>
            <a:r>
              <a:rPr lang="sr-Latn-CS" sz="2400" dirty="0" smtClean="0"/>
              <a:t>		Krajem XIX vijeka, pod uticajem simbolizma u poeziji javlja se simbolizam i u pozorištu. Ta vrsta pozorišta, temelji se na spoju muzike i poezije i teži misterioznom, nedokučivim istinama koje se mogu naslutiti. U centar interesovanja stavlja se običan čovjek sa svojom izraženom unutrašnjošću. Mijenjaju se dotadašnje odlike drame, dramska radnja biva zamijenjena potragom za neuhvatljivim, dijalog ustupa mjesto poeziji i poetskim frazama... </a:t>
            </a:r>
          </a:p>
        </p:txBody>
      </p:sp>
    </p:spTree>
  </p:cSld>
  <p:clrMapOvr>
    <a:masterClrMapping/>
  </p:clrMapOvr>
  <p:transition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686800" cy="5622925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    </a:t>
            </a:r>
            <a:r>
              <a:rPr lang="sr-Latn-CS" sz="3600" dirty="0" smtClean="0">
                <a:solidFill>
                  <a:srgbClr val="FFFF00"/>
                </a:solidFill>
              </a:rPr>
              <a:t>Impresionistička drama </a:t>
            </a:r>
            <a:r>
              <a:rPr lang="sr-Latn-CS" dirty="0" smtClean="0">
                <a:solidFill>
                  <a:srgbClr val="FFFF00"/>
                </a:solidFill>
              </a:rPr>
              <a:t>– </a:t>
            </a:r>
            <a:r>
              <a:rPr lang="sr-Latn-CS" sz="2400" dirty="0" smtClean="0">
                <a:solidFill>
                  <a:schemeClr val="tx1"/>
                </a:solidFill>
              </a:rPr>
              <a:t>javlja se pred kraj XIX vijeka, a počiva na temelju impresionizma, sa željom autora da čitaocima, gledaocima, prenese svoj utisak o nečemu. Ta dramska vrsta obično pokazuje jedan dio iz života, i to naizgled ne mnogo značajan. Nema izraženog dramskog sukoba niti presudnih događaja u životima junaka. To je drama atmosfere, emocija i raspoloženja, sporoga odvijanja radnje, s mnogo pauza.</a:t>
            </a:r>
          </a:p>
          <a:p>
            <a:pPr>
              <a:buNone/>
            </a:pPr>
            <a:r>
              <a:rPr lang="sr-Latn-CS" sz="2400" dirty="0" smtClean="0">
                <a:solidFill>
                  <a:schemeClr val="tx1"/>
                </a:solidFill>
              </a:rPr>
              <a:t>	Tu vrstu drame stvorio je ruski književnik </a:t>
            </a:r>
            <a:r>
              <a:rPr lang="sr-Latn-CS" sz="2400" b="1" dirty="0" smtClean="0">
                <a:solidFill>
                  <a:schemeClr val="tx1"/>
                </a:solidFill>
              </a:rPr>
              <a:t>Anton Pavlović Čehov</a:t>
            </a:r>
            <a:r>
              <a:rPr lang="sr-Latn-CS" sz="2400" dirty="0" smtClean="0">
                <a:solidFill>
                  <a:schemeClr val="tx1"/>
                </a:solidFill>
              </a:rPr>
              <a:t>. U žiži njegovih drama je život ruske inteligencije iz provincije, koji odlikuje odsustvo cilja i besmisao. </a:t>
            </a:r>
          </a:p>
          <a:p>
            <a:pPr>
              <a:buNone/>
            </a:pPr>
            <a:r>
              <a:rPr lang="sr-Latn-CS" sz="2400" dirty="0" smtClean="0">
                <a:solidFill>
                  <a:schemeClr val="tx1"/>
                </a:solidFill>
              </a:rPr>
              <a:t>   Čehovljeva drama nije u radnji i zapletu, već u psihi njegovih likova i njihovoj čežnji za drugim životom.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1"/>
            <a:ext cx="6172200" cy="1456267"/>
          </a:xfrm>
        </p:spPr>
        <p:txBody>
          <a:bodyPr>
            <a:normAutofit fontScale="90000"/>
          </a:bodyPr>
          <a:lstStyle/>
          <a:p>
            <a:r>
              <a:rPr lang="sr-Latn-ME" sz="6000" b="1" dirty="0"/>
              <a:t>„Ujka vanja</a:t>
            </a:r>
            <a:r>
              <a:rPr lang="sr-Latn-ME" sz="6000" b="1" dirty="0" smtClean="0"/>
              <a:t>“</a:t>
            </a:r>
            <a:br>
              <a:rPr lang="sr-Latn-ME" sz="6000" b="1" dirty="0" smtClean="0"/>
            </a:br>
            <a:r>
              <a:rPr lang="sr-Latn-ME" sz="6000" b="1" dirty="0" smtClean="0"/>
              <a:t>       (1897)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3395473"/>
          </a:xfrm>
        </p:spPr>
        <p:txBody>
          <a:bodyPr/>
          <a:lstStyle/>
          <a:p>
            <a:pPr marL="0" indent="0">
              <a:buNone/>
            </a:pPr>
            <a:r>
              <a:rPr lang="sr-Latn-ME" dirty="0" smtClean="0"/>
              <a:t>Čehovljev komentar povodom izvođenja drame „Ujka Vanja“, glumici Burovoj:</a:t>
            </a:r>
          </a:p>
          <a:p>
            <a:pPr marL="0" indent="0">
              <a:buNone/>
            </a:pPr>
            <a:endParaRPr lang="sr-Latn-ME" dirty="0" smtClean="0"/>
          </a:p>
          <a:p>
            <a:pPr marL="0" indent="0">
              <a:buNone/>
            </a:pPr>
            <a:r>
              <a:rPr lang="sr-Latn-ME" i="1" dirty="0" smtClean="0"/>
              <a:t>	Sav smisao i sva drama čovjekova je u njemu, a ne u spoljašnjim          							manifestacijama.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340352"/>
            <a:ext cx="4194412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93229"/>
      </p:ext>
    </p:extLst>
  </p:cSld>
  <p:clrMapOvr>
    <a:masterClrMapping/>
  </p:clrMapOvr>
  <p:transition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228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sr-Latn-CS" dirty="0" smtClean="0"/>
              <a:t>	</a:t>
            </a:r>
            <a:r>
              <a:rPr lang="sr-Latn-CS" sz="2400" dirty="0" smtClean="0"/>
              <a:t>Drama</a:t>
            </a:r>
            <a:r>
              <a:rPr lang="sr-Latn-CS" sz="2400" i="1" dirty="0" smtClean="0"/>
              <a:t> Ujka Vanja </a:t>
            </a:r>
            <a:r>
              <a:rPr lang="sr-Latn-CS" sz="2400" dirty="0" smtClean="0"/>
              <a:t>sjedinjuje u sebi osobine više tipova drame: psihološke drame, lirske drame, impresionističke drame i drame atmosfere. Čehova kao dramskog pisca interesuje čovjek sa svojim duševnim svijetom, svojom sudbinom.</a:t>
            </a:r>
          </a:p>
          <a:p>
            <a:pPr algn="just"/>
            <a:r>
              <a:rPr lang="en-US" sz="2400" dirty="0" smtClean="0"/>
              <a:t> </a:t>
            </a:r>
            <a:r>
              <a:rPr lang="sr-Latn-CS" sz="2400" dirty="0" err="1" smtClean="0"/>
              <a:t>P</a:t>
            </a:r>
            <a:r>
              <a:rPr lang="en-US" sz="2400" dirty="0" err="1" smtClean="0"/>
              <a:t>riču</a:t>
            </a:r>
            <a:r>
              <a:rPr lang="sr-Latn-CS" sz="2400" dirty="0" smtClean="0"/>
              <a:t> drame</a:t>
            </a:r>
            <a:r>
              <a:rPr lang="en-US" sz="2400" dirty="0" smtClean="0"/>
              <a:t> ne </a:t>
            </a:r>
            <a:r>
              <a:rPr lang="en-US" sz="2400" dirty="0" err="1" smtClean="0"/>
              <a:t>gradi</a:t>
            </a:r>
            <a:r>
              <a:rPr lang="en-US" sz="2400" dirty="0" smtClean="0"/>
              <a:t> </a:t>
            </a:r>
            <a:r>
              <a:rPr lang="en-US" sz="2400" dirty="0" err="1" smtClean="0"/>
              <a:t>radnja</a:t>
            </a:r>
            <a:r>
              <a:rPr lang="en-US" sz="2400" dirty="0" smtClean="0"/>
              <a:t>, </a:t>
            </a:r>
            <a:r>
              <a:rPr lang="en-US" sz="2400" dirty="0" err="1" smtClean="0"/>
              <a:t>već</a:t>
            </a:r>
            <a:r>
              <a:rPr lang="en-US" sz="2400" dirty="0" smtClean="0"/>
              <a:t> </a:t>
            </a:r>
            <a:r>
              <a:rPr lang="en-US" sz="2400" dirty="0" err="1" smtClean="0"/>
              <a:t>psihoanaliza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karaktera</a:t>
            </a:r>
            <a:r>
              <a:rPr lang="en-US" sz="2400" dirty="0" smtClean="0"/>
              <a:t>, </a:t>
            </a:r>
            <a:r>
              <a:rPr lang="en-US" sz="2400" dirty="0" err="1" smtClean="0"/>
              <a:t>provedena</a:t>
            </a:r>
            <a:r>
              <a:rPr lang="en-US" sz="2400" dirty="0" smtClean="0"/>
              <a:t> </a:t>
            </a:r>
            <a:r>
              <a:rPr lang="en-US" sz="2400" dirty="0" err="1" smtClean="0"/>
              <a:t>kroz</a:t>
            </a:r>
            <a:r>
              <a:rPr lang="en-US" sz="2400" dirty="0" smtClean="0"/>
              <a:t> </a:t>
            </a:r>
            <a:r>
              <a:rPr lang="en-US" sz="2400" dirty="0" err="1" smtClean="0"/>
              <a:t>postupke</a:t>
            </a:r>
            <a:r>
              <a:rPr lang="en-US" sz="2400" dirty="0" smtClean="0"/>
              <a:t>, </a:t>
            </a:r>
            <a:r>
              <a:rPr lang="en-US" sz="2400" dirty="0" err="1" smtClean="0"/>
              <a:t>dijalog</a:t>
            </a:r>
            <a:r>
              <a:rPr lang="sr-Latn-CS" sz="2400" dirty="0" smtClean="0"/>
              <a:t>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monologe</a:t>
            </a:r>
            <a:r>
              <a:rPr lang="en-US" sz="2400" dirty="0" smtClean="0"/>
              <a:t> </a:t>
            </a:r>
            <a:r>
              <a:rPr lang="en-US" sz="2400" dirty="0" err="1" smtClean="0"/>
              <a:t>likova</a:t>
            </a:r>
            <a:r>
              <a:rPr lang="en-US" sz="2400" dirty="0" smtClean="0"/>
              <a:t>. </a:t>
            </a:r>
            <a:r>
              <a:rPr lang="en-US" sz="2400" dirty="0" err="1" smtClean="0"/>
              <a:t>Psihološko</a:t>
            </a:r>
            <a:r>
              <a:rPr lang="en-US" sz="2400" dirty="0" smtClean="0"/>
              <a:t> </a:t>
            </a:r>
            <a:r>
              <a:rPr lang="en-US" sz="2400" dirty="0" err="1" smtClean="0"/>
              <a:t>stanje</a:t>
            </a:r>
            <a:r>
              <a:rPr lang="en-US" sz="2400" dirty="0" smtClean="0"/>
              <a:t> </a:t>
            </a:r>
            <a:r>
              <a:rPr lang="en-US" sz="2400" dirty="0" err="1" smtClean="0"/>
              <a:t>likova</a:t>
            </a:r>
            <a:r>
              <a:rPr lang="en-US" sz="2400" dirty="0" smtClean="0"/>
              <a:t> </a:t>
            </a:r>
            <a:r>
              <a:rPr lang="en-US" sz="2400" dirty="0" err="1" smtClean="0"/>
              <a:t>ima</a:t>
            </a:r>
            <a:r>
              <a:rPr lang="en-US" sz="2400" dirty="0" smtClean="0"/>
              <a:t> </a:t>
            </a:r>
            <a:r>
              <a:rPr lang="en-US" sz="2400" dirty="0" err="1" smtClean="0"/>
              <a:t>velikog</a:t>
            </a:r>
            <a:r>
              <a:rPr lang="en-US" sz="2400" dirty="0" smtClean="0"/>
              <a:t> </a:t>
            </a:r>
            <a:r>
              <a:rPr lang="en-US" sz="2400" dirty="0" err="1" smtClean="0"/>
              <a:t>ut</a:t>
            </a:r>
            <a:r>
              <a:rPr lang="sr-Latn-CS" sz="2400" dirty="0" smtClean="0"/>
              <a:t>i</a:t>
            </a:r>
            <a:r>
              <a:rPr lang="en-US" sz="2400" dirty="0" err="1" smtClean="0"/>
              <a:t>caja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atmosferu</a:t>
            </a:r>
            <a:r>
              <a:rPr lang="en-US" sz="2400" dirty="0" smtClean="0"/>
              <a:t> </a:t>
            </a:r>
            <a:r>
              <a:rPr lang="en-US" sz="2400" dirty="0" err="1" smtClean="0"/>
              <a:t>drame</a:t>
            </a:r>
            <a:r>
              <a:rPr lang="en-US" sz="2400" dirty="0" smtClean="0"/>
              <a:t>, pa je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ona</a:t>
            </a:r>
            <a:r>
              <a:rPr lang="en-US" sz="2400" dirty="0" smtClean="0"/>
              <a:t> </a:t>
            </a:r>
            <a:r>
              <a:rPr lang="en-US" sz="2400" dirty="0" err="1" smtClean="0"/>
              <a:t>ključni</a:t>
            </a:r>
            <a:r>
              <a:rPr lang="en-US" sz="2400" dirty="0" smtClean="0"/>
              <a:t> element same </a:t>
            </a:r>
            <a:r>
              <a:rPr lang="en-US" sz="2400" dirty="0" err="1" smtClean="0"/>
              <a:t>priče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 smtClean="0"/>
              <a:t>Likovi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po</a:t>
            </a:r>
            <a:r>
              <a:rPr lang="en-US" sz="2400" dirty="0" smtClean="0"/>
              <a:t> </a:t>
            </a:r>
            <a:r>
              <a:rPr lang="en-US" sz="2400" dirty="0" err="1" smtClean="0"/>
              <a:t>svojoj</a:t>
            </a:r>
            <a:r>
              <a:rPr lang="en-US" sz="2400" dirty="0" smtClean="0"/>
              <a:t> </a:t>
            </a:r>
            <a:r>
              <a:rPr lang="en-US" sz="2400" dirty="0" err="1" smtClean="0"/>
              <a:t>prirodi</a:t>
            </a:r>
            <a:r>
              <a:rPr lang="en-US" sz="2400" dirty="0" smtClean="0"/>
              <a:t> </a:t>
            </a:r>
            <a:r>
              <a:rPr lang="en-US" sz="2400" dirty="0" err="1" smtClean="0"/>
              <a:t>statični</a:t>
            </a:r>
            <a:r>
              <a:rPr lang="en-US" sz="2400" dirty="0" smtClean="0"/>
              <a:t>, </a:t>
            </a:r>
            <a:r>
              <a:rPr lang="en-US" sz="2400" dirty="0" err="1" smtClean="0"/>
              <a:t>nesposobni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bilo</a:t>
            </a:r>
            <a:r>
              <a:rPr lang="en-US" sz="2400" dirty="0" smtClean="0"/>
              <a:t> </a:t>
            </a:r>
            <a:r>
              <a:rPr lang="en-US" sz="2400" dirty="0" err="1" smtClean="0"/>
              <a:t>kakvu</a:t>
            </a:r>
            <a:r>
              <a:rPr lang="en-US" sz="2400" dirty="0" smtClean="0"/>
              <a:t> </a:t>
            </a:r>
            <a:r>
              <a:rPr lang="en-US" sz="2400" dirty="0" err="1" smtClean="0"/>
              <a:t>akciju</a:t>
            </a:r>
            <a:r>
              <a:rPr lang="en-US" sz="2400" dirty="0" smtClean="0"/>
              <a:t>, </a:t>
            </a:r>
            <a:r>
              <a:rPr lang="en-US" sz="2400" dirty="0" err="1" smtClean="0"/>
              <a:t>iako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nesre</a:t>
            </a:r>
            <a:r>
              <a:rPr lang="sr-Latn-CS" sz="2400" dirty="0" smtClean="0"/>
              <a:t>ć</a:t>
            </a:r>
            <a:r>
              <a:rPr lang="en-US" sz="2400" dirty="0" err="1" smtClean="0"/>
              <a:t>ni</a:t>
            </a:r>
            <a:r>
              <a:rPr lang="en-US" sz="2400" dirty="0" smtClean="0"/>
              <a:t> u </a:t>
            </a:r>
            <a:r>
              <a:rPr lang="en-US" sz="2400" dirty="0" err="1" smtClean="0"/>
              <a:t>položajima</a:t>
            </a:r>
            <a:r>
              <a:rPr lang="en-US" sz="2400" dirty="0" smtClean="0"/>
              <a:t> u </a:t>
            </a:r>
            <a:r>
              <a:rPr lang="en-US" sz="2400" dirty="0" err="1" smtClean="0"/>
              <a:t>kojima</a:t>
            </a:r>
            <a:r>
              <a:rPr lang="en-US" sz="2400" dirty="0" smtClean="0"/>
              <a:t> se </a:t>
            </a:r>
            <a:r>
              <a:rPr lang="en-US" sz="2400" dirty="0" err="1" smtClean="0"/>
              <a:t>nalaze</a:t>
            </a:r>
            <a:r>
              <a:rPr lang="en-US" sz="2400" dirty="0" smtClean="0"/>
              <a:t> – </a:t>
            </a:r>
            <a:r>
              <a:rPr lang="en-US" sz="2400" dirty="0" err="1" smtClean="0"/>
              <a:t>bilo</a:t>
            </a:r>
            <a:r>
              <a:rPr lang="en-US" sz="2400" dirty="0" smtClean="0"/>
              <a:t> to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ljubavnom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egzistencijalnom</a:t>
            </a:r>
            <a:r>
              <a:rPr lang="en-US" sz="2400" dirty="0" smtClean="0"/>
              <a:t> </a:t>
            </a:r>
            <a:r>
              <a:rPr lang="en-US" sz="2400" dirty="0" err="1" smtClean="0"/>
              <a:t>planu</a:t>
            </a:r>
            <a:r>
              <a:rPr lang="en-US" sz="2400" dirty="0" smtClean="0"/>
              <a:t>. Oni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duševno</a:t>
            </a:r>
            <a:r>
              <a:rPr lang="en-US" sz="2400" dirty="0" smtClean="0"/>
              <a:t> </a:t>
            </a:r>
            <a:r>
              <a:rPr lang="en-US" sz="2400" dirty="0" err="1" smtClean="0"/>
              <a:t>slabi</a:t>
            </a:r>
            <a:r>
              <a:rPr lang="sr-Latn-CS" sz="2400" dirty="0" smtClean="0"/>
              <a:t>,</a:t>
            </a:r>
            <a:r>
              <a:rPr lang="en-US" sz="2400" dirty="0" smtClean="0"/>
              <a:t> pa je </a:t>
            </a:r>
            <a:r>
              <a:rPr lang="en-US" sz="2400" dirty="0" err="1" smtClean="0"/>
              <a:t>upravo</a:t>
            </a:r>
            <a:r>
              <a:rPr lang="en-US" sz="2400" dirty="0" smtClean="0"/>
              <a:t> </a:t>
            </a:r>
            <a:r>
              <a:rPr lang="en-US" sz="2400" dirty="0" err="1" smtClean="0"/>
              <a:t>takva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atmosfera</a:t>
            </a:r>
            <a:r>
              <a:rPr lang="en-US" sz="2400" dirty="0" smtClean="0"/>
              <a:t>. </a:t>
            </a:r>
          </a:p>
          <a:p>
            <a:pPr>
              <a:buNone/>
            </a:pPr>
            <a:endParaRPr lang="en-US" sz="2400" i="1" dirty="0"/>
          </a:p>
        </p:txBody>
      </p:sp>
    </p:spTree>
  </p:cSld>
  <p:clrMapOvr>
    <a:masterClrMapping/>
  </p:clrMapOvr>
  <p:transition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Likovi: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sr-Latn-CS" sz="2400" dirty="0" smtClean="0">
                <a:solidFill>
                  <a:schemeClr val="tx1"/>
                </a:solidFill>
              </a:rPr>
              <a:t>Serebrjakov, Aleksandar Vladimirović (profesor u penziji)</a:t>
            </a:r>
          </a:p>
          <a:p>
            <a:pPr>
              <a:buFont typeface="Wingdings" pitchFamily="2" charset="2"/>
              <a:buChar char="Ø"/>
            </a:pPr>
            <a:r>
              <a:rPr lang="sr-Latn-CS" sz="2400" dirty="0" smtClean="0">
                <a:solidFill>
                  <a:schemeClr val="tx1"/>
                </a:solidFill>
              </a:rPr>
              <a:t>Jelena Andrejevna (njegova žena, 27 godina)</a:t>
            </a:r>
          </a:p>
          <a:p>
            <a:pPr>
              <a:buFont typeface="Wingdings" pitchFamily="2" charset="2"/>
              <a:buChar char="Ø"/>
            </a:pPr>
            <a:r>
              <a:rPr lang="sr-Latn-CS" sz="2400" dirty="0" smtClean="0">
                <a:solidFill>
                  <a:schemeClr val="tx1"/>
                </a:solidFill>
              </a:rPr>
              <a:t>Sofija Aleksandrovna- Sonja (njegova ćerka iz prvog braka)</a:t>
            </a:r>
          </a:p>
          <a:p>
            <a:pPr>
              <a:buFont typeface="Wingdings" pitchFamily="2" charset="2"/>
              <a:buChar char="Ø"/>
            </a:pPr>
            <a:r>
              <a:rPr lang="sr-Latn-CS" sz="2400" dirty="0" smtClean="0">
                <a:solidFill>
                  <a:schemeClr val="tx1"/>
                </a:solidFill>
              </a:rPr>
              <a:t>Vojnicka – Marija Vasiljevna (majka prve Serebrjakove žene)</a:t>
            </a:r>
          </a:p>
          <a:p>
            <a:pPr>
              <a:buFont typeface="Wingdings" pitchFamily="2" charset="2"/>
              <a:buChar char="Ø"/>
            </a:pPr>
            <a:r>
              <a:rPr lang="sr-Latn-CS" sz="2400" dirty="0" smtClean="0">
                <a:solidFill>
                  <a:schemeClr val="tx1"/>
                </a:solidFill>
              </a:rPr>
              <a:t>Vojnicki – Ivan Petrovič, ujka Vanja (njen sin)</a:t>
            </a:r>
          </a:p>
          <a:p>
            <a:pPr>
              <a:buFont typeface="Wingdings" pitchFamily="2" charset="2"/>
              <a:buChar char="Ø"/>
            </a:pPr>
            <a:r>
              <a:rPr lang="sr-Latn-CS" sz="2400" dirty="0" smtClean="0">
                <a:solidFill>
                  <a:schemeClr val="tx1"/>
                </a:solidFill>
              </a:rPr>
              <a:t>Astrov (ljekar)</a:t>
            </a:r>
          </a:p>
          <a:p>
            <a:pPr>
              <a:buFont typeface="Wingdings" pitchFamily="2" charset="2"/>
              <a:buChar char="Ø"/>
            </a:pPr>
            <a:r>
              <a:rPr lang="sr-Latn-CS" sz="2400" dirty="0" smtClean="0">
                <a:solidFill>
                  <a:schemeClr val="tx1"/>
                </a:solidFill>
              </a:rPr>
              <a:t>Marina (dadilja)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mb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1674</TotalTime>
  <Words>640</Words>
  <Application>Microsoft Office PowerPoint</Application>
  <PresentationFormat>On-screen Show (4:3)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Franklin Gothic Book</vt:lpstr>
      <vt:lpstr>Wingdings</vt:lpstr>
      <vt:lpstr>Celestial</vt:lpstr>
      <vt:lpstr>             Anton Pavlovič Čehov                    (1860 - 1904) </vt:lpstr>
      <vt:lpstr>Život i djelo</vt:lpstr>
      <vt:lpstr>PowerPoint Presentation</vt:lpstr>
      <vt:lpstr>Drama moderne</vt:lpstr>
      <vt:lpstr>PowerPoint Presentation</vt:lpstr>
      <vt:lpstr>PowerPoint Presentation</vt:lpstr>
      <vt:lpstr>„Ujka vanja“        (1897)</vt:lpstr>
      <vt:lpstr>PowerPoint Presentation</vt:lpstr>
      <vt:lpstr>Likovi:</vt:lpstr>
      <vt:lpstr>PowerPoint Presentation</vt:lpstr>
      <vt:lpstr>Zaplet se temelji na tri momenta:</vt:lpstr>
      <vt:lpstr>PowerPoint Presentation</vt:lpstr>
      <vt:lpstr>Tri društvena problema koje pred čitaoca postavlja drama „ujka vanja“:</vt:lpstr>
      <vt:lpstr>PowerPoint Presentation</vt:lpstr>
      <vt:lpstr>PowerPoint Presentation</vt:lpstr>
      <vt:lpstr>PowerPoint Presentation</vt:lpstr>
      <vt:lpstr>PowerPoint Presentation</vt:lpstr>
      <vt:lpstr>Domaći zadatak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Australija i Okeamija</dc:title>
  <dc:creator/>
  <cp:lastModifiedBy>Natasa</cp:lastModifiedBy>
  <cp:revision>189</cp:revision>
  <dcterms:created xsi:type="dcterms:W3CDTF">2006-08-16T00:00:00Z</dcterms:created>
  <dcterms:modified xsi:type="dcterms:W3CDTF">2020-11-11T18:56:26Z</dcterms:modified>
</cp:coreProperties>
</file>