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69" r:id="rId1"/>
    <p:sldLayoutId id="2147484670" r:id="rId2"/>
    <p:sldLayoutId id="2147484671" r:id="rId3"/>
    <p:sldLayoutId id="2147484672" r:id="rId4"/>
    <p:sldLayoutId id="2147484673" r:id="rId5"/>
    <p:sldLayoutId id="2147484674" r:id="rId6"/>
    <p:sldLayoutId id="2147484675" r:id="rId7"/>
    <p:sldLayoutId id="2147484676" r:id="rId8"/>
    <p:sldLayoutId id="2147484677" r:id="rId9"/>
    <p:sldLayoutId id="2147484678" r:id="rId10"/>
    <p:sldLayoutId id="2147484679" r:id="rId11"/>
  </p:sldLayoutIdLst>
  <p:transition>
    <p:newsflash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sz="7200" dirty="0">
                <a:solidFill>
                  <a:schemeClr val="tx1"/>
                </a:solidFill>
              </a:rPr>
              <a:t>Padežna sinonimija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458200" cy="4389120"/>
          </a:xfrm>
        </p:spPr>
        <p:txBody>
          <a:bodyPr/>
          <a:lstStyle/>
          <a:p>
            <a:r>
              <a:rPr lang="sr-Latn-CS" dirty="0"/>
              <a:t>U primjere padežne sinonimije ubrajaju se i slučajevi kada jedan isti padež, upotrijebljen s različitim prijedlozima, ima isto značenje.</a:t>
            </a:r>
          </a:p>
          <a:p>
            <a:endParaRPr lang="sr-Latn-CS" dirty="0"/>
          </a:p>
          <a:p>
            <a:r>
              <a:rPr lang="sr-Latn-CS" sz="2400" dirty="0"/>
              <a:t>Prošli su </a:t>
            </a:r>
            <a:r>
              <a:rPr lang="sr-Latn-CS" sz="2400" u="sng" dirty="0">
                <a:solidFill>
                  <a:srgbClr val="FF0000"/>
                </a:solidFill>
              </a:rPr>
              <a:t>kraj</a:t>
            </a:r>
            <a:r>
              <a:rPr lang="sr-Latn-CS" sz="2400" u="sng" dirty="0"/>
              <a:t> </a:t>
            </a:r>
            <a:r>
              <a:rPr lang="sr-Latn-CS" sz="2400" dirty="0"/>
              <a:t>nas.		             Prošli su </a:t>
            </a:r>
            <a:r>
              <a:rPr lang="sr-Latn-CS" sz="2400" u="sng" dirty="0">
                <a:solidFill>
                  <a:srgbClr val="FF0000"/>
                </a:solidFill>
              </a:rPr>
              <a:t>pored</a:t>
            </a:r>
            <a:r>
              <a:rPr lang="sr-Latn-CS" sz="2400" dirty="0"/>
              <a:t> nas.</a:t>
            </a:r>
          </a:p>
          <a:p>
            <a:r>
              <a:rPr lang="sr-Latn-CS" sz="2400" dirty="0"/>
              <a:t>Ona sjedi </a:t>
            </a:r>
            <a:r>
              <a:rPr lang="sr-Latn-CS" sz="2400" u="sng" dirty="0">
                <a:solidFill>
                  <a:srgbClr val="FF0000"/>
                </a:solidFill>
              </a:rPr>
              <a:t>kraj</a:t>
            </a:r>
            <a:r>
              <a:rPr lang="sr-Latn-CS" sz="2400" dirty="0"/>
              <a:t> vrata.		 Ona sjedi </a:t>
            </a:r>
            <a:r>
              <a:rPr lang="sr-Latn-CS" sz="2400" u="sng" dirty="0">
                <a:solidFill>
                  <a:srgbClr val="FF0000"/>
                </a:solidFill>
              </a:rPr>
              <a:t>do</a:t>
            </a:r>
            <a:r>
              <a:rPr lang="sr-Latn-CS" sz="2400" dirty="0"/>
              <a:t> vrata.</a:t>
            </a:r>
          </a:p>
          <a:p>
            <a:r>
              <a:rPr lang="sr-Latn-CS" sz="2400" dirty="0"/>
              <a:t>Stigli su </a:t>
            </a:r>
            <a:r>
              <a:rPr lang="sr-Latn-CS" sz="2400" u="sng" dirty="0">
                <a:solidFill>
                  <a:srgbClr val="FF0000"/>
                </a:solidFill>
              </a:rPr>
              <a:t>poslije</a:t>
            </a:r>
            <a:r>
              <a:rPr lang="sr-Latn-CS" sz="2400" dirty="0"/>
              <a:t> utakmice.              Stigli su </a:t>
            </a:r>
            <a:r>
              <a:rPr lang="sr-Latn-CS" sz="2400" u="sng" dirty="0">
                <a:solidFill>
                  <a:srgbClr val="FF0000"/>
                </a:solidFill>
              </a:rPr>
              <a:t>nakon </a:t>
            </a:r>
            <a:r>
              <a:rPr lang="sr-Latn-CS" sz="2400" dirty="0"/>
              <a:t>utakmice.</a:t>
            </a:r>
          </a:p>
          <a:p>
            <a:r>
              <a:rPr lang="sr-Latn-CS" sz="2400" dirty="0"/>
              <a:t>Vidjećemo se </a:t>
            </a:r>
            <a:r>
              <a:rPr lang="sr-Latn-CS" sz="2400" u="sng" dirty="0">
                <a:solidFill>
                  <a:srgbClr val="FF0000"/>
                </a:solidFill>
              </a:rPr>
              <a:t>za </a:t>
            </a:r>
            <a:r>
              <a:rPr lang="sr-Latn-CS" sz="2400" dirty="0"/>
              <a:t>dva sata.               Vidjećemo se </a:t>
            </a:r>
            <a:r>
              <a:rPr lang="sr-Latn-CS" sz="2400" u="sng" dirty="0">
                <a:solidFill>
                  <a:srgbClr val="FF0000"/>
                </a:solidFill>
              </a:rPr>
              <a:t>kroz</a:t>
            </a:r>
            <a:r>
              <a:rPr lang="sr-Latn-CS" sz="2400" dirty="0"/>
              <a:t> dva sata.</a:t>
            </a:r>
          </a:p>
          <a:p>
            <a:r>
              <a:rPr lang="sr-Latn-CS" sz="2400" dirty="0"/>
              <a:t>Postupili su </a:t>
            </a:r>
            <a:r>
              <a:rPr lang="sr-Latn-CS" sz="2400" u="sng" dirty="0">
                <a:solidFill>
                  <a:srgbClr val="FF0000"/>
                </a:solidFill>
              </a:rPr>
              <a:t>prema</a:t>
            </a:r>
            <a:r>
              <a:rPr lang="sr-Latn-CS" sz="2400" dirty="0"/>
              <a:t> naređenju.      Postupili su </a:t>
            </a:r>
            <a:r>
              <a:rPr lang="sr-Latn-CS" sz="2400" u="sng" dirty="0">
                <a:solidFill>
                  <a:srgbClr val="FF0000"/>
                </a:solidFill>
              </a:rPr>
              <a:t>po</a:t>
            </a:r>
            <a:r>
              <a:rPr lang="sr-Latn-CS" sz="2400" dirty="0">
                <a:solidFill>
                  <a:srgbClr val="FF0000"/>
                </a:solidFill>
              </a:rPr>
              <a:t> </a:t>
            </a:r>
            <a:r>
              <a:rPr lang="sr-Latn-CS" sz="2400" dirty="0"/>
              <a:t>naređenju.</a:t>
            </a:r>
            <a:endParaRPr lang="en-US" sz="2400" dirty="0"/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389120"/>
          </a:xfrm>
        </p:spPr>
        <p:txBody>
          <a:bodyPr/>
          <a:lstStyle/>
          <a:p>
            <a:pPr marL="0" indent="0">
              <a:buNone/>
            </a:pPr>
            <a:endParaRPr lang="sr-Latn-CS" dirty="0"/>
          </a:p>
          <a:p>
            <a:r>
              <a:rPr lang="sr-Latn-CS" dirty="0"/>
              <a:t>Padeži ili prijedloško-padežne konstrukcije istog ili sličnog značenja nazivaju se </a:t>
            </a:r>
            <a:r>
              <a:rPr lang="sr-Latn-CS" dirty="0">
                <a:solidFill>
                  <a:srgbClr val="FF0000"/>
                </a:solidFill>
              </a:rPr>
              <a:t>padežni sinonimi.</a:t>
            </a:r>
          </a:p>
          <a:p>
            <a:endParaRPr lang="sr-Latn-CS" dirty="0">
              <a:solidFill>
                <a:srgbClr val="FF0000"/>
              </a:solidFill>
            </a:endParaRPr>
          </a:p>
          <a:p>
            <a:r>
              <a:rPr lang="sr-Latn-CS" dirty="0"/>
              <a:t>Padeži su </a:t>
            </a:r>
            <a:r>
              <a:rPr lang="sr-Latn-CS" dirty="0">
                <a:solidFill>
                  <a:srgbClr val="FF0000"/>
                </a:solidFill>
              </a:rPr>
              <a:t>sinonimni</a:t>
            </a:r>
            <a:r>
              <a:rPr lang="sr-Latn-CS" dirty="0"/>
              <a:t> ako se njihovom zamjenom </a:t>
            </a:r>
            <a:r>
              <a:rPr lang="sr-Latn-CS" dirty="0">
                <a:solidFill>
                  <a:srgbClr val="FF0000"/>
                </a:solidFill>
              </a:rPr>
              <a:t>ne</a:t>
            </a:r>
            <a:r>
              <a:rPr lang="sr-Latn-CS" dirty="0"/>
              <a:t> mijenja smisao rečenice.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Da bi padeži bili sinonimni, ne moraju imati prijedlog.</a:t>
            </a:r>
          </a:p>
          <a:p>
            <a:endParaRPr lang="sr-Latn-CS" dirty="0"/>
          </a:p>
          <a:p>
            <a:r>
              <a:rPr lang="sr-Latn-CS" dirty="0"/>
              <a:t>Na primjer: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dirty="0"/>
              <a:t>Naiđe djevojčica </a:t>
            </a:r>
            <a:r>
              <a:rPr lang="sr-Latn-CS" dirty="0">
                <a:solidFill>
                  <a:srgbClr val="FF0000"/>
                </a:solidFill>
              </a:rPr>
              <a:t>duge kose.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dirty="0"/>
              <a:t>Naiđe djevojčica </a:t>
            </a:r>
            <a:r>
              <a:rPr lang="sr-Latn-CS" dirty="0">
                <a:solidFill>
                  <a:srgbClr val="FF0000"/>
                </a:solidFill>
              </a:rPr>
              <a:t>s dugom kosom.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Većina prijedloga odlikuje se </a:t>
            </a:r>
            <a:r>
              <a:rPr lang="sr-Latn-CS" dirty="0">
                <a:solidFill>
                  <a:srgbClr val="7030A0"/>
                </a:solidFill>
              </a:rPr>
              <a:t>polisemijom, odnosno višestrukim značenjem.</a:t>
            </a:r>
          </a:p>
          <a:p>
            <a:r>
              <a:rPr lang="sr-Latn-CS" dirty="0"/>
              <a:t>Recimo, </a:t>
            </a:r>
            <a:r>
              <a:rPr lang="sr-Latn-CS" i="1" dirty="0"/>
              <a:t>s(a) + instrumental </a:t>
            </a:r>
            <a:r>
              <a:rPr lang="sr-Latn-CS" dirty="0"/>
              <a:t>može označavati društvo (Šeta </a:t>
            </a:r>
            <a:r>
              <a:rPr lang="sr-Latn-CS" i="1" dirty="0"/>
              <a:t>s drugaricom</a:t>
            </a:r>
            <a:r>
              <a:rPr lang="sr-Latn-CS" dirty="0"/>
              <a:t>), način (Sluša </a:t>
            </a:r>
            <a:r>
              <a:rPr lang="sr-Latn-CS" i="1" dirty="0"/>
              <a:t>s pažnjom</a:t>
            </a:r>
            <a:r>
              <a:rPr lang="sr-Latn-CS" dirty="0"/>
              <a:t>), karakteristiku imeničkog pojma (žena </a:t>
            </a:r>
            <a:r>
              <a:rPr lang="sr-Latn-CS" i="1" dirty="0"/>
              <a:t>sa zelenim očima</a:t>
            </a:r>
            <a:r>
              <a:rPr lang="sr-Latn-CS" dirty="0"/>
              <a:t>)...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                      Genitiv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           Instrumental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Uveče obično</a:t>
                      </a:r>
                      <a:r>
                        <a:rPr lang="sr-Latn-CS" baseline="0" dirty="0"/>
                        <a:t> sjedimo 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ispred zgrade.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Uveče obično sjedimo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pred zgradom</a:t>
                      </a:r>
                      <a:r>
                        <a:rPr lang="sr-Latn-CS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Dim izlazi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između dasaka</a:t>
                      </a:r>
                      <a:r>
                        <a:rPr lang="sr-Latn-CS" dirty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Dim izlazi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među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 daskama</a:t>
                      </a:r>
                      <a:r>
                        <a:rPr lang="sr-Latn-CS" u="sng" baseline="0" dirty="0"/>
                        <a:t>.</a:t>
                      </a:r>
                      <a:endParaRPr lang="en-US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Ptice su bježale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iznad njiva.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Ptice</a:t>
                      </a:r>
                      <a:r>
                        <a:rPr lang="sr-Latn-CS" baseline="0" dirty="0"/>
                        <a:t> su bježale 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nad njivama</a:t>
                      </a:r>
                      <a:r>
                        <a:rPr lang="sr-Latn-CS" baseline="0" dirty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Igra se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iza kuće</a:t>
                      </a:r>
                      <a:r>
                        <a:rPr lang="sr-Latn-CS" dirty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Igra se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za kućom.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Sunča se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ispod zida.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Sunča se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pod zidom.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027216"/>
              </p:ext>
            </p:extLst>
          </p:nvPr>
        </p:nvGraphicFramePr>
        <p:xfrm>
          <a:off x="381000" y="1066800"/>
          <a:ext cx="8229600" cy="215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                       Genitiv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                Akuzativ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r>
                        <a:rPr lang="sr-Latn-CS" dirty="0"/>
                        <a:t>Cvijeće raste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pored ograde.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Cvijeće raste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uz ogradu.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b="1" dirty="0"/>
                        <a:t>                      </a:t>
                      </a:r>
                      <a:r>
                        <a:rPr lang="sr-Latn-CS" b="1" dirty="0">
                          <a:solidFill>
                            <a:schemeClr val="tx1"/>
                          </a:solidFill>
                        </a:rPr>
                        <a:t>Akuzativ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dirty="0"/>
                        <a:t>               </a:t>
                      </a:r>
                      <a:r>
                        <a:rPr lang="sr-Latn-CS" b="1" dirty="0"/>
                        <a:t> Instrumental     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Šetamo</a:t>
                      </a:r>
                      <a:r>
                        <a:rPr lang="sr-Latn-CS" baseline="0" dirty="0"/>
                        <a:t> 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kroz šumu.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Šetamo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šumom.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                   Genitiv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                  Akuzativ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Sjeo je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između prijatelja.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Sjeo je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među prijatelje.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Okači policu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iznad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 stola.</a:t>
                      </a:r>
                      <a:endParaRPr lang="sr-Latn-C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Okači</a:t>
                      </a:r>
                      <a:r>
                        <a:rPr lang="sr-Latn-CS" baseline="0" dirty="0"/>
                        <a:t> policu 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nad sto.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Zavukla se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ispod pokrivača</a:t>
                      </a:r>
                      <a:r>
                        <a:rPr lang="sr-Latn-CS" dirty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Zavukla se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pod pokrivač.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Spustiše se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ispred ograde.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Spustiše se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pred ogradu.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sr-Latn-CS" sz="2800" dirty="0"/>
              <a:t>                                Značenje vremena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229600" cy="3957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403">
                <a:tc>
                  <a:txBody>
                    <a:bodyPr/>
                    <a:lstStyle/>
                    <a:p>
                      <a:r>
                        <a:rPr lang="sr-Latn-CS" dirty="0"/>
                        <a:t>                     Genitiv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                  Akuzativ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Svakog vikenda </a:t>
                      </a:r>
                      <a:r>
                        <a:rPr lang="sr-Latn-CS" dirty="0"/>
                        <a:t>majka rasprema kuću.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Svaki vikend </a:t>
                      </a:r>
                      <a:r>
                        <a:rPr lang="sr-Latn-CS" dirty="0"/>
                        <a:t>majka rasprema kuću.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 </a:t>
                      </a:r>
                    </a:p>
                    <a:p>
                      <a:r>
                        <a:rPr lang="sr-Latn-CS" dirty="0"/>
                        <a:t>                    </a:t>
                      </a:r>
                      <a:r>
                        <a:rPr lang="sr-Latn-CS" b="1" dirty="0"/>
                        <a:t> Genitiv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dirty="0"/>
                        <a:t>                     </a:t>
                      </a:r>
                      <a:r>
                        <a:rPr lang="sr-Latn-CS" b="1" dirty="0"/>
                        <a:t>Instrumental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Svake srijede </a:t>
                      </a:r>
                      <a:r>
                        <a:rPr lang="sr-Latn-CS" dirty="0"/>
                        <a:t>idem na trening.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Srijedom </a:t>
                      </a:r>
                      <a:r>
                        <a:rPr lang="sr-Latn-CS" dirty="0"/>
                        <a:t>idem na trening.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dirty="0"/>
                        <a:t>                    </a:t>
                      </a:r>
                      <a:r>
                        <a:rPr lang="sr-Latn-CS" b="1" dirty="0"/>
                        <a:t>Genitiv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</a:t>
                      </a:r>
                    </a:p>
                    <a:p>
                      <a:r>
                        <a:rPr lang="sr-Latn-CS" dirty="0"/>
                        <a:t>                        </a:t>
                      </a:r>
                      <a:r>
                        <a:rPr lang="sr-Latn-CS" b="1" dirty="0"/>
                        <a:t>Lokativ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Posjetiću vas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poslije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 Nove godine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Posjetiću vas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po Novoj godini.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dirty="0"/>
                        <a:t>                     </a:t>
                      </a:r>
                      <a:r>
                        <a:rPr lang="sr-Latn-CS" b="1" dirty="0"/>
                        <a:t>Akuzativ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dirty="0"/>
                        <a:t>                   </a:t>
                      </a:r>
                      <a:r>
                        <a:rPr lang="sr-Latn-CS" b="1" dirty="0"/>
                        <a:t> Instrumental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Pijetlovi se čuju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u ranu zoru.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Pijetlovi se čuju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ranom zorom.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                      Akuzativ – (način)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           Instrumental -(način)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Radi</a:t>
                      </a:r>
                      <a:r>
                        <a:rPr lang="sr-Latn-CS" baseline="0" dirty="0"/>
                        <a:t> domaći 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uz veliki napor.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Radi domaći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s velikim naporom</a:t>
                      </a:r>
                      <a:r>
                        <a:rPr lang="sr-Latn-CS" dirty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dirty="0"/>
                        <a:t>            </a:t>
                      </a:r>
                      <a:r>
                        <a:rPr lang="sr-Latn-CS" b="1" dirty="0"/>
                        <a:t>Genitiv - kvalitativni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b="1" dirty="0"/>
                        <a:t>           Instrumental - kvalitativni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Ugledasmo dječaka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uplakanog lica.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Ugledasmo dječaka </a:t>
                      </a:r>
                      <a:r>
                        <a:rPr lang="sr-Latn-CS" u="sng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sr-Latn-CS" u="sng" baseline="0" dirty="0">
                          <a:solidFill>
                            <a:srgbClr val="FF0000"/>
                          </a:solidFill>
                        </a:rPr>
                        <a:t> uplakanim licem.</a:t>
                      </a:r>
                      <a:endParaRPr lang="en-US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2266</TotalTime>
  <Words>411</Words>
  <Application>Microsoft Office PowerPoint</Application>
  <PresentationFormat>On-screen Show (4:3)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Constantia</vt:lpstr>
      <vt:lpstr>Wingdings 2</vt:lpstr>
      <vt:lpstr>Flow</vt:lpstr>
      <vt:lpstr>Padežna sinonimija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  Značenje vremena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262</cp:revision>
  <dcterms:created xsi:type="dcterms:W3CDTF">2006-08-16T00:00:00Z</dcterms:created>
  <dcterms:modified xsi:type="dcterms:W3CDTF">2019-11-05T08:00:56Z</dcterms:modified>
</cp:coreProperties>
</file>