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 id="264" r:id="rId8"/>
    <p:sldId id="263"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D03E6-A76D-4FCE-B283-BEC0603BF511}"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34791ED2-CD26-4493-87E3-447A2FE145FE}">
      <dgm:prSet/>
      <dgm:spPr/>
      <dgm:t>
        <a:bodyPr/>
        <a:lstStyle/>
        <a:p>
          <a:pPr rtl="0"/>
          <a:r>
            <a:rPr lang="en-US" dirty="0" smtClean="0"/>
            <a:t>An overhead power line is a structure used in electric power transmission and distribution to transmit electrical energy across large distances</a:t>
          </a:r>
          <a:endParaRPr lang="en-US" dirty="0"/>
        </a:p>
      </dgm:t>
    </dgm:pt>
    <dgm:pt modelId="{659C5A43-5168-4E2B-B605-ADE4608F55E1}" type="parTrans" cxnId="{BFCE933E-93D6-474F-BA5A-7AD06C6DF04C}">
      <dgm:prSet/>
      <dgm:spPr/>
      <dgm:t>
        <a:bodyPr/>
        <a:lstStyle/>
        <a:p>
          <a:endParaRPr lang="en-US"/>
        </a:p>
      </dgm:t>
    </dgm:pt>
    <dgm:pt modelId="{F1125522-35B2-4C31-9DBC-743927D940A7}" type="sibTrans" cxnId="{BFCE933E-93D6-474F-BA5A-7AD06C6DF04C}">
      <dgm:prSet/>
      <dgm:spPr/>
      <dgm:t>
        <a:bodyPr/>
        <a:lstStyle/>
        <a:p>
          <a:endParaRPr lang="en-US"/>
        </a:p>
      </dgm:t>
    </dgm:pt>
    <dgm:pt modelId="{8217E1C5-88B1-4B4F-B70C-51B77DECF5B2}">
      <dgm:prSet/>
      <dgm:spPr/>
      <dgm:t>
        <a:bodyPr/>
        <a:lstStyle/>
        <a:p>
          <a:pPr rtl="0"/>
          <a:r>
            <a:rPr lang="en-US" dirty="0" smtClean="0"/>
            <a:t>It consists of one or more uninsulated electrical cables (commonly multiples of three for three- phase power)suspended by towers or poles.</a:t>
          </a:r>
          <a:endParaRPr lang="en-US" dirty="0"/>
        </a:p>
      </dgm:t>
    </dgm:pt>
    <dgm:pt modelId="{650B3A25-DFCF-4036-B116-1810614E02E0}" type="parTrans" cxnId="{43F2E7E7-1324-4387-A4FE-735B675433F1}">
      <dgm:prSet/>
      <dgm:spPr/>
      <dgm:t>
        <a:bodyPr/>
        <a:lstStyle/>
        <a:p>
          <a:endParaRPr lang="en-US"/>
        </a:p>
      </dgm:t>
    </dgm:pt>
    <dgm:pt modelId="{7B51DA03-006C-40C7-BD31-E441259DED75}" type="sibTrans" cxnId="{43F2E7E7-1324-4387-A4FE-735B675433F1}">
      <dgm:prSet/>
      <dgm:spPr/>
      <dgm:t>
        <a:bodyPr/>
        <a:lstStyle/>
        <a:p>
          <a:endParaRPr lang="en-US"/>
        </a:p>
      </dgm:t>
    </dgm:pt>
    <dgm:pt modelId="{C0AD98F0-9A67-47A4-A930-097E37A9E003}" type="pres">
      <dgm:prSet presAssocID="{D2DD03E6-A76D-4FCE-B283-BEC0603BF511}" presName="Name0" presStyleCnt="0">
        <dgm:presLayoutVars>
          <dgm:chPref val="3"/>
          <dgm:dir/>
          <dgm:animLvl val="lvl"/>
          <dgm:resizeHandles/>
        </dgm:presLayoutVars>
      </dgm:prSet>
      <dgm:spPr/>
      <dgm:t>
        <a:bodyPr/>
        <a:lstStyle/>
        <a:p>
          <a:endParaRPr lang="en-US"/>
        </a:p>
      </dgm:t>
    </dgm:pt>
    <dgm:pt modelId="{6D113B20-3C07-4908-A8F5-0BA79582F25F}" type="pres">
      <dgm:prSet presAssocID="{34791ED2-CD26-4493-87E3-447A2FE145FE}" presName="horFlow" presStyleCnt="0"/>
      <dgm:spPr/>
    </dgm:pt>
    <dgm:pt modelId="{3D50CF7E-82B1-418E-A6D0-94742874B2BF}" type="pres">
      <dgm:prSet presAssocID="{34791ED2-CD26-4493-87E3-447A2FE145FE}" presName="bigChev" presStyleLbl="node1" presStyleIdx="0" presStyleCnt="2" custScaleX="95013" custScaleY="83180" custLinFactNeighborX="27731" custLinFactNeighborY="616"/>
      <dgm:spPr/>
      <dgm:t>
        <a:bodyPr/>
        <a:lstStyle/>
        <a:p>
          <a:endParaRPr lang="en-US"/>
        </a:p>
      </dgm:t>
    </dgm:pt>
    <dgm:pt modelId="{05C2B678-7678-4CC1-9B9A-53BA822BE91E}" type="pres">
      <dgm:prSet presAssocID="{34791ED2-CD26-4493-87E3-447A2FE145FE}" presName="vSp" presStyleCnt="0"/>
      <dgm:spPr/>
    </dgm:pt>
    <dgm:pt modelId="{F111B57D-09E1-4487-98B3-58DA72091DDE}" type="pres">
      <dgm:prSet presAssocID="{8217E1C5-88B1-4B4F-B70C-51B77DECF5B2}" presName="horFlow" presStyleCnt="0"/>
      <dgm:spPr/>
    </dgm:pt>
    <dgm:pt modelId="{956120BB-61F6-44B5-9FDA-2CA9BF5F88AC}" type="pres">
      <dgm:prSet presAssocID="{8217E1C5-88B1-4B4F-B70C-51B77DECF5B2}" presName="bigChev" presStyleLbl="node1" presStyleIdx="1" presStyleCnt="2" custLinFactNeighborX="27731" custLinFactNeighborY="-1340"/>
      <dgm:spPr/>
      <dgm:t>
        <a:bodyPr/>
        <a:lstStyle/>
        <a:p>
          <a:endParaRPr lang="en-US"/>
        </a:p>
      </dgm:t>
    </dgm:pt>
  </dgm:ptLst>
  <dgm:cxnLst>
    <dgm:cxn modelId="{BFCE933E-93D6-474F-BA5A-7AD06C6DF04C}" srcId="{D2DD03E6-A76D-4FCE-B283-BEC0603BF511}" destId="{34791ED2-CD26-4493-87E3-447A2FE145FE}" srcOrd="0" destOrd="0" parTransId="{659C5A43-5168-4E2B-B605-ADE4608F55E1}" sibTransId="{F1125522-35B2-4C31-9DBC-743927D940A7}"/>
    <dgm:cxn modelId="{1FD5D7A0-C91F-4BE9-81C3-9D2C9A286EC2}" type="presOf" srcId="{8217E1C5-88B1-4B4F-B70C-51B77DECF5B2}" destId="{956120BB-61F6-44B5-9FDA-2CA9BF5F88AC}" srcOrd="0" destOrd="0" presId="urn:microsoft.com/office/officeart/2005/8/layout/lProcess3"/>
    <dgm:cxn modelId="{AE78B02A-CA51-4A8C-B1E2-386FD7C7E1E7}" type="presOf" srcId="{D2DD03E6-A76D-4FCE-B283-BEC0603BF511}" destId="{C0AD98F0-9A67-47A4-A930-097E37A9E003}" srcOrd="0" destOrd="0" presId="urn:microsoft.com/office/officeart/2005/8/layout/lProcess3"/>
    <dgm:cxn modelId="{43F2E7E7-1324-4387-A4FE-735B675433F1}" srcId="{D2DD03E6-A76D-4FCE-B283-BEC0603BF511}" destId="{8217E1C5-88B1-4B4F-B70C-51B77DECF5B2}" srcOrd="1" destOrd="0" parTransId="{650B3A25-DFCF-4036-B116-1810614E02E0}" sibTransId="{7B51DA03-006C-40C7-BD31-E441259DED75}"/>
    <dgm:cxn modelId="{68B15536-0237-4DC3-95BA-F9A8F1E22F29}" type="presOf" srcId="{34791ED2-CD26-4493-87E3-447A2FE145FE}" destId="{3D50CF7E-82B1-418E-A6D0-94742874B2BF}" srcOrd="0" destOrd="0" presId="urn:microsoft.com/office/officeart/2005/8/layout/lProcess3"/>
    <dgm:cxn modelId="{582F1B15-9BB2-4BF9-9357-C59BBC9D0DB0}" type="presParOf" srcId="{C0AD98F0-9A67-47A4-A930-097E37A9E003}" destId="{6D113B20-3C07-4908-A8F5-0BA79582F25F}" srcOrd="0" destOrd="0" presId="urn:microsoft.com/office/officeart/2005/8/layout/lProcess3"/>
    <dgm:cxn modelId="{A1B439BE-4D75-4548-8679-EE4DD25F8699}" type="presParOf" srcId="{6D113B20-3C07-4908-A8F5-0BA79582F25F}" destId="{3D50CF7E-82B1-418E-A6D0-94742874B2BF}" srcOrd="0" destOrd="0" presId="urn:microsoft.com/office/officeart/2005/8/layout/lProcess3"/>
    <dgm:cxn modelId="{CC897581-9A8A-486D-A318-DBBD95816F01}" type="presParOf" srcId="{C0AD98F0-9A67-47A4-A930-097E37A9E003}" destId="{05C2B678-7678-4CC1-9B9A-53BA822BE91E}" srcOrd="1" destOrd="0" presId="urn:microsoft.com/office/officeart/2005/8/layout/lProcess3"/>
    <dgm:cxn modelId="{29359F1D-F8A4-4754-A417-62AFF652333A}" type="presParOf" srcId="{C0AD98F0-9A67-47A4-A930-097E37A9E003}" destId="{F111B57D-09E1-4487-98B3-58DA72091DDE}" srcOrd="2" destOrd="0" presId="urn:microsoft.com/office/officeart/2005/8/layout/lProcess3"/>
    <dgm:cxn modelId="{48507DF9-5D72-4E34-8495-2673C09F2BAF}" type="presParOf" srcId="{F111B57D-09E1-4487-98B3-58DA72091DDE}" destId="{956120BB-61F6-44B5-9FDA-2CA9BF5F88AC}"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0CF7E-82B1-418E-A6D0-94742874B2BF}">
      <dsp:nvSpPr>
        <dsp:cNvPr id="0" name=""/>
        <dsp:cNvSpPr/>
      </dsp:nvSpPr>
      <dsp:spPr>
        <a:xfrm>
          <a:off x="3688446" y="17061"/>
          <a:ext cx="5395347" cy="1889362"/>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An overhead power line is a structure used in electric power transmission and distribution to transmit electrical energy across large distances</a:t>
          </a:r>
          <a:endParaRPr lang="en-US" sz="2400" kern="1200" dirty="0"/>
        </a:p>
      </dsp:txBody>
      <dsp:txXfrm>
        <a:off x="4633127" y="17061"/>
        <a:ext cx="3505985" cy="1889362"/>
      </dsp:txXfrm>
    </dsp:sp>
    <dsp:sp modelId="{956120BB-61F6-44B5-9FDA-2CA9BF5F88AC}">
      <dsp:nvSpPr>
        <dsp:cNvPr id="0" name=""/>
        <dsp:cNvSpPr/>
      </dsp:nvSpPr>
      <dsp:spPr>
        <a:xfrm>
          <a:off x="3688446" y="2179993"/>
          <a:ext cx="5678536" cy="2271414"/>
        </a:xfrm>
        <a:prstGeom prst="chevron">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rtl="0">
            <a:lnSpc>
              <a:spcPct val="90000"/>
            </a:lnSpc>
            <a:spcBef>
              <a:spcPct val="0"/>
            </a:spcBef>
            <a:spcAft>
              <a:spcPct val="35000"/>
            </a:spcAft>
          </a:pPr>
          <a:r>
            <a:rPr lang="en-US" sz="2400" kern="1200" dirty="0" smtClean="0"/>
            <a:t>It consists of one or more uninsulated electrical cables (commonly multiples of three for three- phase power)suspended by towers or poles.</a:t>
          </a:r>
          <a:endParaRPr lang="en-US" sz="2400" kern="1200" dirty="0"/>
        </a:p>
      </dsp:txBody>
      <dsp:txXfrm>
        <a:off x="4824153" y="2179993"/>
        <a:ext cx="3407122" cy="227141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10/17/2020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10/17/2020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STRUCTURE OF Power systems </a:t>
            </a:r>
            <a:br>
              <a:rPr lang="en-US" dirty="0" smtClean="0"/>
            </a:br>
            <a:r>
              <a:rPr lang="en-US" dirty="0" smtClean="0"/>
              <a:t>&amp;</a:t>
            </a:r>
            <a:br>
              <a:rPr lang="en-US" dirty="0" smtClean="0"/>
            </a:br>
            <a:r>
              <a:rPr lang="en-US" dirty="0" smtClean="0"/>
              <a:t>energetic Objects</a:t>
            </a:r>
            <a:endParaRPr lang="en-US" dirty="0"/>
          </a:p>
        </p:txBody>
      </p:sp>
      <p:sp>
        <p:nvSpPr>
          <p:cNvPr id="3" name="Subtitle 2"/>
          <p:cNvSpPr>
            <a:spLocks noGrp="1"/>
          </p:cNvSpPr>
          <p:nvPr>
            <p:ph type="subTitle" idx="1"/>
          </p:nvPr>
        </p:nvSpPr>
        <p:spPr/>
        <p:txBody>
          <a:bodyPr/>
          <a:lstStyle/>
          <a:p>
            <a:r>
              <a:rPr lang="en-US" dirty="0" smtClean="0"/>
              <a:t>  </a:t>
            </a:r>
          </a:p>
          <a:p>
            <a:endParaRPr lang="en-US" dirty="0"/>
          </a:p>
          <a:p>
            <a:r>
              <a:rPr lang="en-US" dirty="0" smtClean="0"/>
              <a:t>Ana </a:t>
            </a:r>
            <a:r>
              <a:rPr lang="en-US" dirty="0" err="1" smtClean="0"/>
              <a:t>markovic</a:t>
            </a:r>
            <a:endParaRPr lang="en-US" dirty="0"/>
          </a:p>
        </p:txBody>
      </p:sp>
    </p:spTree>
    <p:extLst>
      <p:ext uri="{BB962C8B-B14F-4D97-AF65-F5344CB8AC3E}">
        <p14:creationId xmlns:p14="http://schemas.microsoft.com/office/powerpoint/2010/main" val="138062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35516"/>
          </a:xfrm>
        </p:spPr>
        <p:txBody>
          <a:bodyPr/>
          <a:lstStyle/>
          <a:p>
            <a:endParaRPr lang="en-US" dirty="0"/>
          </a:p>
        </p:txBody>
      </p:sp>
      <p:sp>
        <p:nvSpPr>
          <p:cNvPr id="3" name="Content Placeholder 2"/>
          <p:cNvSpPr>
            <a:spLocks noGrp="1"/>
          </p:cNvSpPr>
          <p:nvPr>
            <p:ph idx="1"/>
          </p:nvPr>
        </p:nvSpPr>
        <p:spPr>
          <a:xfrm>
            <a:off x="1141412" y="1254034"/>
            <a:ext cx="10615159" cy="5212080"/>
          </a:xfrm>
        </p:spPr>
        <p:txBody>
          <a:bodyPr>
            <a:normAutofit lnSpcReduction="10000"/>
          </a:bodyPr>
          <a:lstStyle/>
          <a:p>
            <a:pPr>
              <a:buFont typeface="Wingdings" panose="05000000000000000000" pitchFamily="2" charset="2"/>
              <a:buChar char="Ø"/>
            </a:pPr>
            <a:r>
              <a:rPr lang="en-US" dirty="0"/>
              <a:t>Electric power is indispensable for any modern </a:t>
            </a:r>
            <a:r>
              <a:rPr lang="en-US" dirty="0" smtClean="0"/>
              <a:t>society. Even </a:t>
            </a:r>
            <a:r>
              <a:rPr lang="en-US" dirty="0"/>
              <a:t>though energy appears in many different forms, the vast majority of all energy </a:t>
            </a:r>
            <a:r>
              <a:rPr lang="en-US" dirty="0" smtClean="0"/>
              <a:t>delivered</a:t>
            </a:r>
            <a:r>
              <a:rPr lang="en-US" dirty="0"/>
              <a:t> </a:t>
            </a:r>
            <a:r>
              <a:rPr lang="en-US" dirty="0" smtClean="0"/>
              <a:t>from </a:t>
            </a:r>
            <a:r>
              <a:rPr lang="en-US" dirty="0"/>
              <a:t>one point to another across the country is handled by ac power systems. Transporting</a:t>
            </a:r>
            <a:br>
              <a:rPr lang="en-US" dirty="0"/>
            </a:br>
            <a:r>
              <a:rPr lang="en-US" dirty="0"/>
              <a:t>electric energy most efficiently from place to place becomes extremely important. </a:t>
            </a:r>
            <a:endParaRPr lang="en-US" dirty="0" smtClean="0"/>
          </a:p>
          <a:p>
            <a:pPr>
              <a:buFont typeface="Wingdings" panose="05000000000000000000" pitchFamily="2" charset="2"/>
              <a:buChar char="Ø"/>
            </a:pPr>
            <a:r>
              <a:rPr lang="en-US" dirty="0" smtClean="0"/>
              <a:t>Electric power </a:t>
            </a:r>
            <a:r>
              <a:rPr lang="en-US" b="1" dirty="0" smtClean="0">
                <a:solidFill>
                  <a:srgbClr val="FF0000"/>
                </a:solidFill>
                <a:latin typeface="Arial Black" panose="020B0A04020102020204" pitchFamily="34" charset="0"/>
              </a:rPr>
              <a:t>generation</a:t>
            </a:r>
            <a:r>
              <a:rPr lang="en-US" b="1" dirty="0">
                <a:solidFill>
                  <a:srgbClr val="FF0000"/>
                </a:solidFill>
                <a:latin typeface="Arial Black" panose="020B0A04020102020204" pitchFamily="34" charset="0"/>
              </a:rPr>
              <a:t>, transmission, distribution, and utilization </a:t>
            </a:r>
            <a:r>
              <a:rPr lang="en-US" dirty="0"/>
              <a:t>are the features of any practical </a:t>
            </a:r>
            <a:r>
              <a:rPr lang="en-US" dirty="0" smtClean="0"/>
              <a:t>power system</a:t>
            </a:r>
            <a:r>
              <a:rPr lang="en-US" dirty="0"/>
              <a:t>. Most electric energy has been generated by steam-powered </a:t>
            </a:r>
            <a:r>
              <a:rPr lang="en-US" dirty="0" smtClean="0"/>
              <a:t>and </a:t>
            </a:r>
            <a:r>
              <a:rPr lang="en-US" dirty="0"/>
              <a:t>by water-powered, or hydro, turbine plants </a:t>
            </a:r>
            <a:r>
              <a:rPr lang="en-US" dirty="0" smtClean="0"/>
              <a:t>Gas </a:t>
            </a:r>
            <a:r>
              <a:rPr lang="en-US" dirty="0"/>
              <a:t>turbines are also used for short periods to meet peak loads. Steam </a:t>
            </a:r>
            <a:r>
              <a:rPr lang="en-US" dirty="0" smtClean="0"/>
              <a:t>plants are </a:t>
            </a:r>
            <a:r>
              <a:rPr lang="en-US" dirty="0"/>
              <a:t>fueled primarily by coal, gas, oil, and uranium. </a:t>
            </a:r>
            <a:r>
              <a:rPr lang="en-US" dirty="0" smtClean="0"/>
              <a:t>coal </a:t>
            </a:r>
            <a:r>
              <a:rPr lang="en-US" dirty="0"/>
              <a:t>is the most widely used </a:t>
            </a:r>
            <a:r>
              <a:rPr lang="en-US" dirty="0" smtClean="0"/>
              <a:t>fuel</a:t>
            </a:r>
            <a:r>
              <a:rPr lang="en-US" dirty="0"/>
              <a:t>. Other types of electric power generation are </a:t>
            </a:r>
            <a:r>
              <a:rPr lang="en-US" dirty="0" smtClean="0"/>
              <a:t>wind-turbine </a:t>
            </a:r>
            <a:r>
              <a:rPr lang="en-US" dirty="0"/>
              <a:t>generators, solar-cell arrays, tidal power plants, </a:t>
            </a:r>
            <a:r>
              <a:rPr lang="en-US" dirty="0" smtClean="0"/>
              <a:t>and geothermal </a:t>
            </a:r>
            <a:r>
              <a:rPr lang="en-US" dirty="0"/>
              <a:t>power plants, wherein energy in the form of steam or hot water is extracted from </a:t>
            </a:r>
            <a:r>
              <a:rPr lang="en-US" dirty="0" smtClean="0"/>
              <a:t>the earth’s </a:t>
            </a:r>
            <a:r>
              <a:rPr lang="en-US" dirty="0"/>
              <a:t>upper </a:t>
            </a:r>
            <a:r>
              <a:rPr lang="en-US" dirty="0" smtClean="0"/>
              <a:t>crust.</a:t>
            </a:r>
            <a:endParaRPr lang="en-US" dirty="0"/>
          </a:p>
        </p:txBody>
      </p:sp>
    </p:spTree>
    <p:extLst>
      <p:ext uri="{BB962C8B-B14F-4D97-AF65-F5344CB8AC3E}">
        <p14:creationId xmlns:p14="http://schemas.microsoft.com/office/powerpoint/2010/main" val="3163493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81672"/>
            <a:ext cx="9905998" cy="361196"/>
          </a:xfrm>
        </p:spPr>
        <p:txBody>
          <a:bodyPr>
            <a:normAutofit fontScale="90000"/>
          </a:bodyPr>
          <a:lstStyle/>
          <a:p>
            <a:endParaRPr lang="en-US" dirty="0"/>
          </a:p>
        </p:txBody>
      </p:sp>
      <p:sp>
        <p:nvSpPr>
          <p:cNvPr id="3" name="Content Placeholder 2"/>
          <p:cNvSpPr>
            <a:spLocks noGrp="1"/>
          </p:cNvSpPr>
          <p:nvPr>
            <p:ph idx="1"/>
          </p:nvPr>
        </p:nvSpPr>
        <p:spPr>
          <a:xfrm>
            <a:off x="346755" y="352697"/>
            <a:ext cx="11495314" cy="6551337"/>
          </a:xfrm>
        </p:spPr>
        <p:txBody>
          <a:bodyPr>
            <a:normAutofit fontScale="92500" lnSpcReduction="20000"/>
          </a:bodyPr>
          <a:lstStyle/>
          <a:p>
            <a:pPr>
              <a:buFont typeface="Wingdings" panose="05000000000000000000" pitchFamily="2" charset="2"/>
              <a:buChar char="Ø"/>
            </a:pPr>
            <a:r>
              <a:rPr lang="en-US" dirty="0"/>
              <a:t>Today the two standard frequencies for the generation, transmission, and distribution </a:t>
            </a:r>
            <a:r>
              <a:rPr lang="en-US" dirty="0" smtClean="0"/>
              <a:t>of electric </a:t>
            </a:r>
            <a:r>
              <a:rPr lang="en-US" dirty="0"/>
              <a:t>power in the world are 60 Hz (in the United States, Canada, Japan, and Brazil) and 50 </a:t>
            </a:r>
            <a:r>
              <a:rPr lang="en-US" dirty="0" smtClean="0"/>
              <a:t>Hz (in </a:t>
            </a:r>
            <a:r>
              <a:rPr lang="en-US" dirty="0"/>
              <a:t>Europe, the former Soviet Republics, South America except Brazil, India, and also Japan). Ac power has significant practical advantages over dc power in generation, </a:t>
            </a:r>
            <a:r>
              <a:rPr lang="en-US" dirty="0" err="1" smtClean="0"/>
              <a:t>transmission,and</a:t>
            </a:r>
            <a:r>
              <a:rPr lang="en-US" dirty="0" smtClean="0"/>
              <a:t> </a:t>
            </a:r>
            <a:r>
              <a:rPr lang="en-US" dirty="0"/>
              <a:t>distribution. One major drawback of the single-phase circuit is the oscillatory nature of </a:t>
            </a:r>
            <a:r>
              <a:rPr lang="en-US" dirty="0" smtClean="0"/>
              <a:t>the instantaneous </a:t>
            </a:r>
            <a:r>
              <a:rPr lang="en-US" dirty="0"/>
              <a:t>power flow </a:t>
            </a:r>
            <a:r>
              <a:rPr lang="en-US" dirty="0" smtClean="0"/>
              <a:t>p(t). </a:t>
            </a:r>
            <a:r>
              <a:rPr lang="en-US" dirty="0"/>
              <a:t>A three-phase circuit, on the other </a:t>
            </a:r>
            <a:r>
              <a:rPr lang="en-US" dirty="0" smtClean="0"/>
              <a:t>hand, under </a:t>
            </a:r>
            <a:r>
              <a:rPr lang="en-US" dirty="0"/>
              <a:t>balanced conditions has constant, </a:t>
            </a:r>
            <a:r>
              <a:rPr lang="en-US" dirty="0" err="1"/>
              <a:t>nonpulsating</a:t>
            </a:r>
            <a:r>
              <a:rPr lang="en-US" dirty="0"/>
              <a:t> </a:t>
            </a:r>
            <a:r>
              <a:rPr lang="en-US" dirty="0" smtClean="0"/>
              <a:t>instantaneous power.</a:t>
            </a:r>
          </a:p>
          <a:p>
            <a:pPr>
              <a:buFont typeface="Wingdings" panose="05000000000000000000" pitchFamily="2" charset="2"/>
              <a:buChar char="Ø"/>
            </a:pPr>
            <a:r>
              <a:rPr lang="en-US" dirty="0" smtClean="0"/>
              <a:t>The </a:t>
            </a:r>
            <a:r>
              <a:rPr lang="en-US" dirty="0"/>
              <a:t>structure of a power system can be divided into </a:t>
            </a:r>
            <a:r>
              <a:rPr lang="en-US" dirty="0">
                <a:solidFill>
                  <a:srgbClr val="FF0000"/>
                </a:solidFill>
                <a:latin typeface="Algerian" panose="04020705040A02060702" pitchFamily="82" charset="0"/>
              </a:rPr>
              <a:t>generation</a:t>
            </a:r>
            <a:r>
              <a:rPr lang="en-US" dirty="0"/>
              <a:t> (G), </a:t>
            </a:r>
            <a:r>
              <a:rPr lang="en-US" dirty="0">
                <a:solidFill>
                  <a:srgbClr val="FF0000"/>
                </a:solidFill>
                <a:latin typeface="Algerian" panose="04020705040A02060702" pitchFamily="82" charset="0"/>
              </a:rPr>
              <a:t>transmission</a:t>
            </a:r>
            <a:r>
              <a:rPr lang="en-US" dirty="0"/>
              <a:t>, (T), </a:t>
            </a:r>
            <a:r>
              <a:rPr lang="en-US" dirty="0" smtClean="0"/>
              <a:t>and </a:t>
            </a:r>
            <a:r>
              <a:rPr lang="en-US" dirty="0" smtClean="0">
                <a:solidFill>
                  <a:srgbClr val="FF0000"/>
                </a:solidFill>
                <a:latin typeface="Algerian" panose="04020705040A02060702" pitchFamily="82" charset="0"/>
              </a:rPr>
              <a:t>distribution</a:t>
            </a:r>
            <a:r>
              <a:rPr lang="en-US" dirty="0" smtClean="0"/>
              <a:t> </a:t>
            </a:r>
            <a:r>
              <a:rPr lang="en-US" dirty="0"/>
              <a:t>(D) facilities</a:t>
            </a:r>
            <a:r>
              <a:rPr lang="en-US" dirty="0" smtClean="0"/>
              <a:t>,. </a:t>
            </a:r>
            <a:r>
              <a:rPr lang="en-US" dirty="0"/>
              <a:t>An ac three-phase generating system </a:t>
            </a:r>
            <a:r>
              <a:rPr lang="en-US" dirty="0" smtClean="0"/>
              <a:t>provides the </a:t>
            </a:r>
            <a:r>
              <a:rPr lang="en-US" dirty="0"/>
              <a:t>electric energy; this energy is transported over a transmission network, designed to carry </a:t>
            </a:r>
            <a:r>
              <a:rPr lang="en-US" dirty="0" smtClean="0"/>
              <a:t>power at </a:t>
            </a:r>
            <a:r>
              <a:rPr lang="en-US" dirty="0"/>
              <a:t>high or </a:t>
            </a:r>
            <a:r>
              <a:rPr lang="en-US" dirty="0" err="1"/>
              <a:t>extrahigh</a:t>
            </a:r>
            <a:r>
              <a:rPr lang="en-US" dirty="0"/>
              <a:t> voltages over long distances from generators to bulk power substations </a:t>
            </a:r>
            <a:r>
              <a:rPr lang="en-US" dirty="0" smtClean="0"/>
              <a:t>and major </a:t>
            </a:r>
            <a:r>
              <a:rPr lang="en-US" dirty="0"/>
              <a:t>load </a:t>
            </a:r>
            <a:r>
              <a:rPr lang="en-US" dirty="0" smtClean="0"/>
              <a:t>points. Using high voltage also permits the transmission line to deliver more power to a given size of wire, because power is the product of current and voltage. </a:t>
            </a:r>
          </a:p>
          <a:p>
            <a:pPr>
              <a:buFont typeface="Wingdings" panose="05000000000000000000" pitchFamily="2" charset="2"/>
              <a:buChar char="Ø"/>
            </a:pPr>
            <a:r>
              <a:rPr lang="en-US" dirty="0" smtClean="0"/>
              <a:t>These </a:t>
            </a:r>
            <a:r>
              <a:rPr lang="en-US" dirty="0"/>
              <a:t>transmission system, in general, consists of </a:t>
            </a:r>
            <a:r>
              <a:rPr lang="en-US" dirty="0">
                <a:solidFill>
                  <a:srgbClr val="FF0000"/>
                </a:solidFill>
                <a:latin typeface="Algerian" panose="04020705040A02060702" pitchFamily="82" charset="0"/>
              </a:rPr>
              <a:t>overhead transmission lines </a:t>
            </a:r>
            <a:r>
              <a:rPr lang="en-US" dirty="0"/>
              <a:t>(on </a:t>
            </a:r>
            <a:r>
              <a:rPr lang="en-US" dirty="0" smtClean="0"/>
              <a:t>transmission towers</a:t>
            </a:r>
            <a:r>
              <a:rPr lang="en-US" dirty="0"/>
              <a:t>), </a:t>
            </a:r>
            <a:r>
              <a:rPr lang="en-US" dirty="0">
                <a:solidFill>
                  <a:srgbClr val="FF0000"/>
                </a:solidFill>
                <a:latin typeface="Algerian" panose="04020705040A02060702" pitchFamily="82" charset="0"/>
              </a:rPr>
              <a:t>transformers</a:t>
            </a:r>
            <a:r>
              <a:rPr lang="en-US" dirty="0"/>
              <a:t> to step up or step down voltage levels, </a:t>
            </a:r>
            <a:r>
              <a:rPr lang="en-US" dirty="0">
                <a:solidFill>
                  <a:srgbClr val="FF0000"/>
                </a:solidFill>
                <a:latin typeface="Algerian" panose="04020705040A02060702" pitchFamily="82" charset="0"/>
              </a:rPr>
              <a:t>substations</a:t>
            </a:r>
            <a:r>
              <a:rPr lang="en-US" dirty="0"/>
              <a:t>, and various </a:t>
            </a:r>
            <a:r>
              <a:rPr lang="en-US" dirty="0" smtClean="0"/>
              <a:t>protective devices </a:t>
            </a:r>
            <a:r>
              <a:rPr lang="en-US" dirty="0"/>
              <a:t>such as circuit breakers, relays, and communication and control mechanisms.</a:t>
            </a:r>
          </a:p>
          <a:p>
            <a:pPr marL="0" indent="0">
              <a:buNone/>
            </a:pPr>
            <a:endParaRPr lang="en-US" dirty="0"/>
          </a:p>
        </p:txBody>
      </p:sp>
    </p:spTree>
    <p:extLst>
      <p:ext uri="{BB962C8B-B14F-4D97-AF65-F5344CB8AC3E}">
        <p14:creationId xmlns:p14="http://schemas.microsoft.com/office/powerpoint/2010/main" val="118861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141413" y="572799"/>
            <a:ext cx="9905998" cy="45719"/>
          </a:xfrm>
        </p:spPr>
        <p:txBody>
          <a:bodyPr>
            <a:normAutofit fontScale="90000"/>
          </a:bodyPr>
          <a:lstStyle/>
          <a:p>
            <a:endParaRPr lang="en-US" dirty="0"/>
          </a:p>
        </p:txBody>
      </p:sp>
      <p:sp>
        <p:nvSpPr>
          <p:cNvPr id="3" name="Content Placeholder 2"/>
          <p:cNvSpPr>
            <a:spLocks noGrp="1"/>
          </p:cNvSpPr>
          <p:nvPr>
            <p:ph idx="1"/>
          </p:nvPr>
        </p:nvSpPr>
        <p:spPr>
          <a:xfrm>
            <a:off x="522513" y="744583"/>
            <a:ext cx="11312435" cy="5046617"/>
          </a:xfrm>
        </p:spPr>
        <p:txBody>
          <a:bodyPr>
            <a:normAutofit lnSpcReduction="10000"/>
          </a:bodyPr>
          <a:lstStyle/>
          <a:p>
            <a:pPr>
              <a:buFont typeface="Wingdings" panose="05000000000000000000" pitchFamily="2" charset="2"/>
              <a:buChar char="Ø"/>
            </a:pPr>
            <a:r>
              <a:rPr lang="en-US" dirty="0" smtClean="0"/>
              <a:t>One of the great advantages of AC current is the efficiency with which power at low voltage can be transformed into a similar amount of power at high voltage and </a:t>
            </a:r>
            <a:r>
              <a:rPr lang="en-US" dirty="0" err="1" smtClean="0"/>
              <a:t>invertedly</a:t>
            </a:r>
            <a:r>
              <a:rPr lang="en-US" dirty="0" smtClean="0"/>
              <a:t> .A large amount of power can be transmitted by overhead lines or underground cables at high voltage with a small current. The voltage depends on consuming  devices such as lighting, heating or motors. The voltage is first reduced by step-down transformers to 10 000 or 6 000V.At this voltage the energy is distributed to various parts of the city. This voltage is still too high for ordinary use, co it is reduced by means of strep-down transformers. These </a:t>
            </a:r>
            <a:r>
              <a:rPr lang="en-US" dirty="0" err="1" smtClean="0"/>
              <a:t>transfotmers</a:t>
            </a:r>
            <a:r>
              <a:rPr lang="en-US" dirty="0" smtClean="0"/>
              <a:t> installed in city streets are utilized for lighting and heating </a:t>
            </a:r>
            <a:r>
              <a:rPr lang="en-US" dirty="0" err="1" smtClean="0"/>
              <a:t>purposes.Places</a:t>
            </a:r>
            <a:r>
              <a:rPr lang="en-US" dirty="0" smtClean="0"/>
              <a:t> that are far from available water-plants generally use steam power to turn their generators. With improved transformers, it is possible to distribute electric power over wide areas, that formerly utilized steam power or were without electricity.</a:t>
            </a:r>
            <a:endParaRPr lang="en-US" dirty="0"/>
          </a:p>
        </p:txBody>
      </p:sp>
    </p:spTree>
    <p:extLst>
      <p:ext uri="{BB962C8B-B14F-4D97-AF65-F5344CB8AC3E}">
        <p14:creationId xmlns:p14="http://schemas.microsoft.com/office/powerpoint/2010/main" val="262826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115" y="500952"/>
            <a:ext cx="9905998" cy="113002"/>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115" y="613954"/>
            <a:ext cx="9261565" cy="5473456"/>
          </a:xfrm>
        </p:spPr>
      </p:pic>
    </p:spTree>
    <p:extLst>
      <p:ext uri="{BB962C8B-B14F-4D97-AF65-F5344CB8AC3E}">
        <p14:creationId xmlns:p14="http://schemas.microsoft.com/office/powerpoint/2010/main" val="8018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48579"/>
          </a:xfrm>
        </p:spPr>
        <p:txBody>
          <a:bodyPr/>
          <a:lstStyle/>
          <a:p>
            <a:r>
              <a:rPr lang="en-US" dirty="0" smtClean="0"/>
              <a:t>OBJECTS</a:t>
            </a:r>
            <a:endParaRPr lang="en-US" dirty="0"/>
          </a:p>
        </p:txBody>
      </p:sp>
      <p:sp>
        <p:nvSpPr>
          <p:cNvPr id="3" name="Content Placeholder 2"/>
          <p:cNvSpPr>
            <a:spLocks noGrp="1"/>
          </p:cNvSpPr>
          <p:nvPr>
            <p:ph idx="1"/>
          </p:nvPr>
        </p:nvSpPr>
        <p:spPr>
          <a:xfrm>
            <a:off x="436098" y="1267096"/>
            <a:ext cx="11046153" cy="5049297"/>
          </a:xfrm>
        </p:spPr>
        <p:txBody>
          <a:bodyPr>
            <a:normAutofit/>
          </a:bodyPr>
          <a:lstStyle/>
          <a:p>
            <a:pPr algn="just"/>
            <a:r>
              <a:rPr lang="en-US" dirty="0" smtClean="0"/>
              <a:t> A POWER STATION (a power plant) is an industrial facility for</a:t>
            </a:r>
          </a:p>
          <a:p>
            <a:pPr marL="0" indent="0" algn="just">
              <a:buNone/>
            </a:pPr>
            <a:r>
              <a:rPr lang="en-US" dirty="0" smtClean="0"/>
              <a:t>the generation of electric power. Power stations are generally</a:t>
            </a:r>
          </a:p>
          <a:p>
            <a:pPr marL="0" indent="0" algn="just">
              <a:buNone/>
            </a:pPr>
            <a:r>
              <a:rPr lang="en-US" dirty="0" smtClean="0"/>
              <a:t> connected to an electrical </a:t>
            </a:r>
            <a:r>
              <a:rPr lang="en-US" dirty="0" err="1" smtClean="0"/>
              <a:t>grid.Many</a:t>
            </a:r>
            <a:r>
              <a:rPr lang="en-US" dirty="0" smtClean="0"/>
              <a:t> power stations contain one</a:t>
            </a:r>
          </a:p>
          <a:p>
            <a:pPr marL="0" indent="0" algn="just">
              <a:buNone/>
            </a:pPr>
            <a:r>
              <a:rPr lang="en-US" dirty="0" smtClean="0"/>
              <a:t>or more </a:t>
            </a:r>
            <a:r>
              <a:rPr lang="en-US" dirty="0" err="1" smtClean="0"/>
              <a:t>generators,a</a:t>
            </a:r>
            <a:r>
              <a:rPr lang="en-US" dirty="0" smtClean="0"/>
              <a:t> rotating machine that converts mechanical power into three-phase electric power. </a:t>
            </a:r>
          </a:p>
          <a:p>
            <a:pPr marL="0" indent="0" algn="just">
              <a:buNone/>
            </a:pPr>
            <a:r>
              <a:rPr lang="en-US" dirty="0" smtClean="0"/>
              <a:t>The energy source harnessed to turn the generator varies widely. Most power stations in the world burn fossil fuels such as coal, oil, and natural gas to generate electricity. Clean energy sources include nuclear power, and an increasing use of renewables such as solar, wind, wave, geothermal, and hydroelectric.</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9655" y="721472"/>
            <a:ext cx="3657600" cy="2435352"/>
          </a:xfrm>
          <a:prstGeom prst="ellipse">
            <a:avLst/>
          </a:prstGeom>
          <a:ln>
            <a:noFill/>
          </a:ln>
          <a:effectLst>
            <a:softEdge rad="112500"/>
          </a:effectLst>
        </p:spPr>
      </p:pic>
    </p:spTree>
    <p:extLst>
      <p:ext uri="{BB962C8B-B14F-4D97-AF65-F5344CB8AC3E}">
        <p14:creationId xmlns:p14="http://schemas.microsoft.com/office/powerpoint/2010/main" val="3549102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05333"/>
          </a:xfrm>
        </p:spPr>
        <p:txBody>
          <a:bodyPr/>
          <a:lstStyle/>
          <a:p>
            <a:r>
              <a:rPr lang="en-US" dirty="0" smtClean="0"/>
              <a:t>Substation </a:t>
            </a:r>
            <a:endParaRPr lang="en-US" dirty="0"/>
          </a:p>
        </p:txBody>
      </p:sp>
      <p:sp>
        <p:nvSpPr>
          <p:cNvPr id="3" name="Content Placeholder 2"/>
          <p:cNvSpPr>
            <a:spLocks noGrp="1"/>
          </p:cNvSpPr>
          <p:nvPr>
            <p:ph idx="1"/>
          </p:nvPr>
        </p:nvSpPr>
        <p:spPr>
          <a:xfrm>
            <a:off x="1141412" y="1306286"/>
            <a:ext cx="9905999" cy="4484915"/>
          </a:xfrm>
        </p:spPr>
        <p:txBody>
          <a:bodyPr/>
          <a:lstStyle/>
          <a:p>
            <a:pPr algn="just"/>
            <a:r>
              <a:rPr lang="en-US" dirty="0"/>
              <a:t>A substation is a part of an electrical generation, transmission, and distribution system. Substations transform voltage from high to low, or the reverse, or perform any of several other important functions. Between the generating station and consumer, electric power may flow through several substations at different voltage levels</a:t>
            </a:r>
            <a:r>
              <a:rPr lang="en-US" dirty="0" smtClean="0"/>
              <a:t>.</a:t>
            </a:r>
          </a:p>
          <a:p>
            <a:pPr algn="just"/>
            <a:r>
              <a:rPr lang="en-US" dirty="0" smtClean="0"/>
              <a:t> </a:t>
            </a:r>
            <a:r>
              <a:rPr lang="en-US" dirty="0"/>
              <a:t>A substation may include transformers to change voltage levels between high transmission voltages and lower distribution voltages, or at the interconnection of two different transmission voltages.</a:t>
            </a:r>
          </a:p>
          <a:p>
            <a:pPr algn="just"/>
            <a:endParaRPr lang="en-US" dirty="0"/>
          </a:p>
        </p:txBody>
      </p:sp>
    </p:spTree>
    <p:extLst>
      <p:ext uri="{BB962C8B-B14F-4D97-AF65-F5344CB8AC3E}">
        <p14:creationId xmlns:p14="http://schemas.microsoft.com/office/powerpoint/2010/main" val="342985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212" y="22425"/>
            <a:ext cx="10058400" cy="2313432"/>
          </a:xfrm>
          <a:prstGeom prst="rect">
            <a:avLst/>
          </a:prstGeom>
        </p:spPr>
      </p:pic>
      <p:sp>
        <p:nvSpPr>
          <p:cNvPr id="3" name="Rectangle 2"/>
          <p:cNvSpPr/>
          <p:nvPr/>
        </p:nvSpPr>
        <p:spPr>
          <a:xfrm>
            <a:off x="931818" y="2335857"/>
            <a:ext cx="10001794" cy="4247317"/>
          </a:xfrm>
          <a:prstGeom prst="rect">
            <a:avLst/>
          </a:prstGeom>
        </p:spPr>
        <p:txBody>
          <a:bodyPr wrap="square">
            <a:spAutoFit/>
          </a:bodyPr>
          <a:lstStyle/>
          <a:p>
            <a:pPr lvl="0"/>
            <a:r>
              <a:rPr lang="en-US" dirty="0">
                <a:solidFill>
                  <a:prstClr val="white"/>
                </a:solidFill>
              </a:rPr>
              <a:t>Elements of a substation</a:t>
            </a:r>
          </a:p>
          <a:p>
            <a:pPr lvl="0"/>
            <a:r>
              <a:rPr lang="en-US" dirty="0">
                <a:solidFill>
                  <a:prstClr val="white"/>
                </a:solidFill>
              </a:rPr>
              <a:t>A: Primary power lines' </a:t>
            </a:r>
            <a:r>
              <a:rPr lang="en-US" dirty="0" smtClean="0">
                <a:solidFill>
                  <a:prstClr val="white"/>
                </a:solidFill>
              </a:rPr>
              <a:t>side                                                                                        A</a:t>
            </a:r>
            <a:r>
              <a:rPr lang="en-US" dirty="0">
                <a:solidFill>
                  <a:prstClr val="white"/>
                </a:solidFill>
              </a:rPr>
              <a:t>: </a:t>
            </a:r>
            <a:r>
              <a:rPr lang="en-US" dirty="0" err="1">
                <a:solidFill>
                  <a:prstClr val="white"/>
                </a:solidFill>
              </a:rPr>
              <a:t>Primarna</a:t>
            </a:r>
            <a:r>
              <a:rPr lang="en-US" dirty="0">
                <a:solidFill>
                  <a:prstClr val="white"/>
                </a:solidFill>
              </a:rPr>
              <a:t> </a:t>
            </a:r>
            <a:r>
              <a:rPr lang="en-US" dirty="0" err="1" smtClean="0">
                <a:solidFill>
                  <a:prstClr val="white"/>
                </a:solidFill>
              </a:rPr>
              <a:t>strana</a:t>
            </a:r>
            <a:endParaRPr lang="en-US" dirty="0">
              <a:solidFill>
                <a:prstClr val="white"/>
              </a:solidFill>
            </a:endParaRPr>
          </a:p>
          <a:p>
            <a:pPr lvl="0"/>
            <a:r>
              <a:rPr lang="en-US" dirty="0">
                <a:solidFill>
                  <a:prstClr val="white"/>
                </a:solidFill>
              </a:rPr>
              <a:t>B: Secondary power lines' </a:t>
            </a:r>
            <a:r>
              <a:rPr lang="en-US" dirty="0" smtClean="0">
                <a:solidFill>
                  <a:prstClr val="white"/>
                </a:solidFill>
              </a:rPr>
              <a:t>side                                                                                 B:Sekundarna </a:t>
            </a:r>
            <a:r>
              <a:rPr lang="en-US" dirty="0" err="1">
                <a:solidFill>
                  <a:prstClr val="white"/>
                </a:solidFill>
              </a:rPr>
              <a:t>strana</a:t>
            </a:r>
            <a:r>
              <a:rPr lang="en-US" dirty="0">
                <a:solidFill>
                  <a:prstClr val="white"/>
                </a:solidFill>
              </a:rPr>
              <a:t> </a:t>
            </a:r>
          </a:p>
          <a:p>
            <a:pPr lvl="0"/>
            <a:r>
              <a:rPr lang="en-US" dirty="0">
                <a:solidFill>
                  <a:prstClr val="white"/>
                </a:solidFill>
              </a:rPr>
              <a:t>1. Primary power </a:t>
            </a:r>
            <a:r>
              <a:rPr lang="en-US" dirty="0" smtClean="0">
                <a:solidFill>
                  <a:prstClr val="white"/>
                </a:solidFill>
              </a:rPr>
              <a:t>lines                                                                               </a:t>
            </a:r>
            <a:r>
              <a:rPr lang="en-US" dirty="0">
                <a:solidFill>
                  <a:prstClr val="white"/>
                </a:solidFill>
              </a:rPr>
              <a:t> </a:t>
            </a:r>
            <a:r>
              <a:rPr lang="en-US" dirty="0" smtClean="0">
                <a:solidFill>
                  <a:prstClr val="white"/>
                </a:solidFill>
              </a:rPr>
              <a:t>   </a:t>
            </a:r>
            <a:r>
              <a:rPr lang="en-US" dirty="0" err="1" smtClean="0">
                <a:solidFill>
                  <a:prstClr val="white"/>
                </a:solidFill>
              </a:rPr>
              <a:t>Dalekovod</a:t>
            </a:r>
            <a:r>
              <a:rPr lang="en-US" dirty="0" smtClean="0">
                <a:solidFill>
                  <a:prstClr val="white"/>
                </a:solidFill>
              </a:rPr>
              <a:t> </a:t>
            </a:r>
            <a:r>
              <a:rPr lang="en-US" dirty="0" err="1">
                <a:solidFill>
                  <a:prstClr val="white"/>
                </a:solidFill>
              </a:rPr>
              <a:t>primarne</a:t>
            </a:r>
            <a:r>
              <a:rPr lang="en-US" dirty="0">
                <a:solidFill>
                  <a:prstClr val="white"/>
                </a:solidFill>
              </a:rPr>
              <a:t> </a:t>
            </a:r>
            <a:r>
              <a:rPr lang="en-US" dirty="0" err="1">
                <a:solidFill>
                  <a:prstClr val="white"/>
                </a:solidFill>
              </a:rPr>
              <a:t>strane</a:t>
            </a:r>
            <a:r>
              <a:rPr lang="en-US" dirty="0">
                <a:solidFill>
                  <a:prstClr val="white"/>
                </a:solidFill>
              </a:rPr>
              <a:t> </a:t>
            </a:r>
          </a:p>
          <a:p>
            <a:pPr lvl="0"/>
            <a:r>
              <a:rPr lang="en-US" dirty="0">
                <a:solidFill>
                  <a:prstClr val="white"/>
                </a:solidFill>
              </a:rPr>
              <a:t>2. Ground </a:t>
            </a:r>
            <a:r>
              <a:rPr lang="en-US" dirty="0" smtClean="0">
                <a:solidFill>
                  <a:prstClr val="white"/>
                </a:solidFill>
              </a:rPr>
              <a:t>wire                                                                                                                    </a:t>
            </a:r>
            <a:r>
              <a:rPr lang="en-US" dirty="0" err="1" smtClean="0">
                <a:solidFill>
                  <a:prstClr val="white"/>
                </a:solidFill>
              </a:rPr>
              <a:t>Zaštitni</a:t>
            </a:r>
            <a:r>
              <a:rPr lang="en-US" dirty="0" smtClean="0">
                <a:solidFill>
                  <a:prstClr val="white"/>
                </a:solidFill>
              </a:rPr>
              <a:t> </a:t>
            </a:r>
            <a:r>
              <a:rPr lang="en-US" dirty="0" err="1">
                <a:solidFill>
                  <a:prstClr val="white"/>
                </a:solidFill>
              </a:rPr>
              <a:t>vod</a:t>
            </a:r>
            <a:r>
              <a:rPr lang="en-US" dirty="0">
                <a:solidFill>
                  <a:prstClr val="white"/>
                </a:solidFill>
              </a:rPr>
              <a:t> </a:t>
            </a:r>
          </a:p>
          <a:p>
            <a:pPr lvl="0"/>
            <a:r>
              <a:rPr lang="en-US" dirty="0">
                <a:solidFill>
                  <a:prstClr val="white"/>
                </a:solidFill>
              </a:rPr>
              <a:t>3. Overhead </a:t>
            </a:r>
            <a:r>
              <a:rPr lang="en-US" dirty="0" smtClean="0">
                <a:solidFill>
                  <a:prstClr val="white"/>
                </a:solidFill>
              </a:rPr>
              <a:t>lines                                                                                                            </a:t>
            </a:r>
            <a:r>
              <a:rPr lang="en-US" dirty="0" err="1">
                <a:solidFill>
                  <a:prstClr val="white"/>
                </a:solidFill>
              </a:rPr>
              <a:t>Nadzemni</a:t>
            </a:r>
            <a:r>
              <a:rPr lang="en-US" dirty="0">
                <a:solidFill>
                  <a:prstClr val="white"/>
                </a:solidFill>
              </a:rPr>
              <a:t> </a:t>
            </a:r>
            <a:r>
              <a:rPr lang="en-US" dirty="0" err="1">
                <a:solidFill>
                  <a:prstClr val="white"/>
                </a:solidFill>
              </a:rPr>
              <a:t>vod</a:t>
            </a:r>
            <a:r>
              <a:rPr lang="en-US" dirty="0">
                <a:solidFill>
                  <a:prstClr val="white"/>
                </a:solidFill>
              </a:rPr>
              <a:t> </a:t>
            </a:r>
            <a:endParaRPr lang="en-US" dirty="0" smtClean="0">
              <a:solidFill>
                <a:prstClr val="white"/>
              </a:solidFill>
            </a:endParaRPr>
          </a:p>
          <a:p>
            <a:pPr lvl="0"/>
            <a:r>
              <a:rPr lang="en-US" dirty="0" smtClean="0">
                <a:solidFill>
                  <a:prstClr val="white"/>
                </a:solidFill>
              </a:rPr>
              <a:t>4. Transformer for measurement of </a:t>
            </a:r>
            <a:r>
              <a:rPr lang="en-US" dirty="0">
                <a:solidFill>
                  <a:prstClr val="white"/>
                </a:solidFill>
              </a:rPr>
              <a:t>electric </a:t>
            </a:r>
            <a:r>
              <a:rPr lang="en-US" dirty="0" smtClean="0">
                <a:solidFill>
                  <a:prstClr val="white"/>
                </a:solidFill>
              </a:rPr>
              <a:t>voltage                                                </a:t>
            </a:r>
            <a:r>
              <a:rPr lang="en-US" dirty="0" err="1" smtClean="0">
                <a:solidFill>
                  <a:prstClr val="white"/>
                </a:solidFill>
              </a:rPr>
              <a:t>Naponski</a:t>
            </a:r>
            <a:r>
              <a:rPr lang="en-US" dirty="0" smtClean="0">
                <a:solidFill>
                  <a:prstClr val="white"/>
                </a:solidFill>
              </a:rPr>
              <a:t> </a:t>
            </a:r>
            <a:r>
              <a:rPr lang="en-US" dirty="0" err="1">
                <a:solidFill>
                  <a:prstClr val="white"/>
                </a:solidFill>
              </a:rPr>
              <a:t>transformator</a:t>
            </a:r>
            <a:r>
              <a:rPr lang="en-US" dirty="0">
                <a:solidFill>
                  <a:prstClr val="white"/>
                </a:solidFill>
              </a:rPr>
              <a:t> </a:t>
            </a:r>
            <a:endParaRPr lang="en-US" dirty="0" smtClean="0">
              <a:solidFill>
                <a:prstClr val="white"/>
              </a:solidFill>
            </a:endParaRPr>
          </a:p>
          <a:p>
            <a:pPr lvl="0"/>
            <a:r>
              <a:rPr lang="en-US" dirty="0" smtClean="0">
                <a:solidFill>
                  <a:prstClr val="white"/>
                </a:solidFill>
              </a:rPr>
              <a:t>5</a:t>
            </a:r>
            <a:r>
              <a:rPr lang="en-US" dirty="0">
                <a:solidFill>
                  <a:prstClr val="white"/>
                </a:solidFill>
              </a:rPr>
              <a:t>. Disconnect </a:t>
            </a:r>
            <a:r>
              <a:rPr lang="en-US" dirty="0" smtClean="0">
                <a:solidFill>
                  <a:prstClr val="white"/>
                </a:solidFill>
              </a:rPr>
              <a:t>switch                                                                                                                </a:t>
            </a:r>
            <a:r>
              <a:rPr lang="en-US" dirty="0" err="1" smtClean="0">
                <a:solidFill>
                  <a:prstClr val="white"/>
                </a:solidFill>
              </a:rPr>
              <a:t>Rastavljač</a:t>
            </a:r>
            <a:endParaRPr lang="en-US" dirty="0">
              <a:solidFill>
                <a:prstClr val="white"/>
              </a:solidFill>
            </a:endParaRPr>
          </a:p>
          <a:p>
            <a:pPr lvl="0"/>
            <a:r>
              <a:rPr lang="en-US" dirty="0">
                <a:solidFill>
                  <a:prstClr val="white"/>
                </a:solidFill>
              </a:rPr>
              <a:t>6. Circuit </a:t>
            </a:r>
            <a:r>
              <a:rPr lang="en-US" dirty="0" smtClean="0">
                <a:solidFill>
                  <a:prstClr val="white"/>
                </a:solidFill>
              </a:rPr>
              <a:t>breaker                                                                                                                    </a:t>
            </a:r>
            <a:r>
              <a:rPr lang="en-US" dirty="0" err="1" smtClean="0">
                <a:solidFill>
                  <a:prstClr val="white"/>
                </a:solidFill>
              </a:rPr>
              <a:t>Prekidač</a:t>
            </a:r>
            <a:endParaRPr lang="en-US" dirty="0">
              <a:solidFill>
                <a:prstClr val="white"/>
              </a:solidFill>
            </a:endParaRPr>
          </a:p>
          <a:p>
            <a:pPr lvl="0"/>
            <a:r>
              <a:rPr lang="en-US" dirty="0">
                <a:solidFill>
                  <a:prstClr val="white"/>
                </a:solidFill>
              </a:rPr>
              <a:t>7. Current </a:t>
            </a:r>
            <a:r>
              <a:rPr lang="en-US" dirty="0" smtClean="0">
                <a:solidFill>
                  <a:prstClr val="white"/>
                </a:solidFill>
              </a:rPr>
              <a:t>transformer                                                                                             </a:t>
            </a:r>
            <a:r>
              <a:rPr lang="en-US" dirty="0" err="1" smtClean="0">
                <a:solidFill>
                  <a:prstClr val="white"/>
                </a:solidFill>
              </a:rPr>
              <a:t>Strujni</a:t>
            </a:r>
            <a:r>
              <a:rPr lang="en-US" dirty="0" smtClean="0">
                <a:solidFill>
                  <a:prstClr val="white"/>
                </a:solidFill>
              </a:rPr>
              <a:t> </a:t>
            </a:r>
            <a:r>
              <a:rPr lang="en-US" dirty="0" err="1">
                <a:solidFill>
                  <a:prstClr val="white"/>
                </a:solidFill>
              </a:rPr>
              <a:t>transformator</a:t>
            </a:r>
            <a:r>
              <a:rPr lang="en-US" dirty="0">
                <a:solidFill>
                  <a:prstClr val="white"/>
                </a:solidFill>
              </a:rPr>
              <a:t> </a:t>
            </a:r>
          </a:p>
          <a:p>
            <a:pPr lvl="0"/>
            <a:r>
              <a:rPr lang="en-US" dirty="0">
                <a:solidFill>
                  <a:prstClr val="white"/>
                </a:solidFill>
              </a:rPr>
              <a:t>8. Lightning </a:t>
            </a:r>
            <a:r>
              <a:rPr lang="en-US" dirty="0" smtClean="0">
                <a:solidFill>
                  <a:prstClr val="white"/>
                </a:solidFill>
              </a:rPr>
              <a:t>arrester                                                                                               </a:t>
            </a:r>
            <a:r>
              <a:rPr lang="en-US" dirty="0" err="1" smtClean="0">
                <a:solidFill>
                  <a:prstClr val="white"/>
                </a:solidFill>
              </a:rPr>
              <a:t>Odvodnik</a:t>
            </a:r>
            <a:r>
              <a:rPr lang="en-US" dirty="0" smtClean="0">
                <a:solidFill>
                  <a:prstClr val="white"/>
                </a:solidFill>
              </a:rPr>
              <a:t> </a:t>
            </a:r>
            <a:r>
              <a:rPr lang="en-US" dirty="0" err="1">
                <a:solidFill>
                  <a:prstClr val="white"/>
                </a:solidFill>
              </a:rPr>
              <a:t>prenapona</a:t>
            </a:r>
            <a:r>
              <a:rPr lang="en-US" dirty="0">
                <a:solidFill>
                  <a:prstClr val="white"/>
                </a:solidFill>
              </a:rPr>
              <a:t> </a:t>
            </a:r>
          </a:p>
          <a:p>
            <a:pPr lvl="0"/>
            <a:r>
              <a:rPr lang="en-US" dirty="0">
                <a:solidFill>
                  <a:prstClr val="white"/>
                </a:solidFill>
              </a:rPr>
              <a:t>9. Main </a:t>
            </a:r>
            <a:r>
              <a:rPr lang="en-US" dirty="0" smtClean="0">
                <a:solidFill>
                  <a:prstClr val="white"/>
                </a:solidFill>
              </a:rPr>
              <a:t>transformer                                                                                           </a:t>
            </a:r>
            <a:r>
              <a:rPr lang="en-US" dirty="0" err="1" smtClean="0">
                <a:solidFill>
                  <a:prstClr val="white"/>
                </a:solidFill>
              </a:rPr>
              <a:t>Energetski</a:t>
            </a:r>
            <a:r>
              <a:rPr lang="en-US" dirty="0" smtClean="0">
                <a:solidFill>
                  <a:prstClr val="white"/>
                </a:solidFill>
              </a:rPr>
              <a:t> </a:t>
            </a:r>
            <a:r>
              <a:rPr lang="en-US" dirty="0" err="1">
                <a:solidFill>
                  <a:prstClr val="white"/>
                </a:solidFill>
              </a:rPr>
              <a:t>transformator</a:t>
            </a:r>
            <a:r>
              <a:rPr lang="en-US" dirty="0">
                <a:solidFill>
                  <a:prstClr val="white"/>
                </a:solidFill>
              </a:rPr>
              <a:t> </a:t>
            </a:r>
          </a:p>
          <a:p>
            <a:pPr lvl="0"/>
            <a:r>
              <a:rPr lang="en-US" dirty="0">
                <a:solidFill>
                  <a:prstClr val="white"/>
                </a:solidFill>
              </a:rPr>
              <a:t>10. Control </a:t>
            </a:r>
            <a:r>
              <a:rPr lang="en-US" dirty="0" smtClean="0">
                <a:solidFill>
                  <a:prstClr val="white"/>
                </a:solidFill>
              </a:rPr>
              <a:t>building                                                                                                    </a:t>
            </a:r>
            <a:r>
              <a:rPr lang="en-US" dirty="0" err="1">
                <a:solidFill>
                  <a:prstClr val="white"/>
                </a:solidFill>
              </a:rPr>
              <a:t>Kontrolna</a:t>
            </a:r>
            <a:r>
              <a:rPr lang="en-US" dirty="0">
                <a:solidFill>
                  <a:prstClr val="white"/>
                </a:solidFill>
              </a:rPr>
              <a:t> </a:t>
            </a:r>
            <a:r>
              <a:rPr lang="en-US" dirty="0" err="1">
                <a:solidFill>
                  <a:prstClr val="white"/>
                </a:solidFill>
              </a:rPr>
              <a:t>zgrada</a:t>
            </a:r>
            <a:r>
              <a:rPr lang="en-US" dirty="0">
                <a:solidFill>
                  <a:prstClr val="white"/>
                </a:solidFill>
              </a:rPr>
              <a:t> </a:t>
            </a:r>
          </a:p>
          <a:p>
            <a:pPr lvl="0"/>
            <a:r>
              <a:rPr lang="en-US" dirty="0" smtClean="0">
                <a:solidFill>
                  <a:prstClr val="white"/>
                </a:solidFill>
              </a:rPr>
              <a:t>11. Security fence                                                                                                           </a:t>
            </a:r>
            <a:r>
              <a:rPr lang="en-US" dirty="0" err="1" smtClean="0">
                <a:solidFill>
                  <a:prstClr val="white"/>
                </a:solidFill>
              </a:rPr>
              <a:t>Zastitna</a:t>
            </a:r>
            <a:r>
              <a:rPr lang="en-US" dirty="0" smtClean="0">
                <a:solidFill>
                  <a:prstClr val="white"/>
                </a:solidFill>
              </a:rPr>
              <a:t> </a:t>
            </a:r>
            <a:r>
              <a:rPr lang="en-US" dirty="0" err="1" smtClean="0">
                <a:solidFill>
                  <a:prstClr val="white"/>
                </a:solidFill>
              </a:rPr>
              <a:t>ogrda</a:t>
            </a:r>
            <a:endParaRPr lang="en-US" dirty="0">
              <a:solidFill>
                <a:prstClr val="white"/>
              </a:solidFill>
            </a:endParaRPr>
          </a:p>
          <a:p>
            <a:pPr lvl="0"/>
            <a:r>
              <a:rPr lang="en-US" dirty="0">
                <a:solidFill>
                  <a:prstClr val="white"/>
                </a:solidFill>
              </a:rPr>
              <a:t>12. Secondary power </a:t>
            </a:r>
            <a:r>
              <a:rPr lang="en-US" dirty="0" smtClean="0">
                <a:solidFill>
                  <a:prstClr val="white"/>
                </a:solidFill>
              </a:rPr>
              <a:t>lines                                                                          </a:t>
            </a:r>
            <a:r>
              <a:rPr lang="en-US" dirty="0" err="1">
                <a:solidFill>
                  <a:prstClr val="white"/>
                </a:solidFill>
              </a:rPr>
              <a:t>Dalekovod</a:t>
            </a:r>
            <a:r>
              <a:rPr lang="en-US" dirty="0">
                <a:solidFill>
                  <a:prstClr val="white"/>
                </a:solidFill>
              </a:rPr>
              <a:t> </a:t>
            </a:r>
            <a:r>
              <a:rPr lang="en-US" dirty="0" err="1">
                <a:solidFill>
                  <a:prstClr val="white"/>
                </a:solidFill>
              </a:rPr>
              <a:t>sekundarne</a:t>
            </a:r>
            <a:r>
              <a:rPr lang="en-US" dirty="0">
                <a:solidFill>
                  <a:prstClr val="white"/>
                </a:solidFill>
              </a:rPr>
              <a:t> </a:t>
            </a:r>
            <a:r>
              <a:rPr lang="en-US" dirty="0" err="1">
                <a:solidFill>
                  <a:prstClr val="white"/>
                </a:solidFill>
              </a:rPr>
              <a:t>strane</a:t>
            </a:r>
            <a:endParaRPr lang="en-US" dirty="0">
              <a:solidFill>
                <a:prstClr val="white"/>
              </a:solidFill>
            </a:endParaRPr>
          </a:p>
        </p:txBody>
      </p:sp>
      <p:sp>
        <p:nvSpPr>
          <p:cNvPr id="10" name="Right Arrow 9"/>
          <p:cNvSpPr/>
          <p:nvPr/>
        </p:nvSpPr>
        <p:spPr>
          <a:xfrm>
            <a:off x="4010297" y="2690949"/>
            <a:ext cx="5107577" cy="156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219303" y="2939143"/>
            <a:ext cx="4637314" cy="1567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3474720" y="3304903"/>
            <a:ext cx="4859383" cy="143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2926080" y="3572691"/>
            <a:ext cx="6844937" cy="169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3206931" y="3813123"/>
            <a:ext cx="6283234" cy="198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5773783" y="4109590"/>
            <a:ext cx="2834640" cy="155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3167743" y="4415388"/>
            <a:ext cx="6740434" cy="130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965268" y="4690940"/>
            <a:ext cx="6962503" cy="143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3304903" y="4891262"/>
            <a:ext cx="5643154" cy="22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3082834" y="5206603"/>
            <a:ext cx="5865223" cy="1645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a:off x="2926080" y="5512036"/>
            <a:ext cx="5682343" cy="1436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082834" y="5762026"/>
            <a:ext cx="6035040" cy="1961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2971799" y="6063036"/>
            <a:ext cx="6257109" cy="142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3526971" y="6318430"/>
            <a:ext cx="4480560" cy="196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864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70648"/>
          </a:xfrm>
        </p:spPr>
        <p:txBody>
          <a:bodyPr/>
          <a:lstStyle/>
          <a:p>
            <a:r>
              <a:rPr lang="en-US" dirty="0" smtClean="0"/>
              <a:t>Power lines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4641415"/>
              </p:ext>
            </p:extLst>
          </p:nvPr>
        </p:nvGraphicFramePr>
        <p:xfrm>
          <a:off x="1141412" y="1306286"/>
          <a:ext cx="9905999" cy="4484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1412" y="2397473"/>
            <a:ext cx="3772443" cy="2602986"/>
          </a:xfrm>
          <a:prstGeom prst="rect">
            <a:avLst/>
          </a:prstGeom>
        </p:spPr>
      </p:pic>
    </p:spTree>
    <p:extLst>
      <p:ext uri="{BB962C8B-B14F-4D97-AF65-F5344CB8AC3E}">
        <p14:creationId xmlns:p14="http://schemas.microsoft.com/office/powerpoint/2010/main" val="12396724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380</TotalTime>
  <Words>811</Words>
  <Application>Microsoft Office PowerPoint</Application>
  <PresentationFormat>Widescreen</PresentationFormat>
  <Paragraphs>37</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Algerian</vt:lpstr>
      <vt:lpstr>Arial</vt:lpstr>
      <vt:lpstr>Arial Black</vt:lpstr>
      <vt:lpstr>Trebuchet MS</vt:lpstr>
      <vt:lpstr>Tw Cen MT</vt:lpstr>
      <vt:lpstr>Wingdings</vt:lpstr>
      <vt:lpstr>Circuit</vt:lpstr>
      <vt:lpstr>STRUCTURE OF Power systems  &amp; energetic Objects</vt:lpstr>
      <vt:lpstr>PowerPoint Presentation</vt:lpstr>
      <vt:lpstr>PowerPoint Presentation</vt:lpstr>
      <vt:lpstr>PowerPoint Presentation</vt:lpstr>
      <vt:lpstr>PowerPoint Presentation</vt:lpstr>
      <vt:lpstr>OBJECTS</vt:lpstr>
      <vt:lpstr>Substation </vt:lpstr>
      <vt:lpstr>PowerPoint Presentation</vt:lpstr>
      <vt:lpstr>Power 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Electroenergetic systems &amp; basics of electroenerhgetic objects</dc:title>
  <dc:creator>Veljko Marković</dc:creator>
  <cp:lastModifiedBy>Veljko Marković</cp:lastModifiedBy>
  <cp:revision>25</cp:revision>
  <dcterms:created xsi:type="dcterms:W3CDTF">2020-10-13T11:47:17Z</dcterms:created>
  <dcterms:modified xsi:type="dcterms:W3CDTF">2020-10-17T21:23:37Z</dcterms:modified>
</cp:coreProperties>
</file>