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73" r:id="rId6"/>
    <p:sldId id="260" r:id="rId7"/>
    <p:sldId id="267" r:id="rId8"/>
    <p:sldId id="264" r:id="rId9"/>
    <p:sldId id="263" r:id="rId10"/>
    <p:sldId id="266" r:id="rId11"/>
    <p:sldId id="271" r:id="rId12"/>
    <p:sldId id="270" r:id="rId13"/>
    <p:sldId id="269" r:id="rId14"/>
    <p:sldId id="268" r:id="rId15"/>
    <p:sldId id="262" r:id="rId16"/>
    <p:sldId id="265" r:id="rId17"/>
    <p:sldId id="26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99FF99"/>
    <a:srgbClr val="00FF00"/>
    <a:srgbClr val="00FFFF"/>
    <a:srgbClr val="FFE471"/>
    <a:srgbClr val="680E17"/>
    <a:srgbClr val="B76537"/>
    <a:srgbClr val="BB7733"/>
    <a:srgbClr val="E0664E"/>
    <a:srgbClr val="3728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8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013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14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6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2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0550" y="1350110"/>
            <a:ext cx="4029383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0550" y="3182570"/>
            <a:ext cx="4029383" cy="88083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175"/>
            <a:ext cx="8246070" cy="89984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680E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350111"/>
            <a:ext cx="8246070" cy="341715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8" y="460824"/>
            <a:ext cx="6410827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0E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8" y="1323749"/>
            <a:ext cx="6393606" cy="3344113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04" y="302141"/>
            <a:ext cx="8076896" cy="90286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680E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gif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gif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24705" y="128470"/>
            <a:ext cx="44284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4000" b="1" u="sng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DRUGI NJUTNOV </a:t>
            </a:r>
            <a:endParaRPr lang="sr-Latn-CS" sz="4000" b="1" u="sng" dirty="0" smtClean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r-Latn-CS" sz="4000" b="1" u="sng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ZAKON</a:t>
            </a:r>
            <a:endParaRPr lang="en-US" sz="4000" b="1" u="sng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150" y="5320440"/>
            <a:ext cx="473385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9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0" y="3771900"/>
            <a:ext cx="147637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878" y="128470"/>
            <a:ext cx="5599057" cy="29013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600" b="1" i="1" dirty="0">
                <a:solidFill>
                  <a:srgbClr val="FFFF00"/>
                </a:solidFill>
                <a:latin typeface="Chiller" panose="04020404031007020602" pitchFamily="82" charset="0"/>
              </a:rPr>
              <a:t>Drugi Njutnov zakon glasi:</a:t>
            </a:r>
            <a:r>
              <a:rPr lang="en-US" sz="3600" dirty="0">
                <a:latin typeface="Chiller" panose="04020404031007020602" pitchFamily="82" charset="0"/>
              </a:rPr>
              <a:t/>
            </a:r>
            <a:br>
              <a:rPr lang="en-US" sz="3600" dirty="0">
                <a:latin typeface="Chiller" panose="04020404031007020602" pitchFamily="82" charset="0"/>
              </a:rPr>
            </a:br>
            <a:r>
              <a:rPr lang="sr-Latn-CS" sz="3600" b="1" i="1" dirty="0">
                <a:latin typeface="Chiller" panose="04020404031007020602" pitchFamily="82" charset="0"/>
              </a:rPr>
              <a:t>Odnos vektora promjene impulsa tijela i intervala vremena u toku kojeg se ta promjena desila jednak je sili koja djeluje na to tijelo.</a:t>
            </a:r>
            <a:endParaRPr lang="en-US" sz="3600" dirty="0">
              <a:latin typeface="Chiller" panose="040204040310070206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965" y="3182570"/>
            <a:ext cx="4530122" cy="175432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sr-Latn-CS" sz="3600" b="1" dirty="0">
                <a:solidFill>
                  <a:srgbClr val="002060"/>
                </a:solidFill>
                <a:latin typeface="Chiller" panose="04020404031007020602" pitchFamily="82" charset="0"/>
              </a:rPr>
              <a:t>Veličinu </a:t>
            </a:r>
            <a:r>
              <a:rPr lang="en-US" sz="3600" b="1" dirty="0">
                <a:solidFill>
                  <a:srgbClr val="FF0000"/>
                </a:solidFill>
                <a:latin typeface="Chiller" panose="04020404031007020602" pitchFamily="82" charset="0"/>
              </a:rPr>
              <a:t> </a:t>
            </a:r>
            <a:r>
              <a:rPr lang="el-GR" sz="3600" b="1" dirty="0">
                <a:solidFill>
                  <a:srgbClr val="FF0000"/>
                </a:solidFill>
                <a:latin typeface="Book Antiqua" pitchFamily="18" charset="0"/>
              </a:rPr>
              <a:t>Δ</a:t>
            </a:r>
            <a:r>
              <a:rPr lang="en-US" sz="3600" b="1" dirty="0">
                <a:solidFill>
                  <a:srgbClr val="FF0000"/>
                </a:solidFill>
                <a:latin typeface="Chiller" panose="04020404031007020602" pitchFamily="82" charset="0"/>
              </a:rPr>
              <a:t>p = F</a:t>
            </a:r>
            <a:r>
              <a:rPr lang="el-GR" sz="3600" b="1" dirty="0">
                <a:solidFill>
                  <a:srgbClr val="FF0000"/>
                </a:solidFill>
                <a:latin typeface="Book Antiqua" pitchFamily="18" charset="0"/>
              </a:rPr>
              <a:t>Δ</a:t>
            </a:r>
            <a:r>
              <a:rPr lang="en-US" sz="3600" b="1" dirty="0">
                <a:solidFill>
                  <a:srgbClr val="FF0000"/>
                </a:solidFill>
                <a:latin typeface="Chiller" panose="04020404031007020602" pitchFamily="82" charset="0"/>
              </a:rPr>
              <a:t>t </a:t>
            </a:r>
            <a:r>
              <a:rPr lang="sr-Latn-CS" sz="3600" b="1" dirty="0">
                <a:solidFill>
                  <a:srgbClr val="002060"/>
                </a:solidFill>
                <a:latin typeface="Chiller" panose="04020404031007020602" pitchFamily="82" charset="0"/>
              </a:rPr>
              <a:t> nazivamo </a:t>
            </a:r>
            <a:r>
              <a:rPr lang="sr-Latn-CS" sz="3600" b="1" i="1" dirty="0">
                <a:solidFill>
                  <a:schemeClr val="accent1"/>
                </a:solidFill>
                <a:latin typeface="Chiller" panose="04020404031007020602" pitchFamily="82" charset="0"/>
              </a:rPr>
              <a:t>impuls sile</a:t>
            </a:r>
            <a:r>
              <a:rPr lang="sr-Latn-CS" sz="3600" b="1" dirty="0">
                <a:solidFill>
                  <a:srgbClr val="002060"/>
                </a:solidFill>
                <a:latin typeface="Chiller" panose="04020404031007020602" pitchFamily="82" charset="0"/>
              </a:rPr>
              <a:t>. </a:t>
            </a:r>
            <a:r>
              <a:rPr lang="sr-Latn-CS" sz="3600" b="1" i="1" dirty="0">
                <a:solidFill>
                  <a:schemeClr val="accent1"/>
                </a:solidFill>
                <a:latin typeface="Chiller" panose="04020404031007020602" pitchFamily="82" charset="0"/>
              </a:rPr>
              <a:t>Impuls sile </a:t>
            </a:r>
            <a:r>
              <a:rPr lang="sr-Latn-CS" sz="3600" b="1" dirty="0">
                <a:solidFill>
                  <a:srgbClr val="002060"/>
                </a:solidFill>
                <a:latin typeface="Chiller" panose="04020404031007020602" pitchFamily="82" charset="0"/>
              </a:rPr>
              <a:t>je uvijek jednak </a:t>
            </a:r>
            <a:r>
              <a:rPr lang="sr-Latn-CS" sz="3600" b="1" i="1" dirty="0">
                <a:solidFill>
                  <a:srgbClr val="FF3399"/>
                </a:solidFill>
                <a:latin typeface="Chiller" panose="04020404031007020602" pitchFamily="82" charset="0"/>
              </a:rPr>
              <a:t>impulsu tijela</a:t>
            </a:r>
            <a:r>
              <a:rPr lang="sr-Latn-CS" sz="3600" b="1" dirty="0">
                <a:solidFill>
                  <a:srgbClr val="002060"/>
                </a:solidFill>
                <a:latin typeface="Chiller" panose="04020404031007020602" pitchFamily="82" charset="0"/>
              </a:rPr>
              <a:t>.</a:t>
            </a:r>
            <a:r>
              <a:rPr lang="en-US" sz="3600" b="1" dirty="0">
                <a:solidFill>
                  <a:srgbClr val="002060"/>
                </a:solidFill>
                <a:latin typeface="Chiller" panose="04020404031007020602" pitchFamily="82" charset="0"/>
              </a:rPr>
              <a:t> </a:t>
            </a:r>
          </a:p>
        </p:txBody>
      </p:sp>
      <p:pic>
        <p:nvPicPr>
          <p:cNvPr id="4" name="Picture 3" descr="C:\Documents and Settings\0lja\Desktop\njutnovi zakoni\impuls-sile-impuls-tij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935" y="3622582"/>
            <a:ext cx="3503065" cy="1500030"/>
          </a:xfrm>
          <a:prstGeom prst="rect">
            <a:avLst/>
          </a:prstGeom>
          <a:noFill/>
        </p:spPr>
      </p:pic>
      <p:pic>
        <p:nvPicPr>
          <p:cNvPr id="5" name="Picture 9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794" y="0"/>
            <a:ext cx="147637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3256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415438"/>
            <a:ext cx="4956050" cy="571500"/>
          </a:xfrm>
          <a:ln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/>
            <a:r>
              <a:rPr lang="sr-Latn-CS" sz="3200" b="1" i="1" dirty="0">
                <a:solidFill>
                  <a:srgbClr val="FF0066"/>
                </a:solidFill>
                <a:latin typeface="Chiller" panose="04020404031007020602" pitchFamily="82" charset="0"/>
              </a:rPr>
              <a:t>Jedinica  za  težinu tijela  je     </a:t>
            </a:r>
            <a:r>
              <a:rPr lang="sr-Latn-CS" sz="3200" b="1" i="1" dirty="0" smtClean="0">
                <a:solidFill>
                  <a:srgbClr val="FF0066"/>
                </a:solidFill>
                <a:latin typeface="Chiller" panose="04020404031007020602" pitchFamily="82" charset="0"/>
              </a:rPr>
              <a:t>.</a:t>
            </a:r>
            <a:endParaRPr lang="en-US" sz="3200" dirty="0">
              <a:solidFill>
                <a:srgbClr val="FF0066"/>
              </a:solidFill>
              <a:latin typeface="Chiller" panose="04020404031007020602" pitchFamily="82" charset="0"/>
            </a:endParaRPr>
          </a:p>
          <a:p>
            <a:endParaRPr lang="en-US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487335"/>
              </p:ext>
            </p:extLst>
          </p:nvPr>
        </p:nvGraphicFramePr>
        <p:xfrm>
          <a:off x="3808475" y="1638532"/>
          <a:ext cx="1543050" cy="628650"/>
        </p:xfrm>
        <a:graphic>
          <a:graphicData uri="http://schemas.openxmlformats.org/presentationml/2006/ole">
            <p:oleObj spid="_x0000_s8218" name="Equation" r:id="rId3" imgW="609336" imgH="203112" progId="Equation.3">
              <p:embed/>
            </p:oleObj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3448357"/>
              </p:ext>
            </p:extLst>
          </p:nvPr>
        </p:nvGraphicFramePr>
        <p:xfrm>
          <a:off x="3808475" y="2873323"/>
          <a:ext cx="1543050" cy="685800"/>
        </p:xfrm>
        <a:graphic>
          <a:graphicData uri="http://schemas.openxmlformats.org/presentationml/2006/ole">
            <p:oleObj spid="_x0000_s8219" name="Equation" r:id="rId4" imgW="596900" imgH="241300" progId="Equation.3">
              <p:embed/>
            </p:oleObj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1647207"/>
              </p:ext>
            </p:extLst>
          </p:nvPr>
        </p:nvGraphicFramePr>
        <p:xfrm>
          <a:off x="6099050" y="4457699"/>
          <a:ext cx="457200" cy="404625"/>
        </p:xfrm>
        <a:graphic>
          <a:graphicData uri="http://schemas.openxmlformats.org/presentationml/2006/ole">
            <p:oleObj spid="_x0000_s8220" name="Equation" r:id="rId5" imgW="291847" imgH="215713" progId="Equation.3">
              <p:embed/>
            </p:oleObj>
          </a:graphicData>
        </a:graphic>
      </p:graphicFrame>
      <p:pic>
        <p:nvPicPr>
          <p:cNvPr id="10" name="Picture 9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14800"/>
            <a:ext cx="1107281" cy="102870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1600200" y="83943"/>
            <a:ext cx="6515100" cy="1085850"/>
          </a:xfrm>
          <a:prstGeom prst="roundRect">
            <a:avLst>
              <a:gd name="adj" fmla="val 4152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600" b="1" i="1" dirty="0">
                <a:solidFill>
                  <a:srgbClr val="FFFF00"/>
                </a:solidFill>
                <a:latin typeface="Chiller" panose="04020404031007020602" pitchFamily="82" charset="0"/>
              </a:rPr>
              <a:t>Težina tijela </a:t>
            </a:r>
            <a:r>
              <a:rPr lang="sr-Latn-CS" sz="3600" b="1" i="1" dirty="0">
                <a:latin typeface="Chiller" panose="04020404031007020602" pitchFamily="82" charset="0"/>
              </a:rPr>
              <a:t>je sila kojom tijelo djeluje na horizontalnu podlogu.</a:t>
            </a:r>
            <a:endParaRPr lang="en-US" sz="36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869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1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7351" y="0"/>
            <a:ext cx="4766649" cy="384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19295" cy="394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43001" y="-138499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3338185"/>
              </p:ext>
            </p:extLst>
          </p:nvPr>
        </p:nvGraphicFramePr>
        <p:xfrm>
          <a:off x="1517900" y="4314825"/>
          <a:ext cx="2114550" cy="628650"/>
        </p:xfrm>
        <a:graphic>
          <a:graphicData uri="http://schemas.openxmlformats.org/presentationml/2006/ole">
            <p:oleObj spid="_x0000_s9228" name="Equation" r:id="rId5" imgW="888614" imgH="203112" progId="Equation.3">
              <p:embed/>
            </p:oleObj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43001" y="-138499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70132079"/>
              </p:ext>
            </p:extLst>
          </p:nvPr>
        </p:nvGraphicFramePr>
        <p:xfrm>
          <a:off x="5793640" y="4229590"/>
          <a:ext cx="1828800" cy="742950"/>
        </p:xfrm>
        <a:graphic>
          <a:graphicData uri="http://schemas.openxmlformats.org/presentationml/2006/ole">
            <p:oleObj spid="_x0000_s9229" name="Equation" r:id="rId6" imgW="672808" imgH="241195" progId="Equation.3">
              <p:embed/>
            </p:oleObj>
          </a:graphicData>
        </a:graphic>
      </p:graphicFrame>
      <p:pic>
        <p:nvPicPr>
          <p:cNvPr id="8" name="Picture 7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606" y="4114800"/>
            <a:ext cx="1107281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86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0" y="586585"/>
            <a:ext cx="9153150" cy="455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35613" y="0"/>
            <a:ext cx="9144000" cy="1044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sr-Latn-CS" sz="3600" b="1" dirty="0">
                <a:solidFill>
                  <a:srgbClr val="FF0000"/>
                </a:solidFill>
                <a:latin typeface="Chiller" panose="04020404031007020602" pitchFamily="82" charset="0"/>
                <a:ea typeface="+mj-ea"/>
                <a:cs typeface="+mj-cs"/>
              </a:rPr>
              <a:t>Zbog oblika Zemlje težina tijela na Zemljinoj površini nije svuda ista.</a:t>
            </a:r>
            <a:endParaRPr lang="en-US" sz="3600" b="1" dirty="0">
              <a:solidFill>
                <a:srgbClr val="FF0000"/>
              </a:solidFill>
              <a:latin typeface="Chiller" panose="04020404031007020602" pitchFamily="82" charset="0"/>
              <a:ea typeface="+mj-ea"/>
              <a:cs typeface="+mj-cs"/>
            </a:endParaRPr>
          </a:p>
        </p:txBody>
      </p:sp>
      <p:pic>
        <p:nvPicPr>
          <p:cNvPr id="4" name="Picture 3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55" y="4109492"/>
            <a:ext cx="1107281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179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0lja\Desktop\fiz\dinamika\bestezinsko stan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150" y="0"/>
            <a:ext cx="9162300" cy="411480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43001" y="-138499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8590533"/>
              </p:ext>
            </p:extLst>
          </p:nvPr>
        </p:nvGraphicFramePr>
        <p:xfrm>
          <a:off x="142439" y="4204209"/>
          <a:ext cx="1926306" cy="665261"/>
        </p:xfrm>
        <a:graphic>
          <a:graphicData uri="http://schemas.openxmlformats.org/presentationml/2006/ole">
            <p:oleObj spid="_x0000_s5138" name="Equation" r:id="rId4" imgW="927100" imgH="241300" progId="Equation.3">
              <p:embed/>
            </p:oleObj>
          </a:graphicData>
        </a:graphic>
      </p:graphicFrame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143001" y="-138499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36632918"/>
              </p:ext>
            </p:extLst>
          </p:nvPr>
        </p:nvGraphicFramePr>
        <p:xfrm>
          <a:off x="2432247" y="4150804"/>
          <a:ext cx="1985165" cy="950582"/>
        </p:xfrm>
        <a:graphic>
          <a:graphicData uri="http://schemas.openxmlformats.org/presentationml/2006/ole">
            <p:oleObj spid="_x0000_s5139" name="Equation" r:id="rId5" imgW="1028700" imgH="457200" progId="Equation.3">
              <p:embed/>
            </p:oleObj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6647645"/>
              </p:ext>
            </p:extLst>
          </p:nvPr>
        </p:nvGraphicFramePr>
        <p:xfrm>
          <a:off x="4780913" y="4186986"/>
          <a:ext cx="2023570" cy="914400"/>
        </p:xfrm>
        <a:graphic>
          <a:graphicData uri="http://schemas.openxmlformats.org/presentationml/2006/ole">
            <p:oleObj spid="_x0000_s5140" name="Equation" r:id="rId6" imgW="990600" imgH="457200" progId="Equation.3">
              <p:embed/>
            </p:oleObj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0547472"/>
              </p:ext>
            </p:extLst>
          </p:nvPr>
        </p:nvGraphicFramePr>
        <p:xfrm>
          <a:off x="7167985" y="4150804"/>
          <a:ext cx="1832459" cy="950582"/>
        </p:xfrm>
        <a:graphic>
          <a:graphicData uri="http://schemas.openxmlformats.org/presentationml/2006/ole">
            <p:oleObj spid="_x0000_s5141" name="Equation" r:id="rId7" imgW="1002865" imgH="43161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1706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20440"/>
            <a:ext cx="503011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2556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20440"/>
            <a:ext cx="503011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785" y="2626026"/>
            <a:ext cx="2689412" cy="929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9644" y="2419045"/>
            <a:ext cx="2748690" cy="13437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3555" y="139313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ME" sz="3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1.Odrediti ubrzanje tijela u primjerima na slici:</a:t>
            </a:r>
            <a:endParaRPr lang="en-US" sz="36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555" y="2797172"/>
            <a:ext cx="545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4000" dirty="0">
                <a:solidFill>
                  <a:srgbClr val="00B050"/>
                </a:solidFill>
                <a:latin typeface="Chiller" panose="04020404031007020602" pitchFamily="82" charset="0"/>
              </a:rPr>
              <a:t>a)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7410" y="2797171"/>
            <a:ext cx="5581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4000" dirty="0" smtClean="0">
                <a:solidFill>
                  <a:srgbClr val="00B050"/>
                </a:solidFill>
                <a:latin typeface="Chiller" panose="04020404031007020602" pitchFamily="82" charset="0"/>
              </a:rPr>
              <a:t>b)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75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20440"/>
            <a:ext cx="503011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687" y="2843026"/>
            <a:ext cx="3404027" cy="745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4460" y="1623559"/>
            <a:ext cx="2351314" cy="1936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693" y="2865203"/>
            <a:ext cx="545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4000" dirty="0" smtClean="0">
                <a:solidFill>
                  <a:srgbClr val="00B050"/>
                </a:solidFill>
                <a:latin typeface="Chiller" panose="04020404031007020602" pitchFamily="82" charset="0"/>
              </a:rPr>
              <a:t>c)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8230" y="2865203"/>
            <a:ext cx="562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4000" dirty="0" smtClean="0">
                <a:solidFill>
                  <a:srgbClr val="00B050"/>
                </a:solidFill>
                <a:latin typeface="Chiller" panose="04020404031007020602" pitchFamily="82" charset="0"/>
              </a:rPr>
              <a:t>d)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67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816304" y="2889233"/>
            <a:ext cx="4105650" cy="1781722"/>
          </a:xfrm>
          <a:prstGeom prst="roundRect">
            <a:avLst>
              <a:gd name="adj" fmla="val 50000"/>
            </a:avLst>
          </a:prstGeom>
          <a:solidFill>
            <a:srgbClr val="FFE471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200" b="1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Drugi Njutnov zakon je osnovni zakon prirode i mehanike.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525" y="1389400"/>
            <a:ext cx="8958920" cy="1182349"/>
          </a:xfrm>
          <a:prstGeom prst="roundRect">
            <a:avLst>
              <a:gd name="adj" fmla="val 468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2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On govori o tome koliko ubrzanje    </a:t>
            </a:r>
            <a:r>
              <a:rPr lang="sr-Latn-CS" sz="3200" b="1" i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dobija </a:t>
            </a:r>
            <a:r>
              <a:rPr lang="sr-Latn-CS" sz="32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tijelo mase      </a:t>
            </a:r>
            <a:r>
              <a:rPr lang="sr-Latn-CS" sz="3200" b="1" i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kad </a:t>
            </a:r>
            <a:r>
              <a:rPr lang="sr-Latn-CS" sz="32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na njega djeluje sila    </a:t>
            </a:r>
            <a:r>
              <a:rPr lang="sr-Latn-CS" sz="3200" b="1" i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.</a:t>
            </a:r>
            <a:endParaRPr lang="en-US" sz="3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  <a:ea typeface="Cambria" panose="02040503050406030204" pitchFamily="18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3657537"/>
              </p:ext>
            </p:extLst>
          </p:nvPr>
        </p:nvGraphicFramePr>
        <p:xfrm>
          <a:off x="4334609" y="1496302"/>
          <a:ext cx="305410" cy="428432"/>
        </p:xfrm>
        <a:graphic>
          <a:graphicData uri="http://schemas.openxmlformats.org/presentationml/2006/ole">
            <p:oleObj spid="_x0000_s1065" name="Equation" r:id="rId3" imgW="126835" imgH="139518" progId="Equation.3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989760"/>
              </p:ext>
            </p:extLst>
          </p:nvPr>
        </p:nvGraphicFramePr>
        <p:xfrm>
          <a:off x="6869129" y="1496302"/>
          <a:ext cx="458115" cy="381000"/>
        </p:xfrm>
        <a:graphic>
          <a:graphicData uri="http://schemas.openxmlformats.org/presentationml/2006/ole">
            <p:oleObj spid="_x0000_s1066" name="Equation" r:id="rId4" imgW="164957" imgH="139579" progId="Equation.3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2514177"/>
              </p:ext>
            </p:extLst>
          </p:nvPr>
        </p:nvGraphicFramePr>
        <p:xfrm>
          <a:off x="2438705" y="1980574"/>
          <a:ext cx="305410" cy="387732"/>
        </p:xfrm>
        <a:graphic>
          <a:graphicData uri="http://schemas.openxmlformats.org/presentationml/2006/ole">
            <p:oleObj spid="_x0000_s1067" name="Equation" r:id="rId5" imgW="164957" imgH="203024" progId="Equation.3">
              <p:embed/>
            </p:oleObj>
          </a:graphicData>
        </a:graphic>
      </p:graphicFrame>
      <p:pic>
        <p:nvPicPr>
          <p:cNvPr id="11" name="Picture 8" descr="C:\Documents and Settings\0lja\Desktop\fiz\dinamika\Sl_Fm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5919" y="2676461"/>
            <a:ext cx="3054100" cy="228783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5320440"/>
            <a:ext cx="4877410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25" y="3640685"/>
            <a:ext cx="147637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2847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Laka kolica potavljena su na horizontalne šine</a:t>
            </a:r>
            <a:r>
              <a:rPr lang="sr-Latn-CS" sz="3200" b="1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. Kolica </a:t>
            </a:r>
            <a:r>
              <a:rPr lang="sr-Latn-CS" sz="3200" b="1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vuče sila </a:t>
            </a:r>
            <a:r>
              <a:rPr lang="sr-Latn-CS" sz="3200" b="1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zatezanja</a:t>
            </a:r>
          </a:p>
          <a:p>
            <a:r>
              <a:rPr lang="sr-Latn-CS" sz="3200" b="1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 </a:t>
            </a:r>
            <a:r>
              <a:rPr lang="sr-Latn-CS" sz="3200" b="1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  , koja </a:t>
            </a:r>
            <a:r>
              <a:rPr lang="sr-Latn-CS" sz="3200" b="1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nastaje kada se na drugi kraj niti,prebačene preko kotura, objese tegovi </a:t>
            </a:r>
            <a:r>
              <a:rPr lang="sr-Latn-CS" sz="3200" b="1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težine    .Ubrzanje </a:t>
            </a:r>
            <a:r>
              <a:rPr lang="sr-Latn-CS" sz="3200" b="1" i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</a:rPr>
              <a:t>kolica se izračunava pomoću rastojanja koja ona prelazi u jednakim vremenskim intervalima.</a:t>
            </a:r>
            <a:endParaRPr lang="en-US" sz="3200" b="1" i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  <a:ea typeface="Cambria" panose="020405030504060302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5050464"/>
              </p:ext>
            </p:extLst>
          </p:nvPr>
        </p:nvGraphicFramePr>
        <p:xfrm>
          <a:off x="86235" y="658423"/>
          <a:ext cx="352778" cy="458115"/>
        </p:xfrm>
        <a:graphic>
          <a:graphicData uri="http://schemas.openxmlformats.org/presentationml/2006/ole">
            <p:oleObj spid="_x0000_s2094" name="Equation" r:id="rId3" imgW="164957" imgH="203024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811915"/>
              </p:ext>
            </p:extLst>
          </p:nvPr>
        </p:nvGraphicFramePr>
        <p:xfrm>
          <a:off x="1823310" y="1116538"/>
          <a:ext cx="305410" cy="444783"/>
        </p:xfrm>
        <a:graphic>
          <a:graphicData uri="http://schemas.openxmlformats.org/presentationml/2006/ole">
            <p:oleObj spid="_x0000_s2095" name="Equation" r:id="rId4" imgW="152334" imgH="241195" progId="Equation.3">
              <p:embed/>
            </p:oleObj>
          </a:graphicData>
        </a:graphic>
      </p:graphicFrame>
      <p:pic>
        <p:nvPicPr>
          <p:cNvPr id="5" name="Picture 5" descr="C:\Documents and Settings\0lja\Desktop\fiz\dinamika\merni_uredjaji_formu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8121" y="2190573"/>
            <a:ext cx="4195880" cy="295292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320440"/>
            <a:ext cx="472470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2661062"/>
              </p:ext>
            </p:extLst>
          </p:nvPr>
        </p:nvGraphicFramePr>
        <p:xfrm>
          <a:off x="76531" y="2491805"/>
          <a:ext cx="1527050" cy="1244827"/>
        </p:xfrm>
        <a:graphic>
          <a:graphicData uri="http://schemas.openxmlformats.org/presentationml/2006/ole">
            <p:oleObj spid="_x0000_s2096" name="Equation" r:id="rId6" imgW="583947" imgH="418918" progId="Equation.3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7914027"/>
              </p:ext>
            </p:extLst>
          </p:nvPr>
        </p:nvGraphicFramePr>
        <p:xfrm>
          <a:off x="2367681" y="2882808"/>
          <a:ext cx="1832460" cy="599526"/>
        </p:xfrm>
        <a:graphic>
          <a:graphicData uri="http://schemas.openxmlformats.org/presentationml/2006/ole">
            <p:oleObj spid="_x0000_s2097" name="Equation" r:id="rId7" imgW="672808" imgH="203112" progId="Equation.3">
              <p:embed/>
            </p:oleObj>
          </a:graphicData>
        </a:graphic>
      </p:graphicFrame>
      <p:sp>
        <p:nvSpPr>
          <p:cNvPr id="9" name="Down Arrow 8"/>
          <p:cNvSpPr/>
          <p:nvPr/>
        </p:nvSpPr>
        <p:spPr>
          <a:xfrm rot="16200000">
            <a:off x="1795131" y="2904127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270252" y="3031935"/>
            <a:ext cx="607158" cy="380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9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075" y="3771900"/>
            <a:ext cx="147637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50" y="5167735"/>
            <a:ext cx="4886560" cy="61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8979" y="3066237"/>
            <a:ext cx="8856890" cy="1265096"/>
          </a:xfrm>
          <a:prstGeom prst="roundRect">
            <a:avLst>
              <a:gd name="adj" fmla="val 44836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3600" b="1" i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mbria" panose="02040503050406030204" pitchFamily="18" charset="0"/>
                <a:cs typeface="Times New Roman" pitchFamily="18" charset="0"/>
              </a:rPr>
              <a:t>Ubrzanje kolica je upravo srazmjerno intenzitetu sile koja na njih djeluje.</a:t>
            </a:r>
            <a:endParaRPr lang="sr-Latn-CS" sz="3600" b="1" dirty="0">
              <a:ln w="0"/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  <a:ea typeface="Cambria" panose="02040503050406030204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6818268"/>
              </p:ext>
            </p:extLst>
          </p:nvPr>
        </p:nvGraphicFramePr>
        <p:xfrm>
          <a:off x="3808475" y="4539354"/>
          <a:ext cx="458115" cy="464672"/>
        </p:xfrm>
        <a:graphic>
          <a:graphicData uri="http://schemas.openxmlformats.org/presentationml/2006/ole">
            <p:oleObj spid="_x0000_s3131" name="Equation" r:id="rId3" imgW="126835" imgH="13951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4331949" y="4587024"/>
                <a:ext cx="4709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949" y="4587024"/>
                <a:ext cx="47095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7412868"/>
              </p:ext>
            </p:extLst>
          </p:nvPr>
        </p:nvGraphicFramePr>
        <p:xfrm>
          <a:off x="4877410" y="4521885"/>
          <a:ext cx="470951" cy="482141"/>
        </p:xfrm>
        <a:graphic>
          <a:graphicData uri="http://schemas.openxmlformats.org/presentationml/2006/ole">
            <p:oleObj spid="_x0000_s3132" name="Equation" r:id="rId5" imgW="164885" imgH="164885" progId="Equation.3">
              <p:embed/>
            </p:oleObj>
          </a:graphicData>
        </a:graphic>
      </p:graphicFrame>
      <p:pic>
        <p:nvPicPr>
          <p:cNvPr id="3091" name="Picture 19" descr="https://www.znanje.org/i/i25/05iv05/05iv0506132829fll/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50" y="0"/>
            <a:ext cx="9153150" cy="28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2043892"/>
              </p:ext>
            </p:extLst>
          </p:nvPr>
        </p:nvGraphicFramePr>
        <p:xfrm>
          <a:off x="4113885" y="128470"/>
          <a:ext cx="1856459" cy="426262"/>
        </p:xfrm>
        <a:graphic>
          <a:graphicData uri="http://schemas.openxmlformats.org/presentationml/2006/ole">
            <p:oleObj spid="_x0000_s3133" name="Equation" r:id="rId7" imgW="672808" imgH="15233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335525" cy="107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076326"/>
            <a:ext cx="5335525" cy="4067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5525" y="1"/>
            <a:ext cx="3808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47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20440"/>
            <a:ext cx="503011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Documents and Settings\0lja\Desktop\fiz\dinamika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1" y="2"/>
            <a:ext cx="9144000" cy="3946094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43555" y="3946096"/>
            <a:ext cx="8856890" cy="1131226"/>
          </a:xfrm>
          <a:prstGeom prst="roundRect">
            <a:avLst>
              <a:gd name="adj" fmla="val 40611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3600" b="1" i="1" dirty="0">
                <a:ln w="0"/>
                <a:solidFill>
                  <a:srgbClr val="00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  <a:ea typeface="Calibri" pitchFamily="34" charset="0"/>
                <a:cs typeface="Times New Roman" pitchFamily="18" charset="0"/>
              </a:rPr>
              <a:t>Ubrzanje kolica pri stalnoj sili koja na njih djeluje obrnuto je srazmjerna masi tijela.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46965759"/>
              </p:ext>
            </p:extLst>
          </p:nvPr>
        </p:nvGraphicFramePr>
        <p:xfrm>
          <a:off x="4724705" y="245067"/>
          <a:ext cx="1985165" cy="457200"/>
        </p:xfrm>
        <a:graphic>
          <a:graphicData uri="http://schemas.openxmlformats.org/presentationml/2006/ole">
            <p:oleObj spid="_x0000_s4130" name="Equation" r:id="rId5" imgW="672516" imgH="177646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9183664"/>
              </p:ext>
            </p:extLst>
          </p:nvPr>
        </p:nvGraphicFramePr>
        <p:xfrm>
          <a:off x="5066006" y="1064008"/>
          <a:ext cx="429732" cy="414925"/>
        </p:xfrm>
        <a:graphic>
          <a:graphicData uri="http://schemas.openxmlformats.org/presentationml/2006/ole">
            <p:oleObj spid="_x0000_s4131" name="Equation" r:id="rId6" imgW="126835" imgH="139518" progId="Equation.3">
              <p:embed/>
            </p:oleObj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1132924"/>
              </p:ext>
            </p:extLst>
          </p:nvPr>
        </p:nvGraphicFramePr>
        <p:xfrm>
          <a:off x="5946345" y="823826"/>
          <a:ext cx="397564" cy="895289"/>
        </p:xfrm>
        <a:graphic>
          <a:graphicData uri="http://schemas.openxmlformats.org/presentationml/2006/ole">
            <p:oleObj spid="_x0000_s4132" name="Equation" r:id="rId7" imgW="190417" imgH="393529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5549760" y="1057210"/>
                <a:ext cx="288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760" y="1057210"/>
                <a:ext cx="28854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6250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7741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5475"/>
            <a:ext cx="4266590" cy="51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708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20440"/>
            <a:ext cx="503011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10" y="0"/>
            <a:ext cx="9138889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CS" sz="3200" b="1" i="1" dirty="0" smtClean="0">
                <a:latin typeface="Chiller" panose="04020404031007020602" pitchFamily="82" charset="0"/>
              </a:rPr>
              <a:t>Objedinjavanjem dobijenih zavisnosti ubrzanja od intenziteta sile i mase slijedi zaključak da je ubrzanje koje dobije tijelo direktno proporcioonalno sili koja djeluje na njega, a obrnuto proporcionalan njegovoj masi.</a:t>
            </a:r>
            <a:r>
              <a:rPr lang="en-US" sz="3200" dirty="0" smtClean="0">
                <a:latin typeface="Chiller" panose="04020404031007020602" pitchFamily="82" charset="0"/>
              </a:rPr>
              <a:t/>
            </a:r>
            <a:br>
              <a:rPr lang="en-US" sz="3200" dirty="0" smtClean="0">
                <a:latin typeface="Chiller" panose="04020404031007020602" pitchFamily="82" charset="0"/>
              </a:rPr>
            </a:br>
            <a:endParaRPr lang="en-US" sz="3200" dirty="0">
              <a:latin typeface="Chiller" panose="04020404031007020602" pitchFamily="82" charset="0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3902251"/>
              </p:ext>
            </p:extLst>
          </p:nvPr>
        </p:nvGraphicFramePr>
        <p:xfrm>
          <a:off x="2281425" y="2002518"/>
          <a:ext cx="1200150" cy="1143000"/>
        </p:xfrm>
        <a:graphic>
          <a:graphicData uri="http://schemas.openxmlformats.org/presentationml/2006/ole">
            <p:oleObj spid="_x0000_s10278" name="Equation" r:id="rId4" imgW="431613" imgH="393529" progId="Equation.3">
              <p:embed/>
            </p:oleObj>
          </a:graphicData>
        </a:graphic>
      </p:graphicFrame>
      <p:sp>
        <p:nvSpPr>
          <p:cNvPr id="6" name="Right Arrow 5"/>
          <p:cNvSpPr/>
          <p:nvPr/>
        </p:nvSpPr>
        <p:spPr>
          <a:xfrm>
            <a:off x="3786848" y="2488293"/>
            <a:ext cx="62865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6786358"/>
              </p:ext>
            </p:extLst>
          </p:nvPr>
        </p:nvGraphicFramePr>
        <p:xfrm>
          <a:off x="4877410" y="2239554"/>
          <a:ext cx="1657350" cy="571500"/>
        </p:xfrm>
        <a:graphic>
          <a:graphicData uri="http://schemas.openxmlformats.org/presentationml/2006/ole">
            <p:oleObj spid="_x0000_s10279" name="Equation" r:id="rId5" imgW="583693" imgH="177646" progId="Equation.3">
              <p:embed/>
            </p:oleObj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1776" y="3262872"/>
            <a:ext cx="8886145" cy="1797816"/>
          </a:xfrm>
          <a:prstGeom prst="roundRect">
            <a:avLst>
              <a:gd name="adj" fmla="val 3568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600" b="1" i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Drugi  Njutnov zakon glasi:</a:t>
            </a:r>
            <a:endParaRPr lang="en-US" sz="3600" b="1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  <a:p>
            <a:r>
              <a:rPr lang="sr-Latn-CS" sz="3600" b="1" i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Intenzitet sile koja tijelu mase    </a:t>
            </a:r>
            <a:r>
              <a:rPr lang="sr-Latn-CS" sz="3600" b="1" i="1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 saopštava </a:t>
            </a:r>
            <a:r>
              <a:rPr lang="sr-Latn-CS" sz="3600" b="1" i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ubrzanje      </a:t>
            </a:r>
            <a:r>
              <a:rPr lang="sr-Latn-CS" sz="3600" b="1" i="1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 jednak </a:t>
            </a:r>
            <a:r>
              <a:rPr lang="sr-Latn-CS" sz="3600" b="1" i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je njihovom proizvodu.</a:t>
            </a:r>
            <a:endParaRPr lang="en-US" sz="3600" b="1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6293175"/>
              </p:ext>
            </p:extLst>
          </p:nvPr>
        </p:nvGraphicFramePr>
        <p:xfrm>
          <a:off x="4695244" y="3968494"/>
          <a:ext cx="364331" cy="342900"/>
        </p:xfrm>
        <a:graphic>
          <a:graphicData uri="http://schemas.openxmlformats.org/presentationml/2006/ole">
            <p:oleObj spid="_x0000_s10280" name="Equation" r:id="rId6" imgW="164957" imgH="139579" progId="Equation.3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1207708"/>
              </p:ext>
            </p:extLst>
          </p:nvPr>
        </p:nvGraphicFramePr>
        <p:xfrm>
          <a:off x="7931510" y="3950436"/>
          <a:ext cx="400050" cy="364331"/>
        </p:xfrm>
        <a:graphic>
          <a:graphicData uri="http://schemas.openxmlformats.org/presentationml/2006/ole">
            <p:oleObj spid="_x0000_s10281" name="Equation" r:id="rId7" imgW="126835" imgH="139518" progId="Equation.3">
              <p:embed/>
            </p:oleObj>
          </a:graphicData>
        </a:graphic>
      </p:graphicFrame>
      <p:pic>
        <p:nvPicPr>
          <p:cNvPr id="12" name="Picture 9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4716" y="1842673"/>
            <a:ext cx="147637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17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50" y="5167735"/>
            <a:ext cx="4886560" cy="61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8194" y="0"/>
            <a:ext cx="5560356" cy="275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CS" sz="3600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Ako se masa tijela mjenja tokom kretanja ( raketa-masa se smanjuje, kišna kap –masa raste ). Drugi Njutnov zakon se može definisati i na drugi način:</a:t>
            </a:r>
            <a:endParaRPr lang="en-US" sz="3600" b="1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7429830"/>
              </p:ext>
            </p:extLst>
          </p:nvPr>
        </p:nvGraphicFramePr>
        <p:xfrm>
          <a:off x="263674" y="2755442"/>
          <a:ext cx="5109396" cy="2323240"/>
        </p:xfrm>
        <a:graphic>
          <a:graphicData uri="http://schemas.openxmlformats.org/presentationml/2006/ole">
            <p:oleObj spid="_x0000_s7186" name="Equation" r:id="rId3" imgW="1930400" imgH="838200" progId="Equation.3">
              <p:embed/>
            </p:oleObj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6547735"/>
              </p:ext>
            </p:extLst>
          </p:nvPr>
        </p:nvGraphicFramePr>
        <p:xfrm>
          <a:off x="6709870" y="3793390"/>
          <a:ext cx="1527050" cy="1197405"/>
        </p:xfrm>
        <a:graphic>
          <a:graphicData uri="http://schemas.openxmlformats.org/presentationml/2006/ole">
            <p:oleObj spid="_x0000_s7187" name="Equation" r:id="rId4" imgW="520474" imgH="393529" progId="Equation.3">
              <p:embed/>
            </p:oleObj>
          </a:graphicData>
        </a:graphic>
      </p:graphicFrame>
      <p:sp>
        <p:nvSpPr>
          <p:cNvPr id="6" name="Right Arrow 5"/>
          <p:cNvSpPr/>
          <p:nvPr/>
        </p:nvSpPr>
        <p:spPr>
          <a:xfrm>
            <a:off x="5562162" y="4251505"/>
            <a:ext cx="958615" cy="433003"/>
          </a:xfrm>
          <a:prstGeom prst="rightArrow">
            <a:avLst/>
          </a:prstGeom>
          <a:solidFill>
            <a:srgbClr val="99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6100" y="6121"/>
            <a:ext cx="147637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878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On-screen Show (16:9)</PresentationFormat>
  <Paragraphs>29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2021-03-12T18:03:05Z</dcterms:modified>
</cp:coreProperties>
</file>