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8" r:id="rId5"/>
    <p:sldId id="270" r:id="rId6"/>
    <p:sldId id="272" r:id="rId7"/>
    <p:sldId id="261" r:id="rId8"/>
    <p:sldId id="266" r:id="rId9"/>
    <p:sldId id="274" r:id="rId10"/>
    <p:sldId id="275" r:id="rId11"/>
    <p:sldId id="276" r:id="rId12"/>
    <p:sldId id="277" r:id="rId13"/>
    <p:sldId id="278"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E07D10"/>
    <a:srgbClr val="6600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141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114AD3-8864-4BD6-A997-C00FE28ECEED}" type="datetimeFigureOut">
              <a:rPr lang="en-US" smtClean="0"/>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107615081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114AD3-8864-4BD6-A997-C00FE28ECEED}" type="datetimeFigureOut">
              <a:rPr lang="en-US" smtClean="0"/>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384177739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114AD3-8864-4BD6-A997-C00FE28ECEED}" type="datetimeFigureOut">
              <a:rPr lang="en-US" smtClean="0"/>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13539282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114AD3-8864-4BD6-A997-C00FE28ECEED}" type="datetimeFigureOut">
              <a:rPr lang="en-US" smtClean="0"/>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69049039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114AD3-8864-4BD6-A997-C00FE28ECEED}" type="datetimeFigureOut">
              <a:rPr lang="en-US" smtClean="0"/>
              <a:t>9/13/2021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400167851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114AD3-8864-4BD6-A997-C00FE28ECEED}" type="datetimeFigureOut">
              <a:rPr lang="en-US" smtClean="0"/>
              <a:t>9/13/2021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209582028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114AD3-8864-4BD6-A997-C00FE28ECEED}" type="datetimeFigureOut">
              <a:rPr lang="en-US" smtClean="0"/>
              <a:t>9/13/2021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33166770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114AD3-8864-4BD6-A997-C00FE28ECEED}" type="datetimeFigureOut">
              <a:rPr lang="en-US" smtClean="0"/>
              <a:t>9/13/2021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347469698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14AD3-8864-4BD6-A997-C00FE28ECEED}" type="datetimeFigureOut">
              <a:rPr lang="en-US" smtClean="0"/>
              <a:t>9/13/2021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2479681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114AD3-8864-4BD6-A997-C00FE28ECEED}" type="datetimeFigureOut">
              <a:rPr lang="en-US" smtClean="0"/>
              <a:t>9/13/2021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11518165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114AD3-8864-4BD6-A997-C00FE28ECEED}" type="datetimeFigureOut">
              <a:rPr lang="en-US" smtClean="0"/>
              <a:t>9/13/2021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20416578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14AD3-8864-4BD6-A997-C00FE28ECEED}" type="datetimeFigureOut">
              <a:rPr lang="en-US" smtClean="0"/>
              <a:t>9/13/2021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44937-CFE4-4605-A421-167D88EC74C6}" type="slidenum">
              <a:rPr lang="en-US" smtClean="0"/>
              <a:t>‹#›</a:t>
            </a:fld>
            <a:endParaRPr lang="en-US"/>
          </a:p>
        </p:txBody>
      </p:sp>
    </p:spTree>
    <p:extLst>
      <p:ext uri="{BB962C8B-B14F-4D97-AF65-F5344CB8AC3E}">
        <p14:creationId xmlns:p14="http://schemas.microsoft.com/office/powerpoint/2010/main" val="1368597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16832"/>
            <a:ext cx="7772400" cy="2016224"/>
          </a:xfrm>
        </p:spPr>
        <p:txBody>
          <a:bodyPr>
            <a:noAutofit/>
          </a:bodyPr>
          <a:lstStyle/>
          <a:p>
            <a:r>
              <a:rPr lang="en-US" sz="4800" b="1" dirty="0">
                <a:solidFill>
                  <a:schemeClr val="tx2">
                    <a:lumMod val="50000"/>
                  </a:schemeClr>
                </a:solidFill>
                <a:latin typeface="Bradley Hand ITC" panose="03070402050302030203" pitchFamily="66" charset="0"/>
              </a:rPr>
              <a:t>Electronic components</a:t>
            </a:r>
            <a:br>
              <a:rPr lang="en-US" sz="4800" b="1" dirty="0">
                <a:solidFill>
                  <a:schemeClr val="tx2">
                    <a:lumMod val="50000"/>
                  </a:schemeClr>
                </a:solidFill>
                <a:latin typeface="Bradley Hand ITC" panose="03070402050302030203" pitchFamily="66" charset="0"/>
              </a:rPr>
            </a:br>
            <a:r>
              <a:rPr lang="en-US" sz="4800" b="1" dirty="0">
                <a:solidFill>
                  <a:schemeClr val="tx2">
                    <a:lumMod val="50000"/>
                  </a:schemeClr>
                </a:solidFill>
                <a:latin typeface="Bradley Hand ITC" panose="03070402050302030203" pitchFamily="66" charset="0"/>
              </a:rPr>
              <a:t>and </a:t>
            </a:r>
            <a:br>
              <a:rPr lang="en-US" sz="4800" b="1" dirty="0">
                <a:solidFill>
                  <a:schemeClr val="tx2">
                    <a:lumMod val="50000"/>
                  </a:schemeClr>
                </a:solidFill>
                <a:latin typeface="Bradley Hand ITC" panose="03070402050302030203" pitchFamily="66" charset="0"/>
              </a:rPr>
            </a:br>
            <a:r>
              <a:rPr lang="en-US" sz="4800" b="1" dirty="0">
                <a:solidFill>
                  <a:schemeClr val="tx2">
                    <a:lumMod val="50000"/>
                  </a:schemeClr>
                </a:solidFill>
                <a:latin typeface="Bradley Hand ITC" panose="03070402050302030203" pitchFamily="66" charset="0"/>
              </a:rPr>
              <a:t>laboratory devices</a:t>
            </a:r>
          </a:p>
        </p:txBody>
      </p:sp>
      <p:sp>
        <p:nvSpPr>
          <p:cNvPr id="3" name="Subtitle 2"/>
          <p:cNvSpPr>
            <a:spLocks noGrp="1"/>
          </p:cNvSpPr>
          <p:nvPr>
            <p:ph type="subTitle" idx="1"/>
          </p:nvPr>
        </p:nvSpPr>
        <p:spPr/>
        <p:txBody>
          <a:bodyPr/>
          <a:lstStyle/>
          <a:p>
            <a:endParaRPr lang="en-US" dirty="0"/>
          </a:p>
          <a:p>
            <a:endParaRPr lang="en-US" dirty="0"/>
          </a:p>
          <a:p>
            <a:pPr algn="l"/>
            <a:endParaRPr lang="en-US" dirty="0"/>
          </a:p>
        </p:txBody>
      </p:sp>
    </p:spTree>
    <p:extLst>
      <p:ext uri="{BB962C8B-B14F-4D97-AF65-F5344CB8AC3E}">
        <p14:creationId xmlns:p14="http://schemas.microsoft.com/office/powerpoint/2010/main" val="21180036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Word list</a:t>
            </a:r>
            <a:endParaRPr lang="en-US" dirty="0"/>
          </a:p>
        </p:txBody>
      </p:sp>
      <p:sp>
        <p:nvSpPr>
          <p:cNvPr id="3" name="Content Placeholder 2"/>
          <p:cNvSpPr>
            <a:spLocks noGrp="1"/>
          </p:cNvSpPr>
          <p:nvPr>
            <p:ph idx="1"/>
          </p:nvPr>
        </p:nvSpPr>
        <p:spPr>
          <a:xfrm>
            <a:off x="457200" y="1268760"/>
            <a:ext cx="8229600" cy="5400600"/>
          </a:xfrm>
        </p:spPr>
        <p:txBody>
          <a:bodyPr>
            <a:normAutofit lnSpcReduction="10000"/>
          </a:bodyPr>
          <a:lstStyle/>
          <a:p>
            <a:r>
              <a:rPr lang="en-US" sz="2400" dirty="0">
                <a:solidFill>
                  <a:srgbClr val="FF0000"/>
                </a:solidFill>
                <a:latin typeface="Times New Roman" panose="02020603050405020304" pitchFamily="18" charset="0"/>
                <a:cs typeface="Times New Roman" panose="02020603050405020304" pitchFamily="18" charset="0"/>
              </a:rPr>
              <a:t>c</a:t>
            </a:r>
            <a:r>
              <a:rPr lang="sr-Latn-RS" sz="2400" dirty="0">
                <a:solidFill>
                  <a:srgbClr val="FF0000"/>
                </a:solidFill>
                <a:latin typeface="Times New Roman" panose="02020603050405020304" pitchFamily="18" charset="0"/>
                <a:cs typeface="Times New Roman" panose="02020603050405020304" pitchFamily="18" charset="0"/>
              </a:rPr>
              <a:t>onductor </a:t>
            </a:r>
            <a:r>
              <a:rPr lang="en-US" sz="2400" dirty="0">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provodnik</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semiconductor</a:t>
            </a:r>
            <a:r>
              <a:rPr lang="en-US" sz="2400" dirty="0">
                <a:latin typeface="Times New Roman" panose="02020603050405020304" pitchFamily="18" charset="0"/>
                <a:cs typeface="Times New Roman" panose="02020603050405020304" pitchFamily="18" charset="0"/>
              </a:rPr>
              <a:t> – </a:t>
            </a:r>
            <a:r>
              <a:rPr lang="en-US" sz="2400" dirty="0" err="1">
                <a:solidFill>
                  <a:schemeClr val="accent1"/>
                </a:solidFill>
                <a:latin typeface="Times New Roman" panose="02020603050405020304" pitchFamily="18" charset="0"/>
                <a:cs typeface="Times New Roman" panose="02020603050405020304" pitchFamily="18" charset="0"/>
              </a:rPr>
              <a:t>poluprovodnik</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terminal</a:t>
            </a:r>
            <a:r>
              <a:rPr lang="en-US" sz="2400" dirty="0">
                <a:latin typeface="Times New Roman" panose="02020603050405020304" pitchFamily="18" charset="0"/>
                <a:cs typeface="Times New Roman" panose="02020603050405020304" pitchFamily="18" charset="0"/>
              </a:rPr>
              <a:t> – </a:t>
            </a:r>
            <a:r>
              <a:rPr lang="en-US" sz="2400" dirty="0" err="1">
                <a:solidFill>
                  <a:schemeClr val="accent1"/>
                </a:solidFill>
                <a:latin typeface="Times New Roman" panose="02020603050405020304" pitchFamily="18" charset="0"/>
                <a:cs typeface="Times New Roman" panose="02020603050405020304" pitchFamily="18" charset="0"/>
              </a:rPr>
              <a:t>elektroda</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err="1">
                <a:solidFill>
                  <a:srgbClr val="FF0000"/>
                </a:solidFill>
                <a:latin typeface="Times New Roman" panose="02020603050405020304" pitchFamily="18" charset="0"/>
                <a:cs typeface="Times New Roman" panose="02020603050405020304" pitchFamily="18" charset="0"/>
              </a:rPr>
              <a:t>multimeter</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univerzalni</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mjerni</a:t>
            </a:r>
            <a:r>
              <a:rPr lang="en-US" sz="2400" dirty="0">
                <a:solidFill>
                  <a:schemeClr val="accent1"/>
                </a:solidFill>
                <a:latin typeface="Times New Roman" panose="02020603050405020304" pitchFamily="18" charset="0"/>
                <a:cs typeface="Times New Roman" panose="02020603050405020304" pitchFamily="18" charset="0"/>
              </a:rPr>
              <a:t> instrument</a:t>
            </a:r>
          </a:p>
          <a:p>
            <a:r>
              <a:rPr lang="en-US" sz="2400" dirty="0">
                <a:solidFill>
                  <a:srgbClr val="FF0000"/>
                </a:solidFill>
                <a:latin typeface="Times New Roman" panose="02020603050405020304" pitchFamily="18" charset="0"/>
                <a:cs typeface="Times New Roman" panose="02020603050405020304" pitchFamily="18" charset="0"/>
              </a:rPr>
              <a:t>core </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jezgro</a:t>
            </a:r>
            <a:r>
              <a:rPr lang="en-US" sz="2400" dirty="0">
                <a:solidFill>
                  <a:schemeClr val="accent1"/>
                </a:solidFill>
                <a:latin typeface="Times New Roman" panose="02020603050405020304" pitchFamily="18" charset="0"/>
                <a:cs typeface="Times New Roman" panose="02020603050405020304" pitchFamily="18" charset="0"/>
              </a:rPr>
              <a:t> </a:t>
            </a:r>
          </a:p>
          <a:p>
            <a:r>
              <a:rPr lang="en-US" sz="2400" dirty="0">
                <a:solidFill>
                  <a:srgbClr val="FF0000"/>
                </a:solidFill>
                <a:latin typeface="Times New Roman" panose="02020603050405020304" pitchFamily="18" charset="0"/>
                <a:cs typeface="Times New Roman" panose="02020603050405020304" pitchFamily="18" charset="0"/>
              </a:rPr>
              <a:t>resistor</a:t>
            </a:r>
            <a:r>
              <a:rPr lang="en-US" sz="2400" dirty="0">
                <a:latin typeface="Times New Roman" panose="02020603050405020304" pitchFamily="18" charset="0"/>
                <a:cs typeface="Times New Roman" panose="02020603050405020304" pitchFamily="18" charset="0"/>
              </a:rPr>
              <a:t> </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otpornik</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transformer </a:t>
            </a:r>
            <a:r>
              <a:rPr lang="en-US" sz="2400" dirty="0">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transformator</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D</a:t>
            </a:r>
            <a:r>
              <a:rPr lang="en-US" sz="2400">
                <a:solidFill>
                  <a:srgbClr val="FF0000"/>
                </a:solidFill>
                <a:latin typeface="Times New Roman" panose="02020603050405020304" pitchFamily="18" charset="0"/>
                <a:cs typeface="Times New Roman" panose="02020603050405020304" pitchFamily="18" charset="0"/>
              </a:rPr>
              <a:t>C </a:t>
            </a:r>
            <a:r>
              <a:rPr lang="en-US" sz="2400" dirty="0">
                <a:solidFill>
                  <a:srgbClr val="FF0000"/>
                </a:solidFill>
                <a:latin typeface="Times New Roman" panose="02020603050405020304" pitchFamily="18" charset="0"/>
                <a:cs typeface="Times New Roman" panose="02020603050405020304" pitchFamily="18" charset="0"/>
              </a:rPr>
              <a:t>power </a:t>
            </a:r>
            <a:r>
              <a:rPr lang="en-US" sz="2400" dirty="0">
                <a:latin typeface="Times New Roman" panose="02020603050405020304" pitchFamily="18" charset="0"/>
                <a:cs typeface="Times New Roman" panose="02020603050405020304" pitchFamily="18" charset="0"/>
              </a:rPr>
              <a:t>(direct current) – </a:t>
            </a:r>
            <a:r>
              <a:rPr lang="en-US" sz="2400" dirty="0" err="1">
                <a:solidFill>
                  <a:schemeClr val="accent1"/>
                </a:solidFill>
                <a:latin typeface="Times New Roman" panose="02020603050405020304" pitchFamily="18" charset="0"/>
                <a:cs typeface="Times New Roman" panose="02020603050405020304" pitchFamily="18" charset="0"/>
              </a:rPr>
              <a:t>jednosmjerna</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struja</a:t>
            </a:r>
            <a:r>
              <a:rPr lang="en-US" sz="2400" dirty="0">
                <a:solidFill>
                  <a:schemeClr val="accent1"/>
                </a:solidFill>
                <a:latin typeface="Times New Roman" panose="02020603050405020304" pitchFamily="18" charset="0"/>
                <a:cs typeface="Times New Roman" panose="02020603050405020304" pitchFamily="18" charset="0"/>
              </a:rPr>
              <a:t> </a:t>
            </a:r>
          </a:p>
          <a:p>
            <a:r>
              <a:rPr lang="en-US" sz="2400" dirty="0">
                <a:solidFill>
                  <a:srgbClr val="FF0000"/>
                </a:solidFill>
                <a:latin typeface="Times New Roman" panose="02020603050405020304" pitchFamily="18" charset="0"/>
                <a:cs typeface="Times New Roman" panose="02020603050405020304" pitchFamily="18" charset="0"/>
              </a:rPr>
              <a:t>AC power </a:t>
            </a:r>
            <a:r>
              <a:rPr lang="en-US" sz="2400" dirty="0">
                <a:latin typeface="Times New Roman" panose="02020603050405020304" pitchFamily="18" charset="0"/>
                <a:cs typeface="Times New Roman" panose="02020603050405020304" pitchFamily="18" charset="0"/>
              </a:rPr>
              <a:t>(alternating current) </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naizmjenicna</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struja</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capacitor</a:t>
            </a:r>
            <a:r>
              <a:rPr lang="en-US" sz="2400" dirty="0">
                <a:latin typeface="Times New Roman" panose="02020603050405020304" pitchFamily="18" charset="0"/>
                <a:cs typeface="Times New Roman" panose="02020603050405020304" pitchFamily="18" charset="0"/>
              </a:rPr>
              <a:t> - </a:t>
            </a:r>
            <a:r>
              <a:rPr lang="en-US" sz="2400" dirty="0" err="1">
                <a:solidFill>
                  <a:schemeClr val="accent1"/>
                </a:solidFill>
                <a:latin typeface="Times New Roman" panose="02020603050405020304" pitchFamily="18" charset="0"/>
                <a:cs typeface="Times New Roman" panose="02020603050405020304" pitchFamily="18" charset="0"/>
              </a:rPr>
              <a:t>kondenzator</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coil </a:t>
            </a:r>
            <a:r>
              <a:rPr lang="en-US" sz="2400" dirty="0">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kalem</a:t>
            </a:r>
            <a:endParaRPr lang="en-US" sz="2400" dirty="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Power supply units (PCU) </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jednosmjerni</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i</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naizmjenicni</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izvori</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napajanja</a:t>
            </a:r>
            <a:endParaRPr lang="en-US" sz="2400" dirty="0">
              <a:solidFill>
                <a:schemeClr val="accent1"/>
              </a:solidFill>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8868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list</a:t>
            </a:r>
          </a:p>
        </p:txBody>
      </p:sp>
      <p:sp>
        <p:nvSpPr>
          <p:cNvPr id="3" name="Content Placeholder 2"/>
          <p:cNvSpPr>
            <a:spLocks noGrp="1"/>
          </p:cNvSpPr>
          <p:nvPr>
            <p:ph idx="1"/>
          </p:nvPr>
        </p:nvSpPr>
        <p:spPr>
          <a:xfrm>
            <a:off x="457200" y="1196752"/>
            <a:ext cx="8229600" cy="5184576"/>
          </a:xfrm>
        </p:spPr>
        <p:txBody>
          <a:bodyPr>
            <a:normAutofit/>
          </a:bodyPr>
          <a:lstStyle/>
          <a:p>
            <a:r>
              <a:rPr lang="en-US" sz="1800" b="1" dirty="0">
                <a:latin typeface="Times New Roman" panose="02020603050405020304" pitchFamily="18" charset="0"/>
                <a:cs typeface="Times New Roman" panose="02020603050405020304" pitchFamily="18" charset="0"/>
              </a:rPr>
              <a:t>pointer – </a:t>
            </a:r>
            <a:r>
              <a:rPr lang="en-US" sz="1800" dirty="0" err="1">
                <a:latin typeface="Times New Roman" panose="02020603050405020304" pitchFamily="18" charset="0"/>
                <a:cs typeface="Times New Roman" panose="02020603050405020304" pitchFamily="18" charset="0"/>
              </a:rPr>
              <a:t>kazaljka</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device – </a:t>
            </a:r>
            <a:r>
              <a:rPr lang="en-US" sz="1800" dirty="0" err="1">
                <a:latin typeface="Times New Roman" panose="02020603050405020304" pitchFamily="18" charset="0"/>
                <a:cs typeface="Times New Roman" panose="02020603050405020304" pitchFamily="18" charset="0"/>
              </a:rPr>
              <a:t>komponenta</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amplify – </a:t>
            </a:r>
            <a:r>
              <a:rPr lang="en-US" sz="1800" dirty="0" err="1">
                <a:latin typeface="Times New Roman" panose="02020603050405020304" pitchFamily="18" charset="0"/>
                <a:cs typeface="Times New Roman" panose="02020603050405020304" pitchFamily="18" charset="0"/>
              </a:rPr>
              <a:t>pojacati</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heated cathode – </a:t>
            </a:r>
            <a:r>
              <a:rPr lang="en-US" sz="1800" dirty="0" err="1">
                <a:latin typeface="Times New Roman" panose="02020603050405020304" pitchFamily="18" charset="0"/>
                <a:cs typeface="Times New Roman" panose="02020603050405020304" pitchFamily="18" charset="0"/>
              </a:rPr>
              <a:t>zagrijana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katoda</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plate </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ploca</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junction – </a:t>
            </a:r>
            <a:r>
              <a:rPr lang="en-US" sz="1800" dirty="0" err="1">
                <a:latin typeface="Times New Roman" panose="02020603050405020304" pitchFamily="18" charset="0"/>
                <a:cs typeface="Times New Roman" panose="02020603050405020304" pitchFamily="18" charset="0"/>
              </a:rPr>
              <a:t>spoj</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thermionic diode – </a:t>
            </a:r>
            <a:r>
              <a:rPr lang="en-US" sz="1800" dirty="0" err="1">
                <a:latin typeface="Times New Roman" panose="02020603050405020304" pitchFamily="18" charset="0"/>
                <a:cs typeface="Times New Roman" panose="02020603050405020304" pitchFamily="18" charset="0"/>
              </a:rPr>
              <a:t>dioda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termojonskom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emisijom</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mains transformer – </a:t>
            </a:r>
            <a:r>
              <a:rPr lang="en-US" sz="1800" dirty="0" err="1">
                <a:latin typeface="Times New Roman" panose="02020603050405020304" pitchFamily="18" charset="0"/>
                <a:cs typeface="Times New Roman" panose="02020603050405020304" pitchFamily="18" charset="0"/>
              </a:rPr>
              <a:t>mrezni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transformator</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rectifier </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usmjerac</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measuring instrument – </a:t>
            </a:r>
            <a:r>
              <a:rPr lang="en-US" sz="1800" dirty="0" err="1">
                <a:latin typeface="Times New Roman" panose="02020603050405020304" pitchFamily="18" charset="0"/>
                <a:cs typeface="Times New Roman" panose="02020603050405020304" pitchFamily="18" charset="0"/>
              </a:rPr>
              <a:t>mjerni</a:t>
            </a:r>
            <a:r>
              <a:rPr lang="en-US" sz="1800" dirty="0">
                <a:latin typeface="Times New Roman" panose="02020603050405020304" pitchFamily="18" charset="0"/>
                <a:cs typeface="Times New Roman" panose="02020603050405020304" pitchFamily="18" charset="0"/>
              </a:rPr>
              <a:t> instrument</a:t>
            </a:r>
          </a:p>
          <a:p>
            <a:r>
              <a:rPr lang="en-US" sz="1800" b="1" dirty="0">
                <a:latin typeface="Times New Roman" panose="02020603050405020304" pitchFamily="18" charset="0"/>
                <a:cs typeface="Times New Roman" panose="02020603050405020304" pitchFamily="18" charset="0"/>
              </a:rPr>
              <a:t>reduce – </a:t>
            </a:r>
            <a:r>
              <a:rPr lang="en-US" sz="1800" dirty="0" err="1">
                <a:latin typeface="Times New Roman" panose="02020603050405020304" pitchFamily="18" charset="0"/>
                <a:cs typeface="Times New Roman" panose="02020603050405020304" pitchFamily="18" charset="0"/>
              </a:rPr>
              <a:t>smanjiti</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conduct – </a:t>
            </a:r>
            <a:r>
              <a:rPr lang="en-US" sz="1800" dirty="0" err="1">
                <a:latin typeface="Times New Roman" panose="02020603050405020304" pitchFamily="18" charset="0"/>
                <a:cs typeface="Times New Roman" panose="02020603050405020304" pitchFamily="18" charset="0"/>
              </a:rPr>
              <a:t>sprovesti</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store </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cuvati</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dielectric medium </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neprovodni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sloj</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winding=coil  </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kalem</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17982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accent2"/>
          </a:solidFill>
        </p:spPr>
        <p:txBody>
          <a:bodyPr>
            <a:normAutofit fontScale="90000"/>
          </a:bodyPr>
          <a:lstStyle/>
          <a:p>
            <a:r>
              <a:rPr lang="en-US" dirty="0"/>
              <a:t>Exercises - VOCABULARY</a:t>
            </a:r>
          </a:p>
        </p:txBody>
      </p:sp>
      <p:sp>
        <p:nvSpPr>
          <p:cNvPr id="3" name="Content Placeholder 2"/>
          <p:cNvSpPr>
            <a:spLocks noGrp="1"/>
          </p:cNvSpPr>
          <p:nvPr>
            <p:ph idx="1"/>
          </p:nvPr>
        </p:nvSpPr>
        <p:spPr>
          <a:xfrm>
            <a:off x="179512" y="1196752"/>
            <a:ext cx="8784976" cy="5544616"/>
          </a:xfrm>
        </p:spPr>
        <p:txBody>
          <a:bodyPr>
            <a:normAutofit/>
          </a:bodyPr>
          <a:lstStyle/>
          <a:p>
            <a:r>
              <a:rPr lang="en-US" sz="1800" dirty="0"/>
              <a:t>Write the appropriate word(s) from the cloud next to its explanation (synonym).</a:t>
            </a:r>
          </a:p>
          <a:p>
            <a:pPr marL="0" indent="0">
              <a:buNone/>
            </a:pPr>
            <a:endParaRPr lang="en-US" sz="1800" dirty="0"/>
          </a:p>
          <a:p>
            <a:r>
              <a:rPr lang="en-US" sz="2000" dirty="0"/>
              <a:t>Chat rooms____________</a:t>
            </a:r>
          </a:p>
          <a:p>
            <a:r>
              <a:rPr lang="en-US" sz="2000" dirty="0"/>
              <a:t>Username______________</a:t>
            </a:r>
          </a:p>
          <a:p>
            <a:r>
              <a:rPr lang="en-US" sz="2000" dirty="0"/>
              <a:t>Contact list ______________</a:t>
            </a:r>
          </a:p>
          <a:p>
            <a:r>
              <a:rPr lang="en-US" sz="2000" dirty="0"/>
              <a:t>Labor – saving technology_______</a:t>
            </a:r>
          </a:p>
          <a:p>
            <a:r>
              <a:rPr lang="en-US" sz="2000" dirty="0"/>
              <a:t>the network of power </a:t>
            </a:r>
            <a:r>
              <a:rPr lang="en-US" sz="2000" dirty="0" smtClean="0"/>
              <a:t>cables/lines__________</a:t>
            </a:r>
            <a:endParaRPr lang="en-US" sz="2000" dirty="0"/>
          </a:p>
          <a:p>
            <a:r>
              <a:rPr lang="en-US" sz="2000" dirty="0"/>
              <a:t>The electricity is supplied to our homes ______</a:t>
            </a:r>
          </a:p>
          <a:p>
            <a:r>
              <a:rPr lang="en-US" sz="2000" dirty="0"/>
              <a:t>A constant flow of electricity which travels around a circuit in one direction____</a:t>
            </a:r>
          </a:p>
          <a:p>
            <a:r>
              <a:rPr lang="en-US" sz="2000" dirty="0"/>
              <a:t>Allows current to flow through it ________</a:t>
            </a:r>
          </a:p>
          <a:p>
            <a:r>
              <a:rPr lang="en-US" sz="2000" dirty="0"/>
              <a:t>An installation where electrical power is generated for distribution_______</a:t>
            </a:r>
          </a:p>
          <a:p>
            <a:r>
              <a:rPr lang="en-US" sz="2000" dirty="0"/>
              <a:t>An electrical component that reduces the electrical current _______</a:t>
            </a:r>
          </a:p>
          <a:p>
            <a:pPr marL="0" indent="0">
              <a:buNone/>
            </a:pPr>
            <a:endParaRPr lang="en-US" sz="2000" dirty="0"/>
          </a:p>
        </p:txBody>
      </p:sp>
    </p:spTree>
    <p:extLst>
      <p:ext uri="{BB962C8B-B14F-4D97-AF65-F5344CB8AC3E}">
        <p14:creationId xmlns:p14="http://schemas.microsoft.com/office/powerpoint/2010/main" val="35574663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899592" y="188640"/>
            <a:ext cx="7416824" cy="5544616"/>
          </a:xfrm>
          <a:prstGeom prst="cloudCallout">
            <a:avLst/>
          </a:prstGeom>
          <a:solidFill>
            <a:schemeClr val="accent6">
              <a:lumMod val="20000"/>
              <a:lumOff val="80000"/>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4">
                    <a:lumMod val="75000"/>
                  </a:schemeClr>
                </a:solidFill>
              </a:rPr>
              <a:t>RESISTOR          </a:t>
            </a:r>
            <a:r>
              <a:rPr lang="en-US" sz="2000" dirty="0"/>
              <a:t>            </a:t>
            </a:r>
            <a:r>
              <a:rPr lang="en-US" sz="2000" b="1" dirty="0">
                <a:solidFill>
                  <a:srgbClr val="0070C0"/>
                </a:solidFill>
                <a:latin typeface="Aharoni" panose="02010803020104030203" pitchFamily="2" charset="-79"/>
                <a:cs typeface="Aharoni" panose="02010803020104030203" pitchFamily="2" charset="-79"/>
              </a:rPr>
              <a:t>MAINS ELECTRICITY</a:t>
            </a:r>
          </a:p>
          <a:p>
            <a:pPr algn="ctr"/>
            <a:r>
              <a:rPr lang="en-US" dirty="0">
                <a:solidFill>
                  <a:schemeClr val="accent2">
                    <a:lumMod val="50000"/>
                  </a:schemeClr>
                </a:solidFill>
                <a:latin typeface="Arial Black" panose="020B0A04020102020204" pitchFamily="34" charset="0"/>
              </a:rPr>
              <a:t>POWER GRID              </a:t>
            </a:r>
            <a:r>
              <a:rPr lang="en-US" sz="2000" dirty="0">
                <a:solidFill>
                  <a:srgbClr val="00B0F0"/>
                </a:solidFill>
                <a:latin typeface="Arial Narrow" panose="020B0606020202030204" pitchFamily="34" charset="0"/>
              </a:rPr>
              <a:t>BUDDY LIST                                         </a:t>
            </a:r>
            <a:r>
              <a:rPr lang="en-US" sz="2000" dirty="0">
                <a:solidFill>
                  <a:srgbClr val="FF0066"/>
                </a:solidFill>
                <a:latin typeface="Arial Rounded MT Bold" panose="020F0704030504030204" pitchFamily="34" charset="0"/>
              </a:rPr>
              <a:t>CHANNELS</a:t>
            </a:r>
          </a:p>
          <a:p>
            <a:pPr algn="ctr"/>
            <a:endParaRPr lang="en-US" dirty="0">
              <a:solidFill>
                <a:srgbClr val="FF0066"/>
              </a:solidFill>
              <a:latin typeface="Arial Rounded MT Bold" panose="020F0704030504030204" pitchFamily="34" charset="0"/>
            </a:endParaRPr>
          </a:p>
          <a:p>
            <a:pPr algn="ctr"/>
            <a:r>
              <a:rPr lang="en-US" dirty="0">
                <a:solidFill>
                  <a:srgbClr val="660066"/>
                </a:solidFill>
                <a:latin typeface="Bookman Old Style" panose="02050604050505020204" pitchFamily="18" charset="0"/>
              </a:rPr>
              <a:t>NICKNAME</a:t>
            </a:r>
            <a:r>
              <a:rPr lang="en-US" dirty="0"/>
              <a:t>  </a:t>
            </a:r>
          </a:p>
          <a:p>
            <a:pPr algn="ctr"/>
            <a:r>
              <a:rPr lang="en-US" sz="2000">
                <a:solidFill>
                  <a:srgbClr val="E07D10"/>
                </a:solidFill>
                <a:latin typeface="Broadway" panose="04040905080B02020502" pitchFamily="82" charset="0"/>
              </a:rPr>
              <a:t>AUTOMATION</a:t>
            </a:r>
            <a:r>
              <a:rPr lang="en-US" sz="2000"/>
              <a:t>                             </a:t>
            </a:r>
            <a:r>
              <a:rPr lang="en-US" sz="2000" dirty="0">
                <a:solidFill>
                  <a:srgbClr val="4D4D4D"/>
                </a:solidFill>
                <a:latin typeface="Britannic Bold" panose="020B0903060703020204" pitchFamily="34" charset="0"/>
              </a:rPr>
              <a:t>D</a:t>
            </a:r>
            <a:r>
              <a:rPr lang="en-US" sz="2000" smtClean="0">
                <a:solidFill>
                  <a:srgbClr val="4D4D4D"/>
                </a:solidFill>
                <a:latin typeface="Britannic Bold" panose="020B0903060703020204" pitchFamily="34" charset="0"/>
              </a:rPr>
              <a:t>C </a:t>
            </a:r>
            <a:r>
              <a:rPr lang="en-US" sz="2000" dirty="0">
                <a:solidFill>
                  <a:srgbClr val="4D4D4D"/>
                </a:solidFill>
                <a:latin typeface="Britannic Bold" panose="020B0903060703020204" pitchFamily="34" charset="0"/>
              </a:rPr>
              <a:t>POWER</a:t>
            </a:r>
          </a:p>
          <a:p>
            <a:pPr algn="ctr"/>
            <a:endParaRPr lang="en-US" b="1" dirty="0">
              <a:solidFill>
                <a:srgbClr val="FFFF00"/>
              </a:solidFill>
              <a:latin typeface="Century Schoolbook" panose="02040604050505020304" pitchFamily="18" charset="0"/>
            </a:endParaRPr>
          </a:p>
          <a:p>
            <a:pPr algn="ctr"/>
            <a:endParaRPr lang="en-US" b="1" dirty="0">
              <a:solidFill>
                <a:srgbClr val="FFFF00"/>
              </a:solidFill>
              <a:latin typeface="Century Schoolbook" panose="02040604050505020304" pitchFamily="18" charset="0"/>
            </a:endParaRPr>
          </a:p>
          <a:p>
            <a:pPr algn="ctr"/>
            <a:r>
              <a:rPr lang="en-US" sz="2000" b="1" dirty="0">
                <a:solidFill>
                  <a:schemeClr val="accent3">
                    <a:lumMod val="75000"/>
                  </a:schemeClr>
                </a:solidFill>
                <a:latin typeface="Century Schoolbook" panose="02040604050505020304" pitchFamily="18" charset="0"/>
              </a:rPr>
              <a:t>CONDUCTOR</a:t>
            </a:r>
          </a:p>
          <a:p>
            <a:pPr algn="ctr"/>
            <a:endParaRPr lang="en-US" b="1" dirty="0">
              <a:solidFill>
                <a:srgbClr val="FFFF00"/>
              </a:solidFill>
              <a:latin typeface="Century Schoolbook" panose="02040604050505020304" pitchFamily="18" charset="0"/>
            </a:endParaRPr>
          </a:p>
          <a:p>
            <a:pPr algn="ctr"/>
            <a:r>
              <a:rPr lang="en-US" sz="2000" b="1" dirty="0">
                <a:solidFill>
                  <a:srgbClr val="FFFF00"/>
                </a:solidFill>
                <a:latin typeface="Century Schoolbook" panose="02040604050505020304" pitchFamily="18" charset="0"/>
              </a:rPr>
              <a:t>                                 </a:t>
            </a:r>
            <a:r>
              <a:rPr lang="en-US" sz="2000" b="1" dirty="0">
                <a:solidFill>
                  <a:schemeClr val="tx2">
                    <a:lumMod val="75000"/>
                  </a:schemeClr>
                </a:solidFill>
              </a:rPr>
              <a:t>POWER STATION</a:t>
            </a:r>
          </a:p>
        </p:txBody>
      </p:sp>
    </p:spTree>
    <p:extLst>
      <p:ext uri="{BB962C8B-B14F-4D97-AF65-F5344CB8AC3E}">
        <p14:creationId xmlns:p14="http://schemas.microsoft.com/office/powerpoint/2010/main" val="2743744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44624"/>
            <a:ext cx="7776864" cy="6336704"/>
          </a:xfrm>
          <a:prstGeom prst="rect">
            <a:avLst/>
          </a:prstGeom>
        </p:spPr>
      </p:pic>
    </p:spTree>
    <p:extLst>
      <p:ext uri="{BB962C8B-B14F-4D97-AF65-F5344CB8AC3E}">
        <p14:creationId xmlns:p14="http://schemas.microsoft.com/office/powerpoint/2010/main" val="411281637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a:t>Coil</a:t>
            </a:r>
          </a:p>
        </p:txBody>
      </p:sp>
      <p:sp>
        <p:nvSpPr>
          <p:cNvPr id="3" name="Content Placeholder 2"/>
          <p:cNvSpPr>
            <a:spLocks noGrp="1"/>
          </p:cNvSpPr>
          <p:nvPr>
            <p:ph idx="1"/>
          </p:nvPr>
        </p:nvSpPr>
        <p:spPr>
          <a:xfrm>
            <a:off x="323528" y="1124744"/>
            <a:ext cx="8229600" cy="5261446"/>
          </a:xfrm>
        </p:spPr>
        <p:txBody>
          <a:bodyPr>
            <a:normAutofit/>
          </a:bodyPr>
          <a:lstStyle/>
          <a:p>
            <a:r>
              <a:rPr lang="en-US" sz="1800" dirty="0">
                <a:latin typeface="Times New Roman" panose="02020603050405020304" pitchFamily="18" charset="0"/>
                <a:cs typeface="Times New Roman" panose="02020603050405020304" pitchFamily="18" charset="0"/>
              </a:rPr>
              <a:t>An </a:t>
            </a:r>
            <a:r>
              <a:rPr lang="en-US" sz="1800" b="1" dirty="0">
                <a:latin typeface="Times New Roman" panose="02020603050405020304" pitchFamily="18" charset="0"/>
                <a:cs typeface="Times New Roman" panose="02020603050405020304" pitchFamily="18" charset="0"/>
              </a:rPr>
              <a:t>electromagnetic coil</a:t>
            </a:r>
            <a:r>
              <a:rPr lang="en-US" sz="1800" dirty="0">
                <a:latin typeface="Times New Roman" panose="02020603050405020304" pitchFamily="18" charset="0"/>
                <a:cs typeface="Times New Roman" panose="02020603050405020304" pitchFamily="18" charset="0"/>
              </a:rPr>
              <a:t> is an electrical </a:t>
            </a:r>
            <a:r>
              <a:rPr lang="en-US" sz="1800" b="1" dirty="0">
                <a:latin typeface="Times New Roman" panose="02020603050405020304" pitchFamily="18" charset="0"/>
                <a:cs typeface="Times New Roman" panose="02020603050405020304" pitchFamily="18" charset="0"/>
              </a:rPr>
              <a:t>conductor</a:t>
            </a:r>
            <a:r>
              <a:rPr lang="en-US" sz="1800" dirty="0">
                <a:latin typeface="Times New Roman" panose="02020603050405020304" pitchFamily="18" charset="0"/>
                <a:cs typeface="Times New Roman" panose="02020603050405020304" pitchFamily="18" charset="0"/>
              </a:rPr>
              <a:t> such as a wire in the shape of a coil, spiral or </a:t>
            </a:r>
            <a:r>
              <a:rPr lang="en-US" sz="1800" b="1" dirty="0">
                <a:latin typeface="Times New Roman" panose="02020603050405020304" pitchFamily="18" charset="0"/>
                <a:cs typeface="Times New Roman" panose="02020603050405020304" pitchFamily="18" charset="0"/>
              </a:rPr>
              <a:t>helix</a:t>
            </a:r>
            <a:r>
              <a:rPr lang="en-US" sz="1800" dirty="0">
                <a:latin typeface="Times New Roman" panose="02020603050405020304" pitchFamily="18" charset="0"/>
                <a:cs typeface="Times New Roman" panose="02020603050405020304" pitchFamily="18" charset="0"/>
              </a:rPr>
              <a:t>.  Electromagnetic coils are used in electrical engineering, in applications where electric currents interact with magnetic fields, in devices such as electric motors, generators, inductors, electromagnets, transformers, and sensor coils. </a:t>
            </a:r>
          </a:p>
          <a:p>
            <a:r>
              <a:rPr lang="en-US" sz="1800" dirty="0">
                <a:latin typeface="Times New Roman" panose="02020603050405020304" pitchFamily="18" charset="0"/>
                <a:cs typeface="Times New Roman" panose="02020603050405020304" pitchFamily="18" charset="0"/>
              </a:rPr>
              <a:t>Coils can be classified by their function into:</a:t>
            </a:r>
          </a:p>
          <a:p>
            <a:pPr marL="0" indent="0">
              <a:buNone/>
            </a:pPr>
            <a:r>
              <a:rPr lang="en-US" sz="1800"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Electromagnets</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 inductors</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t>
            </a:r>
            <a:r>
              <a:rPr lang="en-US" sz="1800" b="1" i="1" dirty="0">
                <a:latin typeface="Times New Roman" panose="02020603050405020304" pitchFamily="18" charset="0"/>
                <a:cs typeface="Times New Roman" panose="02020603050405020304" pitchFamily="18" charset="0"/>
              </a:rPr>
              <a:t> transformers, electric machines , transducer coils</a:t>
            </a:r>
          </a:p>
          <a:p>
            <a:pPr marL="0" indent="0">
              <a:buNone/>
            </a:pPr>
            <a:endParaRPr lang="en-US" sz="18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2849" y="3501008"/>
            <a:ext cx="4176713" cy="259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39488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Capacitors</a:t>
            </a:r>
          </a:p>
        </p:txBody>
      </p:sp>
      <p:sp>
        <p:nvSpPr>
          <p:cNvPr id="3" name="Content Placeholder 2"/>
          <p:cNvSpPr>
            <a:spLocks noGrp="1"/>
          </p:cNvSpPr>
          <p:nvPr>
            <p:ph idx="1"/>
          </p:nvPr>
        </p:nvSpPr>
        <p:spPr/>
        <p:txBody>
          <a:bodyPr>
            <a:normAutofit/>
          </a:bodyPr>
          <a:lstStyle/>
          <a:p>
            <a:pPr algn="just"/>
            <a:r>
              <a:rPr lang="en-US" sz="1800" dirty="0">
                <a:latin typeface="Times New Roman" panose="02020603050405020304" pitchFamily="18" charset="0"/>
                <a:cs typeface="Times New Roman" panose="02020603050405020304" pitchFamily="18" charset="0"/>
              </a:rPr>
              <a:t>A </a:t>
            </a:r>
            <a:r>
              <a:rPr lang="en-US" sz="1800" b="1" dirty="0">
                <a:latin typeface="Times New Roman" panose="02020603050405020304" pitchFamily="18" charset="0"/>
                <a:cs typeface="Times New Roman" panose="02020603050405020304" pitchFamily="18" charset="0"/>
              </a:rPr>
              <a:t>capacitor</a:t>
            </a:r>
            <a:r>
              <a:rPr lang="en-US" sz="1800" dirty="0">
                <a:latin typeface="Times New Roman" panose="02020603050405020304" pitchFamily="18" charset="0"/>
                <a:cs typeface="Times New Roman" panose="02020603050405020304" pitchFamily="18" charset="0"/>
              </a:rPr>
              <a:t> is a device that </a:t>
            </a:r>
            <a:r>
              <a:rPr lang="en-US" sz="1800" b="1" dirty="0">
                <a:latin typeface="Times New Roman" panose="02020603050405020304" pitchFamily="18" charset="0"/>
                <a:cs typeface="Times New Roman" panose="02020603050405020304" pitchFamily="18" charset="0"/>
              </a:rPr>
              <a:t>stores </a:t>
            </a:r>
            <a:r>
              <a:rPr lang="en-US" sz="1800" dirty="0">
                <a:latin typeface="Times New Roman" panose="02020603050405020304" pitchFamily="18" charset="0"/>
                <a:cs typeface="Times New Roman" panose="02020603050405020304" pitchFamily="18" charset="0"/>
              </a:rPr>
              <a:t>electrical energy in an electric field. It is a passive electronic component with two terminals. The capacitor was originally known as a </a:t>
            </a:r>
            <a:r>
              <a:rPr lang="en-US" sz="1800" u="sng" dirty="0">
                <a:latin typeface="Times New Roman" panose="02020603050405020304" pitchFamily="18" charset="0"/>
                <a:cs typeface="Times New Roman" panose="02020603050405020304" pitchFamily="18" charset="0"/>
              </a:rPr>
              <a:t>condenser or </a:t>
            </a:r>
            <a:r>
              <a:rPr lang="en-US" sz="1800" u="sng" dirty="0" err="1">
                <a:latin typeface="Times New Roman" panose="02020603050405020304" pitchFamily="18" charset="0"/>
                <a:cs typeface="Times New Roman" panose="02020603050405020304" pitchFamily="18" charset="0"/>
              </a:rPr>
              <a:t>condensator</a:t>
            </a:r>
            <a:r>
              <a:rPr lang="en-US" sz="1800" dirty="0">
                <a:latin typeface="Times New Roman" panose="02020603050405020304" pitchFamily="18" charset="0"/>
                <a:cs typeface="Times New Roman" panose="02020603050405020304" pitchFamily="18" charset="0"/>
              </a:rPr>
              <a:t>. </a:t>
            </a:r>
          </a:p>
          <a:p>
            <a:pPr algn="just"/>
            <a:r>
              <a:rPr lang="en-US" sz="1800" dirty="0">
                <a:latin typeface="Times New Roman" panose="02020603050405020304" pitchFamily="18" charset="0"/>
                <a:cs typeface="Times New Roman" panose="02020603050405020304" pitchFamily="18" charset="0"/>
              </a:rPr>
              <a:t>Most capacitors contain at least two electrical conductors often in the form of metallic plates or surfaces separated by a dielectric medium. Capacitors are widely used as parts of electrical circuits in many common electrical devices. There are various types such as: variable capacitors, film capacitors, electrolytic capacitors...</a:t>
            </a:r>
          </a:p>
          <a:p>
            <a:pPr marL="0" indent="0" algn="just">
              <a:buNone/>
            </a:pPr>
            <a:r>
              <a:rPr lang="en-US" sz="1800" dirty="0">
                <a:latin typeface="Times New Roman" panose="02020603050405020304" pitchFamily="18" charset="0"/>
                <a:cs typeface="Times New Roman" panose="02020603050405020304" pitchFamily="18"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3914587"/>
            <a:ext cx="3672408" cy="244382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8646103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dirty="0"/>
              <a:t>Diodes</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A diode is a two-terminal electronic component that conducts current primarily in one direction (asymmetric conductance); it has low (ideally zero) resistance in one direction, and high (ideally infinite) resistance in the other. </a:t>
            </a:r>
          </a:p>
          <a:p>
            <a:pPr marL="0" indent="0" algn="just">
              <a:buNone/>
            </a:pPr>
            <a:r>
              <a:rPr lang="en-US" sz="1800" dirty="0">
                <a:latin typeface="Times New Roman" panose="02020603050405020304" pitchFamily="18" charset="0"/>
                <a:cs typeface="Times New Roman" panose="02020603050405020304" pitchFamily="18" charset="0"/>
              </a:rPr>
              <a:t>	 A diode vacuum tube or </a:t>
            </a:r>
            <a:r>
              <a:rPr lang="en-US" sz="1800" b="1" dirty="0">
                <a:latin typeface="Times New Roman" panose="02020603050405020304" pitchFamily="18" charset="0"/>
                <a:cs typeface="Times New Roman" panose="02020603050405020304" pitchFamily="18" charset="0"/>
              </a:rPr>
              <a:t>thermionic diode </a:t>
            </a:r>
            <a:r>
              <a:rPr lang="en-US" sz="1800" dirty="0">
                <a:latin typeface="Times New Roman" panose="02020603050405020304" pitchFamily="18" charset="0"/>
                <a:cs typeface="Times New Roman" panose="02020603050405020304" pitchFamily="18" charset="0"/>
              </a:rPr>
              <a:t>is a</a:t>
            </a:r>
            <a:endParaRPr lang="en-US" sz="1800" b="1" dirty="0">
              <a:latin typeface="Times New Roman" panose="02020603050405020304" pitchFamily="18"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                  vacuum tube with two   electrodes, a </a:t>
            </a:r>
            <a:r>
              <a:rPr lang="en-US" sz="1800" b="1" dirty="0">
                <a:latin typeface="Times New Roman" panose="02020603050405020304" pitchFamily="18" charset="0"/>
                <a:cs typeface="Times New Roman" panose="02020603050405020304" pitchFamily="18" charset="0"/>
              </a:rPr>
              <a:t>heated </a:t>
            </a:r>
          </a:p>
          <a:p>
            <a:pPr marL="0" indent="0" algn="just">
              <a:buNone/>
            </a:pPr>
            <a:r>
              <a:rPr lang="en-US" sz="1800" b="1" dirty="0">
                <a:latin typeface="Times New Roman" panose="02020603050405020304" pitchFamily="18" charset="0"/>
                <a:cs typeface="Times New Roman" panose="02020603050405020304" pitchFamily="18" charset="0"/>
              </a:rPr>
              <a:t>                 cathode </a:t>
            </a:r>
            <a:r>
              <a:rPr lang="en-US" sz="1800" dirty="0">
                <a:latin typeface="Times New Roman" panose="02020603050405020304" pitchFamily="18" charset="0"/>
                <a:cs typeface="Times New Roman" panose="02020603050405020304" pitchFamily="18" charset="0"/>
              </a:rPr>
              <a:t>and a </a:t>
            </a:r>
            <a:r>
              <a:rPr lang="en-US" sz="1800" b="1" dirty="0">
                <a:latin typeface="Times New Roman" panose="02020603050405020304" pitchFamily="18" charset="0"/>
                <a:cs typeface="Times New Roman" panose="02020603050405020304" pitchFamily="18" charset="0"/>
              </a:rPr>
              <a:t>plate</a:t>
            </a:r>
            <a:r>
              <a:rPr lang="en-US" sz="1800" dirty="0">
                <a:latin typeface="Times New Roman" panose="02020603050405020304" pitchFamily="18" charset="0"/>
                <a:cs typeface="Times New Roman" panose="02020603050405020304" pitchFamily="18" charset="0"/>
              </a:rPr>
              <a:t>, in which electrons can flow </a:t>
            </a:r>
          </a:p>
          <a:p>
            <a:pPr marL="0" indent="0" algn="just">
              <a:buNone/>
            </a:pPr>
            <a:r>
              <a:rPr lang="en-US" sz="1800" dirty="0">
                <a:latin typeface="Times New Roman" panose="02020603050405020304" pitchFamily="18" charset="0"/>
                <a:cs typeface="Times New Roman" panose="02020603050405020304" pitchFamily="18" charset="0"/>
              </a:rPr>
              <a:t>                 in only one direction  from cathode to plate. </a:t>
            </a:r>
          </a:p>
          <a:p>
            <a:pPr marL="0" indent="0">
              <a:buNone/>
            </a:pPr>
            <a:r>
              <a:rPr lang="en-US" sz="1800" dirty="0">
                <a:latin typeface="Times New Roman" panose="02020603050405020304" pitchFamily="18" charset="0"/>
                <a:cs typeface="Times New Roman" panose="02020603050405020304" pitchFamily="18" charset="0"/>
              </a:rPr>
              <a:t>	</a:t>
            </a:r>
          </a:p>
          <a:p>
            <a:pPr marL="0" indent="0">
              <a:buNone/>
            </a:pPr>
            <a:r>
              <a:rPr lang="en-US" sz="1800" dirty="0">
                <a:latin typeface="Times New Roman" panose="02020603050405020304" pitchFamily="18" charset="0"/>
                <a:cs typeface="Times New Roman" panose="02020603050405020304" pitchFamily="18" charset="0"/>
              </a:rPr>
              <a:t>	A </a:t>
            </a:r>
            <a:r>
              <a:rPr lang="en-US" sz="1800" b="1" dirty="0">
                <a:latin typeface="Times New Roman" panose="02020603050405020304" pitchFamily="18" charset="0"/>
                <a:cs typeface="Times New Roman" panose="02020603050405020304" pitchFamily="18" charset="0"/>
              </a:rPr>
              <a:t>semiconductor</a:t>
            </a:r>
            <a:r>
              <a:rPr lang="en-US" sz="1800" dirty="0">
                <a:latin typeface="Times New Roman" panose="02020603050405020304" pitchFamily="18" charset="0"/>
                <a:cs typeface="Times New Roman" panose="02020603050405020304" pitchFamily="18" charset="0"/>
              </a:rPr>
              <a:t> diode is a crystalline piece </a:t>
            </a:r>
          </a:p>
          <a:p>
            <a:pPr marL="0" indent="0">
              <a:buNone/>
            </a:pPr>
            <a:r>
              <a:rPr lang="en-US" sz="1800" dirty="0">
                <a:latin typeface="Times New Roman" panose="02020603050405020304" pitchFamily="18" charset="0"/>
                <a:cs typeface="Times New Roman" panose="02020603050405020304" pitchFamily="18" charset="0"/>
              </a:rPr>
              <a:t>                of semiconductor material with a</a:t>
            </a:r>
          </a:p>
          <a:p>
            <a:pPr marL="0" indent="0">
              <a:buNone/>
            </a:pPr>
            <a:r>
              <a:rPr lang="en-US" sz="1800" dirty="0">
                <a:latin typeface="Times New Roman" panose="02020603050405020304" pitchFamily="18" charset="0"/>
                <a:cs typeface="Times New Roman" panose="02020603050405020304" pitchFamily="18" charset="0"/>
              </a:rPr>
              <a:t>                p–n junction connected to two electrical terminals.     </a:t>
            </a:r>
          </a:p>
        </p:txBody>
      </p:sp>
      <p:sp>
        <p:nvSpPr>
          <p:cNvPr id="4" name="Bent Arrow 3"/>
          <p:cNvSpPr/>
          <p:nvPr/>
        </p:nvSpPr>
        <p:spPr>
          <a:xfrm>
            <a:off x="940979" y="2596095"/>
            <a:ext cx="381768" cy="36004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5" name="Bent Arrow 4"/>
          <p:cNvSpPr/>
          <p:nvPr/>
        </p:nvSpPr>
        <p:spPr>
          <a:xfrm>
            <a:off x="940979" y="4191142"/>
            <a:ext cx="381768" cy="36004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2348880"/>
            <a:ext cx="2016224" cy="1581532"/>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9374" y="4336569"/>
            <a:ext cx="2089828" cy="1541248"/>
          </a:xfrm>
          <a:prstGeom prst="rect">
            <a:avLst/>
          </a:prstGeom>
        </p:spPr>
      </p:pic>
    </p:spTree>
    <p:extLst>
      <p:ext uri="{BB962C8B-B14F-4D97-AF65-F5344CB8AC3E}">
        <p14:creationId xmlns:p14="http://schemas.microsoft.com/office/powerpoint/2010/main" val="282985109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a:t>Resistors</a:t>
            </a:r>
          </a:p>
        </p:txBody>
      </p:sp>
      <p:sp>
        <p:nvSpPr>
          <p:cNvPr id="3" name="Content Placeholder 2"/>
          <p:cNvSpPr>
            <a:spLocks noGrp="1"/>
          </p:cNvSpPr>
          <p:nvPr>
            <p:ph idx="1"/>
          </p:nvPr>
        </p:nvSpPr>
        <p:spPr>
          <a:xfrm>
            <a:off x="471950" y="1052737"/>
            <a:ext cx="8229600" cy="5400600"/>
          </a:xfrm>
        </p:spPr>
        <p:txBody>
          <a:bodyPr>
            <a:normAutofit/>
          </a:bodyPr>
          <a:lstStyle/>
          <a:p>
            <a:pPr algn="just"/>
            <a:r>
              <a:rPr lang="en-US" sz="1800" dirty="0">
                <a:latin typeface="Times New Roman" panose="02020603050405020304" pitchFamily="18" charset="0"/>
                <a:cs typeface="Times New Roman" panose="02020603050405020304" pitchFamily="18" charset="0"/>
              </a:rPr>
              <a:t>A </a:t>
            </a:r>
            <a:r>
              <a:rPr lang="en-US" sz="1800" b="1" dirty="0">
                <a:latin typeface="Times New Roman" panose="02020603050405020304" pitchFamily="18" charset="0"/>
                <a:cs typeface="Times New Roman" panose="02020603050405020304" pitchFamily="18" charset="0"/>
              </a:rPr>
              <a:t>resisto</a:t>
            </a:r>
            <a:r>
              <a:rPr lang="en-US" sz="1800" dirty="0">
                <a:latin typeface="Times New Roman" panose="02020603050405020304" pitchFamily="18" charset="0"/>
                <a:cs typeface="Times New Roman" panose="02020603050405020304" pitchFamily="18" charset="0"/>
              </a:rPr>
              <a:t>r is a passive two-terminal electrical component that implements electrical resistance as a circuit element. In electronic circuits, resistors are used to reduce current flow, adjust signal levels, to divide voltages, terminate transmission lines, among other uses. </a:t>
            </a:r>
          </a:p>
          <a:p>
            <a:pPr algn="just"/>
            <a:endParaRPr lang="en-US" sz="1800" dirty="0">
              <a:latin typeface="Times New Roman" panose="02020603050405020304" pitchFamily="18"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Fixed </a:t>
            </a:r>
            <a:r>
              <a:rPr lang="en-US" sz="1800" dirty="0">
                <a:latin typeface="Times New Roman" panose="02020603050405020304" pitchFamily="18" charset="0"/>
                <a:cs typeface="Times New Roman" panose="02020603050405020304" pitchFamily="18" charset="0"/>
              </a:rPr>
              <a:t>resistors have resistances that only change slightly with temperature, time or operating voltage. </a:t>
            </a:r>
          </a:p>
          <a:p>
            <a:pPr marL="0" indent="0" algn="just">
              <a:buNone/>
            </a:pP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Variable</a:t>
            </a:r>
            <a:r>
              <a:rPr lang="en-US" sz="1800" dirty="0">
                <a:latin typeface="Times New Roman" panose="02020603050405020304" pitchFamily="18" charset="0"/>
                <a:cs typeface="Times New Roman" panose="02020603050405020304" pitchFamily="18" charset="0"/>
              </a:rPr>
              <a:t> resistors can be used to adjust circuit elements (such as a volume control or a lamp dimmer), or as sensing devices for heat, light, humidity, force, or chemical activity.</a:t>
            </a:r>
          </a:p>
          <a:p>
            <a:pPr marL="0" indent="0" algn="just">
              <a:buNone/>
            </a:pPr>
            <a:r>
              <a:rPr lang="en-US" sz="1800" dirty="0">
                <a:latin typeface="Times New Roman" panose="02020603050405020304" pitchFamily="18" charset="0"/>
                <a:cs typeface="Times New Roman" panose="02020603050405020304" pitchFamily="18" charset="0"/>
              </a:rPr>
              <a:t>These are two typical  schematic diagram symbols:</a:t>
            </a:r>
          </a:p>
          <a:p>
            <a:pPr marL="0" indent="0" algn="just">
              <a:buNone/>
            </a:pPr>
            <a:r>
              <a:rPr lang="en-US" sz="1800" dirty="0">
                <a:latin typeface="Times New Roman" panose="02020603050405020304" pitchFamily="18" charset="0"/>
                <a:cs typeface="Times New Roman" panose="02020603050405020304" pitchFamily="18" charset="0"/>
              </a:rPr>
              <a:t>a)                                                                      b)</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a – resistor                                                                    IEC resistor symbol</a:t>
            </a:r>
          </a:p>
          <a:p>
            <a:pPr marL="0" indent="0">
              <a:buNone/>
            </a:pPr>
            <a:r>
              <a:rPr lang="en-US" sz="1800" dirty="0">
                <a:latin typeface="Times New Roman" panose="02020603050405020304" pitchFamily="18" charset="0"/>
                <a:cs typeface="Times New Roman" panose="02020603050405020304" pitchFamily="18" charset="0"/>
              </a:rPr>
              <a:t>b - variable resistor</a:t>
            </a:r>
          </a:p>
          <a:p>
            <a:pPr marL="0" indent="0">
              <a:buNone/>
            </a:pPr>
            <a:r>
              <a:rPr lang="en-US" sz="1800" dirty="0">
                <a:latin typeface="Times New Roman" panose="02020603050405020304" pitchFamily="18" charset="0"/>
                <a:cs typeface="Times New Roman" panose="02020603050405020304" pitchFamily="18" charset="0"/>
              </a:rPr>
              <a:t>c - potentiometer</a:t>
            </a:r>
          </a:p>
        </p:txBody>
      </p:sp>
      <p:sp>
        <p:nvSpPr>
          <p:cNvPr id="4" name="Right Arrow 3"/>
          <p:cNvSpPr/>
          <p:nvPr/>
        </p:nvSpPr>
        <p:spPr>
          <a:xfrm flipV="1">
            <a:off x="539552" y="2663521"/>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ight Arrow 4"/>
          <p:cNvSpPr/>
          <p:nvPr/>
        </p:nvSpPr>
        <p:spPr>
          <a:xfrm>
            <a:off x="539552" y="3277234"/>
            <a:ext cx="360040" cy="1169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070" y="4489426"/>
            <a:ext cx="2700300" cy="72008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4489426"/>
            <a:ext cx="2160240" cy="720080"/>
          </a:xfrm>
          <a:prstGeom prst="rect">
            <a:avLst/>
          </a:prstGeom>
        </p:spPr>
      </p:pic>
    </p:spTree>
    <p:extLst>
      <p:ext uri="{BB962C8B-B14F-4D97-AF65-F5344CB8AC3E}">
        <p14:creationId xmlns:p14="http://schemas.microsoft.com/office/powerpoint/2010/main" val="198304122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Transistors</a:t>
            </a:r>
          </a:p>
        </p:txBody>
      </p:sp>
      <p:sp>
        <p:nvSpPr>
          <p:cNvPr id="3" name="Content Placeholder 2"/>
          <p:cNvSpPr>
            <a:spLocks noGrp="1"/>
          </p:cNvSpPr>
          <p:nvPr>
            <p:ph idx="1"/>
          </p:nvPr>
        </p:nvSpPr>
        <p:spPr/>
        <p:txBody>
          <a:bodyPr>
            <a:normAutofit/>
          </a:bodyPr>
          <a:lstStyle/>
          <a:p>
            <a:pPr algn="just"/>
            <a:r>
              <a:rPr lang="en-US" sz="1800" b="1" dirty="0">
                <a:latin typeface="Times New Roman" panose="02020603050405020304" pitchFamily="18" charset="0"/>
                <a:cs typeface="Times New Roman" panose="02020603050405020304" pitchFamily="18" charset="0"/>
              </a:rPr>
              <a:t>A transistor </a:t>
            </a:r>
            <a:r>
              <a:rPr lang="en-US" sz="1800" dirty="0">
                <a:latin typeface="Times New Roman" panose="02020603050405020304" pitchFamily="18" charset="0"/>
                <a:cs typeface="Times New Roman" panose="02020603050405020304" pitchFamily="18" charset="0"/>
              </a:rPr>
              <a:t>is a semiconductor device used to </a:t>
            </a:r>
            <a:r>
              <a:rPr lang="en-US" sz="1800" b="1" dirty="0">
                <a:latin typeface="Times New Roman" panose="02020603050405020304" pitchFamily="18" charset="0"/>
                <a:cs typeface="Times New Roman" panose="02020603050405020304" pitchFamily="18" charset="0"/>
              </a:rPr>
              <a:t>amplify</a:t>
            </a:r>
            <a:r>
              <a:rPr lang="en-US" sz="1800" dirty="0">
                <a:latin typeface="Times New Roman" panose="02020603050405020304" pitchFamily="18" charset="0"/>
                <a:cs typeface="Times New Roman" panose="02020603050405020304" pitchFamily="18" charset="0"/>
              </a:rPr>
              <a:t> or </a:t>
            </a:r>
            <a:r>
              <a:rPr lang="en-US" sz="1800" b="1" dirty="0">
                <a:latin typeface="Times New Roman" panose="02020603050405020304" pitchFamily="18" charset="0"/>
                <a:cs typeface="Times New Roman" panose="02020603050405020304" pitchFamily="18" charset="0"/>
              </a:rPr>
              <a:t>switc</a:t>
            </a:r>
            <a:r>
              <a:rPr lang="en-US" sz="1800" dirty="0">
                <a:latin typeface="Times New Roman" panose="02020603050405020304" pitchFamily="18" charset="0"/>
                <a:cs typeface="Times New Roman" panose="02020603050405020304" pitchFamily="18" charset="0"/>
              </a:rPr>
              <a:t>h electronic signals and electrical power. It is composed of semiconductor material usually with at least three </a:t>
            </a:r>
            <a:r>
              <a:rPr lang="en-US" sz="1800" b="1" dirty="0">
                <a:latin typeface="Times New Roman" panose="02020603050405020304" pitchFamily="18" charset="0"/>
                <a:cs typeface="Times New Roman" panose="02020603050405020304" pitchFamily="18" charset="0"/>
              </a:rPr>
              <a:t>terminals</a:t>
            </a:r>
            <a:r>
              <a:rPr lang="en-US" sz="1800" dirty="0">
                <a:latin typeface="Times New Roman" panose="02020603050405020304" pitchFamily="18" charset="0"/>
                <a:cs typeface="Times New Roman" panose="02020603050405020304" pitchFamily="18" charset="0"/>
              </a:rPr>
              <a:t> for connection to an external circuit. A voltage or current applied to one pair of the transistor's terminals controls the current through another pair of terminals. </a:t>
            </a:r>
          </a:p>
          <a:p>
            <a:pPr algn="just"/>
            <a:r>
              <a:rPr lang="en-US" sz="1800" dirty="0">
                <a:latin typeface="Times New Roman" panose="02020603050405020304" pitchFamily="18" charset="0"/>
                <a:cs typeface="Times New Roman" panose="02020603050405020304" pitchFamily="18" charset="0"/>
              </a:rPr>
              <a:t>There are various types of transistors such as:</a:t>
            </a:r>
          </a:p>
          <a:p>
            <a:pPr algn="just">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Bipolar transistors</a:t>
            </a:r>
          </a:p>
          <a:p>
            <a:pPr algn="just">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Unipolar transistors (field-effect transistor)</a:t>
            </a:r>
          </a:p>
          <a:p>
            <a:pPr algn="just">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MOS transistors (metal-oxide-semiconductor) etc.</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2924944"/>
            <a:ext cx="2769096" cy="2769096"/>
          </a:xfrm>
          <a:prstGeom prst="rect">
            <a:avLst/>
          </a:prstGeom>
        </p:spPr>
      </p:pic>
    </p:spTree>
    <p:extLst>
      <p:ext uri="{BB962C8B-B14F-4D97-AF65-F5344CB8AC3E}">
        <p14:creationId xmlns:p14="http://schemas.microsoft.com/office/powerpoint/2010/main" val="406640757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300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Multimeter</a:t>
            </a:r>
            <a:endParaRPr lang="en-US" dirty="0"/>
          </a:p>
        </p:txBody>
      </p:sp>
      <p:sp>
        <p:nvSpPr>
          <p:cNvPr id="3" name="Content Placeholder 2"/>
          <p:cNvSpPr>
            <a:spLocks noGrp="1"/>
          </p:cNvSpPr>
          <p:nvPr>
            <p:ph idx="1"/>
          </p:nvPr>
        </p:nvSpPr>
        <p:spPr/>
        <p:txBody>
          <a:bodyPr>
            <a:normAutofit/>
          </a:bodyPr>
          <a:lstStyle/>
          <a:p>
            <a:pPr algn="just"/>
            <a:r>
              <a:rPr lang="en-US" sz="1800" b="1" dirty="0">
                <a:latin typeface="Times New Roman" panose="02020603050405020304" pitchFamily="18" charset="0"/>
                <a:cs typeface="Times New Roman" panose="02020603050405020304" pitchFamily="18" charset="0"/>
              </a:rPr>
              <a:t>A </a:t>
            </a:r>
            <a:r>
              <a:rPr lang="en-US" sz="1800" b="1" dirty="0" err="1">
                <a:latin typeface="Times New Roman" panose="02020603050405020304" pitchFamily="18" charset="0"/>
                <a:cs typeface="Times New Roman" panose="02020603050405020304" pitchFamily="18" charset="0"/>
              </a:rPr>
              <a:t>multimeter</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or a </a:t>
            </a:r>
            <a:r>
              <a:rPr lang="en-US" sz="1800" dirty="0" err="1">
                <a:latin typeface="Times New Roman" panose="02020603050405020304" pitchFamily="18" charset="0"/>
                <a:cs typeface="Times New Roman" panose="02020603050405020304" pitchFamily="18" charset="0"/>
              </a:rPr>
              <a:t>multitester</a:t>
            </a:r>
            <a:r>
              <a:rPr lang="en-US" sz="1800" dirty="0">
                <a:latin typeface="Times New Roman" panose="02020603050405020304" pitchFamily="18" charset="0"/>
                <a:cs typeface="Times New Roman" panose="02020603050405020304" pitchFamily="18" charset="0"/>
              </a:rPr>
              <a:t>, also known as a VOM (volt-ohm-</a:t>
            </a:r>
            <a:r>
              <a:rPr lang="en-US" sz="1800" dirty="0" err="1">
                <a:latin typeface="Times New Roman" panose="02020603050405020304" pitchFamily="18" charset="0"/>
                <a:cs typeface="Times New Roman" panose="02020603050405020304" pitchFamily="18" charset="0"/>
              </a:rPr>
              <a:t>milliammeter</a:t>
            </a:r>
            <a:r>
              <a:rPr lang="en-US" sz="1800" dirty="0">
                <a:latin typeface="Times New Roman" panose="02020603050405020304" pitchFamily="18" charset="0"/>
                <a:cs typeface="Times New Roman" panose="02020603050405020304" pitchFamily="18" charset="0"/>
              </a:rPr>
              <a:t>), is an electronic </a:t>
            </a:r>
            <a:r>
              <a:rPr lang="en-US" sz="1800" b="1" dirty="0">
                <a:latin typeface="Times New Roman" panose="02020603050405020304" pitchFamily="18" charset="0"/>
                <a:cs typeface="Times New Roman" panose="02020603050405020304" pitchFamily="18" charset="0"/>
              </a:rPr>
              <a:t>measuring instrument </a:t>
            </a:r>
            <a:r>
              <a:rPr lang="en-US" sz="1800" dirty="0">
                <a:latin typeface="Times New Roman" panose="02020603050405020304" pitchFamily="18" charset="0"/>
                <a:cs typeface="Times New Roman" panose="02020603050405020304" pitchFamily="18" charset="0"/>
              </a:rPr>
              <a:t>that combines several measurement functions in one unit. A typical </a:t>
            </a:r>
            <a:r>
              <a:rPr lang="en-US" sz="1800" dirty="0" err="1">
                <a:latin typeface="Times New Roman" panose="02020603050405020304" pitchFamily="18" charset="0"/>
                <a:cs typeface="Times New Roman" panose="02020603050405020304" pitchFamily="18" charset="0"/>
              </a:rPr>
              <a:t>multimeter</a:t>
            </a:r>
            <a:r>
              <a:rPr lang="en-US" sz="1800" dirty="0">
                <a:latin typeface="Times New Roman" panose="02020603050405020304" pitchFamily="18" charset="0"/>
                <a:cs typeface="Times New Roman" panose="02020603050405020304" pitchFamily="18" charset="0"/>
              </a:rPr>
              <a:t> can measure </a:t>
            </a:r>
            <a:r>
              <a:rPr lang="en-US" sz="1800" b="1" dirty="0">
                <a:latin typeface="Times New Roman" panose="02020603050405020304" pitchFamily="18" charset="0"/>
                <a:cs typeface="Times New Roman" panose="02020603050405020304" pitchFamily="18" charset="0"/>
              </a:rPr>
              <a:t>voltage, current, and resistance</a:t>
            </a:r>
            <a:r>
              <a:rPr lang="en-US" sz="1800" dirty="0">
                <a:latin typeface="Times New Roman" panose="02020603050405020304" pitchFamily="18" charset="0"/>
                <a:cs typeface="Times New Roman" panose="02020603050405020304" pitchFamily="18" charset="0"/>
              </a:rPr>
              <a:t>.      </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 </a:t>
            </a:r>
          </a:p>
          <a:p>
            <a:endParaRPr lang="en-US" sz="1800" b="1" dirty="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2479564"/>
            <a:ext cx="1944216" cy="1816322"/>
          </a:xfrm>
          <a:prstGeom prst="rect">
            <a:avLst/>
          </a:prstGeom>
        </p:spPr>
      </p:pic>
      <p:sp>
        <p:nvSpPr>
          <p:cNvPr id="6" name="Rounded Rectangular Callout 5"/>
          <p:cNvSpPr/>
          <p:nvPr/>
        </p:nvSpPr>
        <p:spPr>
          <a:xfrm>
            <a:off x="1115616" y="2636912"/>
            <a:ext cx="3888432" cy="144016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ular Callout 6"/>
          <p:cNvSpPr/>
          <p:nvPr/>
        </p:nvSpPr>
        <p:spPr>
          <a:xfrm>
            <a:off x="1115616" y="2636912"/>
            <a:ext cx="4040832" cy="1592560"/>
          </a:xfrm>
          <a:prstGeom prst="wedgeRoundRectCallou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t>Analog </a:t>
            </a:r>
            <a:r>
              <a:rPr lang="en-US" dirty="0" err="1"/>
              <a:t>multimeters</a:t>
            </a:r>
            <a:r>
              <a:rPr lang="en-US" dirty="0"/>
              <a:t> use a </a:t>
            </a:r>
            <a:r>
              <a:rPr lang="en-US" dirty="0" err="1"/>
              <a:t>microammeter</a:t>
            </a:r>
            <a:r>
              <a:rPr lang="en-US" dirty="0"/>
              <a:t> with a moving pointer to display readings.</a:t>
            </a:r>
          </a:p>
        </p:txBody>
      </p:sp>
      <p:sp>
        <p:nvSpPr>
          <p:cNvPr id="8" name="Rounded Rectangular Callout 7"/>
          <p:cNvSpPr/>
          <p:nvPr/>
        </p:nvSpPr>
        <p:spPr>
          <a:xfrm>
            <a:off x="1115616" y="4581128"/>
            <a:ext cx="4040832" cy="1368152"/>
          </a:xfrm>
          <a:prstGeom prst="wedgeRoundRectCallou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Digital </a:t>
            </a:r>
            <a:r>
              <a:rPr lang="en-US" dirty="0" err="1"/>
              <a:t>multimeters</a:t>
            </a:r>
            <a:r>
              <a:rPr lang="en-US" dirty="0"/>
              <a:t> (DMM, DVOM) </a:t>
            </a:r>
          </a:p>
          <a:p>
            <a:pPr algn="ctr"/>
            <a:r>
              <a:rPr lang="en-US" dirty="0"/>
              <a:t>have a numeric display, and may also show a graphical bar representing the measured value.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4168" y="4446585"/>
            <a:ext cx="1656184" cy="1733032"/>
          </a:xfrm>
          <a:prstGeom prst="rect">
            <a:avLst/>
          </a:prstGeom>
        </p:spPr>
      </p:pic>
    </p:spTree>
    <p:extLst>
      <p:ext uri="{BB962C8B-B14F-4D97-AF65-F5344CB8AC3E}">
        <p14:creationId xmlns:p14="http://schemas.microsoft.com/office/powerpoint/2010/main" val="140518035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300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Supply Units (PCU)</a:t>
            </a:r>
          </a:p>
        </p:txBody>
      </p:sp>
      <p:sp>
        <p:nvSpPr>
          <p:cNvPr id="3" name="Content Placeholder 2"/>
          <p:cNvSpPr>
            <a:spLocks noGrp="1"/>
          </p:cNvSpPr>
          <p:nvPr>
            <p:ph idx="1"/>
          </p:nvPr>
        </p:nvSpPr>
        <p:spPr/>
        <p:txBody>
          <a:bodyPr>
            <a:normAutofit/>
          </a:bodyPr>
          <a:lstStyle/>
          <a:p>
            <a:pPr algn="just"/>
            <a:r>
              <a:rPr lang="en-US" sz="1800" dirty="0">
                <a:latin typeface="Times New Roman" panose="02020603050405020304" pitchFamily="18" charset="0"/>
                <a:cs typeface="Times New Roman" panose="02020603050405020304" pitchFamily="18" charset="0"/>
              </a:rPr>
              <a:t>DC power supplies should generate DC voltages whose value remains within the limits of changes in consumer current. The basic parts of the power supply device are: </a:t>
            </a:r>
          </a:p>
          <a:p>
            <a:pPr algn="just"/>
            <a:r>
              <a:rPr lang="en-US" sz="1800" b="1" i="1" dirty="0">
                <a:latin typeface="Times New Roman" panose="02020603050405020304" pitchFamily="18" charset="0"/>
                <a:cs typeface="Times New Roman" panose="02020603050405020304" pitchFamily="18" charset="0"/>
              </a:rPr>
              <a:t>the mains transformer </a:t>
            </a:r>
            <a:r>
              <a:rPr lang="en-US" sz="1800" dirty="0">
                <a:latin typeface="Times New Roman" panose="02020603050405020304" pitchFamily="18" charset="0"/>
                <a:cs typeface="Times New Roman" panose="02020603050405020304" pitchFamily="18" charset="0"/>
              </a:rPr>
              <a:t>( a static device that transfers electrical energy from the primary winding to the secondary winding without affecting the frequency; there are three main functions of transformers: stepping the voltage up, stepping the voltage down and providing isolation between the primary and secondary circuits).</a:t>
            </a:r>
          </a:p>
          <a:p>
            <a:pPr algn="just"/>
            <a:r>
              <a:rPr lang="en-US" sz="1800" b="1" i="1" dirty="0">
                <a:latin typeface="Times New Roman" panose="02020603050405020304" pitchFamily="18" charset="0"/>
                <a:cs typeface="Times New Roman" panose="02020603050405020304" pitchFamily="18" charset="0"/>
              </a:rPr>
              <a:t>rectifier</a:t>
            </a:r>
            <a:r>
              <a:rPr lang="en-US" sz="1800" dirty="0">
                <a:latin typeface="Times New Roman" panose="02020603050405020304" pitchFamily="18" charset="0"/>
                <a:cs typeface="Times New Roman" panose="02020603050405020304" pitchFamily="18" charset="0"/>
              </a:rPr>
              <a:t> (converts AC power to pulsating DC voltage) </a:t>
            </a:r>
          </a:p>
          <a:p>
            <a:pPr algn="just"/>
            <a:r>
              <a:rPr lang="en-US" sz="1800" b="1" i="1" dirty="0">
                <a:latin typeface="Times New Roman" panose="02020603050405020304" pitchFamily="18" charset="0"/>
                <a:cs typeface="Times New Roman" panose="02020603050405020304" pitchFamily="18" charset="0"/>
              </a:rPr>
              <a:t>filter</a:t>
            </a:r>
            <a:r>
              <a:rPr lang="en-US" sz="1800" dirty="0">
                <a:latin typeface="Times New Roman" panose="02020603050405020304" pitchFamily="18" charset="0"/>
                <a:cs typeface="Times New Roman" panose="02020603050405020304" pitchFamily="18" charset="0"/>
              </a:rPr>
              <a:t> (separates DC component from pulsating DC voltage or current; two basic types of power supply filters are: the capacitance filter (C-filter) and RC-filter)</a:t>
            </a:r>
          </a:p>
          <a:p>
            <a:pPr algn="just"/>
            <a:r>
              <a:rPr lang="en-US" sz="1800" b="1" i="1" dirty="0">
                <a:latin typeface="Times New Roman" panose="02020603050405020304" pitchFamily="18" charset="0"/>
                <a:cs typeface="Times New Roman" panose="02020603050405020304" pitchFamily="18" charset="0"/>
              </a:rPr>
              <a:t>the regulator circuits </a:t>
            </a:r>
            <a:r>
              <a:rPr lang="en-US" sz="1800" dirty="0">
                <a:latin typeface="Times New Roman" panose="02020603050405020304" pitchFamily="18" charset="0"/>
                <a:cs typeface="Times New Roman" panose="02020603050405020304" pitchFamily="18" charset="0"/>
              </a:rPr>
              <a:t>(provide DC voltage constancy)</a:t>
            </a:r>
          </a:p>
        </p:txBody>
      </p:sp>
    </p:spTree>
    <p:extLst>
      <p:ext uri="{BB962C8B-B14F-4D97-AF65-F5344CB8AC3E}">
        <p14:creationId xmlns:p14="http://schemas.microsoft.com/office/powerpoint/2010/main" val="40241990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300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dirty="0"/>
              <a:t>Transformers</a:t>
            </a:r>
          </a:p>
        </p:txBody>
      </p:sp>
      <p:sp>
        <p:nvSpPr>
          <p:cNvPr id="3" name="Content Placeholder 2"/>
          <p:cNvSpPr>
            <a:spLocks noGrp="1"/>
          </p:cNvSpPr>
          <p:nvPr>
            <p:ph idx="1"/>
          </p:nvPr>
        </p:nvSpPr>
        <p:spPr>
          <a:xfrm>
            <a:off x="457200" y="1196752"/>
            <a:ext cx="8229600" cy="4929411"/>
          </a:xfrm>
        </p:spPr>
        <p:txBody>
          <a:bodyPr>
            <a:normAutofit/>
          </a:bodyPr>
          <a:lstStyle/>
          <a:p>
            <a:pPr algn="just"/>
            <a:r>
              <a:rPr lang="en-US" sz="1800" b="1" dirty="0">
                <a:latin typeface="Times New Roman" panose="02020603050405020304" pitchFamily="18" charset="0"/>
                <a:cs typeface="Times New Roman" panose="02020603050405020304" pitchFamily="18" charset="0"/>
              </a:rPr>
              <a:t>A transformer </a:t>
            </a:r>
            <a:r>
              <a:rPr lang="en-US" sz="1800" dirty="0">
                <a:latin typeface="Times New Roman" panose="02020603050405020304" pitchFamily="18" charset="0"/>
                <a:cs typeface="Times New Roman" panose="02020603050405020304" pitchFamily="18" charset="0"/>
              </a:rPr>
              <a:t>is an electrical device used to convert AC power at a certain voltage level to AC power at a different voltage, but at the same frequency. </a:t>
            </a:r>
          </a:p>
          <a:p>
            <a:pPr algn="just"/>
            <a:r>
              <a:rPr lang="en-US" sz="1800" dirty="0">
                <a:latin typeface="Times New Roman" panose="02020603050405020304" pitchFamily="18" charset="0"/>
                <a:cs typeface="Times New Roman" panose="02020603050405020304" pitchFamily="18" charset="0"/>
              </a:rPr>
              <a:t>Usage - It is used for transmitting power from power stations to homes and factories. Transformers are also used by us at home to reduce the line voltage in order to operate low voltage devices like cordless phones, laptops, mobile chargers...It is primary used for transmission of electrical energy over long distances. Also, transformers can be used to increase or decrease voltage. Based on this they are classified as </a:t>
            </a:r>
            <a:r>
              <a:rPr lang="en-US" sz="1800" b="1" dirty="0">
                <a:latin typeface="Times New Roman" panose="02020603050405020304" pitchFamily="18" charset="0"/>
                <a:cs typeface="Times New Roman" panose="02020603050405020304" pitchFamily="18" charset="0"/>
              </a:rPr>
              <a:t>Step-up transformers </a:t>
            </a:r>
            <a:r>
              <a:rPr lang="en-US" sz="1800" dirty="0">
                <a:latin typeface="Times New Roman" panose="02020603050405020304" pitchFamily="18" charset="0"/>
                <a:cs typeface="Times New Roman" panose="02020603050405020304" pitchFamily="18" charset="0"/>
              </a:rPr>
              <a:t>(increase voltage) and </a:t>
            </a:r>
            <a:r>
              <a:rPr lang="en-US" sz="1800" b="1" dirty="0">
                <a:latin typeface="Times New Roman" panose="02020603050405020304" pitchFamily="18" charset="0"/>
                <a:cs typeface="Times New Roman" panose="02020603050405020304" pitchFamily="18" charset="0"/>
              </a:rPr>
              <a:t>Step-down transformers </a:t>
            </a:r>
            <a:r>
              <a:rPr lang="en-US" sz="1800" dirty="0">
                <a:latin typeface="Times New Roman" panose="02020603050405020304" pitchFamily="18" charset="0"/>
                <a:cs typeface="Times New Roman" panose="02020603050405020304" pitchFamily="18" charset="0"/>
              </a:rPr>
              <a:t>(decrease voltage)</a:t>
            </a:r>
          </a:p>
          <a:p>
            <a:pPr algn="just"/>
            <a:r>
              <a:rPr lang="en-US" sz="1800" dirty="0">
                <a:latin typeface="Times New Roman" panose="02020603050405020304" pitchFamily="18" charset="0"/>
                <a:cs typeface="Times New Roman" panose="02020603050405020304" pitchFamily="18" charset="0"/>
              </a:rPr>
              <a:t>A transformer is made of:      - soft iron core</a:t>
            </a:r>
          </a:p>
          <a:p>
            <a:pPr marL="0" indent="0" algn="just">
              <a:buNone/>
            </a:pPr>
            <a:r>
              <a:rPr lang="en-US" sz="1800" dirty="0">
                <a:latin typeface="Times New Roman" panose="02020603050405020304" pitchFamily="18" charset="0"/>
                <a:cs typeface="Times New Roman" panose="02020603050405020304" pitchFamily="18" charset="0"/>
              </a:rPr>
              <a:t>                                                      - 2 coils of wire: primary and secondary</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4581128"/>
            <a:ext cx="2916324" cy="151216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8184" y="4706971"/>
            <a:ext cx="2049795" cy="1386325"/>
          </a:xfrm>
          <a:prstGeom prst="rect">
            <a:avLst/>
          </a:prstGeom>
        </p:spPr>
      </p:pic>
    </p:spTree>
    <p:extLst>
      <p:ext uri="{BB962C8B-B14F-4D97-AF65-F5344CB8AC3E}">
        <p14:creationId xmlns:p14="http://schemas.microsoft.com/office/powerpoint/2010/main" val="20634560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CAE626993242447B0C7E8B033356B3F" ma:contentTypeVersion="6" ma:contentTypeDescription="Kreiraj novi dokument." ma:contentTypeScope="" ma:versionID="3607090bd0db1c1cd173206529021370">
  <xsd:schema xmlns:xsd="http://www.w3.org/2001/XMLSchema" xmlns:xs="http://www.w3.org/2001/XMLSchema" xmlns:p="http://schemas.microsoft.com/office/2006/metadata/properties" xmlns:ns2="ab30ee01-de11-4ff2-aeaf-b8224ef3532e" xmlns:ns3="42b19726-bf42-4daf-a9cf-5249fc33e28f" targetNamespace="http://schemas.microsoft.com/office/2006/metadata/properties" ma:root="true" ma:fieldsID="900552a90dd55b15929e1497eb9b1633" ns2:_="" ns3:_="">
    <xsd:import namespace="ab30ee01-de11-4ff2-aeaf-b8224ef3532e"/>
    <xsd:import namespace="42b19726-bf42-4daf-a9cf-5249fc33e2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30ee01-de11-4ff2-aeaf-b8224ef353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2b19726-bf42-4daf-a9cf-5249fc33e28f" elementFormDefault="qualified">
    <xsd:import namespace="http://schemas.microsoft.com/office/2006/documentManagement/types"/>
    <xsd:import namespace="http://schemas.microsoft.com/office/infopath/2007/PartnerControls"/>
    <xsd:element name="SharedWithUsers" ma:index="12" nillable="true" ma:displayName="Deljeno sa"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jeno sa detaljima"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 sadržaja"/>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86032C-385E-47F9-A485-33D656BF77F0}"/>
</file>

<file path=customXml/itemProps2.xml><?xml version="1.0" encoding="utf-8"?>
<ds:datastoreItem xmlns:ds="http://schemas.openxmlformats.org/officeDocument/2006/customXml" ds:itemID="{F5C4D82E-F1EE-42FA-8355-51C6CDC12172}"/>
</file>

<file path=customXml/itemProps3.xml><?xml version="1.0" encoding="utf-8"?>
<ds:datastoreItem xmlns:ds="http://schemas.openxmlformats.org/officeDocument/2006/customXml" ds:itemID="{C4180A3E-EAD9-46DE-8459-A492E9952916}"/>
</file>

<file path=docProps/app.xml><?xml version="1.0" encoding="utf-8"?>
<Properties xmlns="http://schemas.openxmlformats.org/officeDocument/2006/extended-properties" xmlns:vt="http://schemas.openxmlformats.org/officeDocument/2006/docPropsVTypes">
  <TotalTime>542</TotalTime>
  <Words>1002</Words>
  <Application>Microsoft Office PowerPoint</Application>
  <PresentationFormat>On-screen Show (4:3)</PresentationFormat>
  <Paragraphs>113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Electronic components and  laboratory devices</vt:lpstr>
      <vt:lpstr>Coil</vt:lpstr>
      <vt:lpstr>Capacitors</vt:lpstr>
      <vt:lpstr>Diodes</vt:lpstr>
      <vt:lpstr>Resistors</vt:lpstr>
      <vt:lpstr>Transistors</vt:lpstr>
      <vt:lpstr>Multimeter</vt:lpstr>
      <vt:lpstr>Power Supply Units (PCU)</vt:lpstr>
      <vt:lpstr>Transformers</vt:lpstr>
      <vt:lpstr>Word list</vt:lpstr>
      <vt:lpstr>Word list</vt:lpstr>
      <vt:lpstr>Exercises - VOCABULARY</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components and laboratory devices</dc:title>
  <dc:creator>victor penafiel</dc:creator>
  <cp:lastModifiedBy>Zbornica</cp:lastModifiedBy>
  <cp:revision>50</cp:revision>
  <dcterms:created xsi:type="dcterms:W3CDTF">2020-09-20T08:55:26Z</dcterms:created>
  <dcterms:modified xsi:type="dcterms:W3CDTF">2021-09-13T14:36:35Z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0x0101000CAE626993242447B0C7E8B033356B3F</vt:lpwstr>
  </property>
</Properties>
</file>