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406"/>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10/22/2020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10/22/2020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10/22/2020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10/22/2020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10/22/2020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10/22/2020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10/22/2020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10/22/2020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10/22/2020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10/22/2020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10/22/2020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10/22/2020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h.wikipedia.org/wiki/E-mai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6011442" y="1275037"/>
            <a:ext cx="4914420" cy="1820447"/>
          </a:xfrm>
        </p:spPr>
        <p:txBody>
          <a:bodyPr>
            <a:normAutofit/>
          </a:bodyPr>
          <a:lstStyle/>
          <a:p>
            <a:r>
              <a:rPr lang="sr-Cyrl-RS" sz="6000" i="1" dirty="0"/>
              <a:t>Вирус и антивирус</a:t>
            </a:r>
            <a:endParaRPr lang="en-US" sz="6000" i="1"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427754" y="5072214"/>
            <a:ext cx="6269347" cy="1021498"/>
          </a:xfrm>
        </p:spPr>
        <p:txBody>
          <a:bodyPr>
            <a:normAutofit/>
          </a:bodyPr>
          <a:lstStyle/>
          <a:p>
            <a:r>
              <a:rPr lang="sr-Cyrl-RS" sz="1700" dirty="0">
                <a:solidFill>
                  <a:schemeClr val="tx1">
                    <a:lumMod val="85000"/>
                    <a:lumOff val="15000"/>
                  </a:schemeClr>
                </a:solidFill>
              </a:rPr>
              <a:t>Припремила: Снежана Радовић</a:t>
            </a:r>
            <a:endParaRPr lang="en-US" sz="17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C721B8-38E4-48F4-97C0-C21E398CB447}"/>
              </a:ext>
            </a:extLst>
          </p:cNvPr>
          <p:cNvPicPr>
            <a:picLocks noChangeAspect="1"/>
          </p:cNvPicPr>
          <p:nvPr/>
        </p:nvPicPr>
        <p:blipFill>
          <a:blip r:embed="rId2"/>
          <a:stretch>
            <a:fillRect/>
          </a:stretch>
        </p:blipFill>
        <p:spPr>
          <a:xfrm>
            <a:off x="1409492" y="2518327"/>
            <a:ext cx="9134475" cy="1821346"/>
          </a:xfrm>
          <a:prstGeom prst="rect">
            <a:avLst/>
          </a:prstGeom>
        </p:spPr>
      </p:pic>
      <p:sp>
        <p:nvSpPr>
          <p:cNvPr id="3" name="TextBox 2">
            <a:extLst>
              <a:ext uri="{FF2B5EF4-FFF2-40B4-BE49-F238E27FC236}">
                <a16:creationId xmlns:a16="http://schemas.microsoft.com/office/drawing/2014/main" id="{1C011E49-E0CB-403D-B19E-E2964D0FE530}"/>
              </a:ext>
            </a:extLst>
          </p:cNvPr>
          <p:cNvSpPr txBox="1"/>
          <p:nvPr/>
        </p:nvSpPr>
        <p:spPr>
          <a:xfrm>
            <a:off x="2676938" y="859663"/>
            <a:ext cx="6838123" cy="461665"/>
          </a:xfrm>
          <a:prstGeom prst="rect">
            <a:avLst/>
          </a:prstGeom>
          <a:noFill/>
        </p:spPr>
        <p:txBody>
          <a:bodyPr wrap="square" rtlCol="0">
            <a:spAutoFit/>
          </a:bodyPr>
          <a:lstStyle/>
          <a:p>
            <a:r>
              <a:rPr lang="sr-Cyrl-RS" sz="2400" dirty="0">
                <a:solidFill>
                  <a:srgbClr val="002060"/>
                </a:solidFill>
              </a:rPr>
              <a:t>Поређење одређених антивирусних програма</a:t>
            </a:r>
            <a:endParaRPr lang="en-US" sz="2400" dirty="0">
              <a:solidFill>
                <a:srgbClr val="002060"/>
              </a:solidFill>
            </a:endParaRPr>
          </a:p>
        </p:txBody>
      </p:sp>
    </p:spTree>
    <p:extLst>
      <p:ext uri="{BB962C8B-B14F-4D97-AF65-F5344CB8AC3E}">
        <p14:creationId xmlns:p14="http://schemas.microsoft.com/office/powerpoint/2010/main" val="200460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6A054A-EB7A-4FA8-B24A-EEEA4B2AD934}"/>
              </a:ext>
            </a:extLst>
          </p:cNvPr>
          <p:cNvSpPr txBox="1"/>
          <p:nvPr/>
        </p:nvSpPr>
        <p:spPr>
          <a:xfrm>
            <a:off x="344555" y="490331"/>
            <a:ext cx="10840279" cy="1631216"/>
          </a:xfrm>
          <a:prstGeom prst="rect">
            <a:avLst/>
          </a:prstGeom>
          <a:noFill/>
        </p:spPr>
        <p:txBody>
          <a:bodyPr wrap="square" rtlCol="0">
            <a:spAutoFit/>
          </a:bodyPr>
          <a:lstStyle/>
          <a:p>
            <a:r>
              <a:rPr lang="sr-Cyrl-RS" sz="2000" dirty="0"/>
              <a:t>Наравно, постоје бесплатне верзије антивируса (такве верзије користи већина) и оне верзије које се плаћају.</a:t>
            </a:r>
          </a:p>
          <a:p>
            <a:endParaRPr lang="sr-Cyrl-RS" sz="2000" dirty="0"/>
          </a:p>
          <a:p>
            <a:r>
              <a:rPr lang="sr-Cyrl-RS" sz="2000" dirty="0"/>
              <a:t>Приликом преузимања бесплатне верзије са Интернета, потребно је да је скинемо са поузданих сајтова.</a:t>
            </a:r>
            <a:endParaRPr lang="en-US" sz="2000" dirty="0"/>
          </a:p>
        </p:txBody>
      </p:sp>
      <p:sp>
        <p:nvSpPr>
          <p:cNvPr id="4" name="TextBox 3">
            <a:extLst>
              <a:ext uri="{FF2B5EF4-FFF2-40B4-BE49-F238E27FC236}">
                <a16:creationId xmlns:a16="http://schemas.microsoft.com/office/drawing/2014/main" id="{A24F2A14-B77C-40AC-8AFD-0FD831E30C2A}"/>
              </a:ext>
            </a:extLst>
          </p:cNvPr>
          <p:cNvSpPr txBox="1"/>
          <p:nvPr/>
        </p:nvSpPr>
        <p:spPr>
          <a:xfrm>
            <a:off x="934278" y="4888186"/>
            <a:ext cx="3750366" cy="323165"/>
          </a:xfrm>
          <a:prstGeom prst="rect">
            <a:avLst/>
          </a:prstGeom>
          <a:noFill/>
        </p:spPr>
        <p:txBody>
          <a:bodyPr wrap="square" rtlCol="0">
            <a:spAutoFit/>
          </a:bodyPr>
          <a:lstStyle/>
          <a:p>
            <a:r>
              <a:rPr lang="sr-Cyrl-RS" sz="1500" i="1" dirty="0"/>
              <a:t>Листа бесплатних антивируа</a:t>
            </a:r>
            <a:endParaRPr lang="en-US" sz="1500" i="1" dirty="0"/>
          </a:p>
        </p:txBody>
      </p:sp>
      <p:pic>
        <p:nvPicPr>
          <p:cNvPr id="5" name="Picture 4">
            <a:extLst>
              <a:ext uri="{FF2B5EF4-FFF2-40B4-BE49-F238E27FC236}">
                <a16:creationId xmlns:a16="http://schemas.microsoft.com/office/drawing/2014/main" id="{04EE3CE4-8702-4A7B-84CD-FF56FC19399A}"/>
              </a:ext>
            </a:extLst>
          </p:cNvPr>
          <p:cNvPicPr>
            <a:picLocks noChangeAspect="1"/>
          </p:cNvPicPr>
          <p:nvPr/>
        </p:nvPicPr>
        <p:blipFill>
          <a:blip r:embed="rId2"/>
          <a:stretch>
            <a:fillRect/>
          </a:stretch>
        </p:blipFill>
        <p:spPr>
          <a:xfrm>
            <a:off x="7742262" y="2897711"/>
            <a:ext cx="2064347" cy="1990476"/>
          </a:xfrm>
          <a:prstGeom prst="rect">
            <a:avLst/>
          </a:prstGeom>
        </p:spPr>
      </p:pic>
      <p:pic>
        <p:nvPicPr>
          <p:cNvPr id="6" name="Picture 5">
            <a:extLst>
              <a:ext uri="{FF2B5EF4-FFF2-40B4-BE49-F238E27FC236}">
                <a16:creationId xmlns:a16="http://schemas.microsoft.com/office/drawing/2014/main" id="{B47B024D-1766-4152-A801-3817BF9B4910}"/>
              </a:ext>
            </a:extLst>
          </p:cNvPr>
          <p:cNvPicPr>
            <a:picLocks noChangeAspect="1"/>
          </p:cNvPicPr>
          <p:nvPr/>
        </p:nvPicPr>
        <p:blipFill>
          <a:blip r:embed="rId3"/>
          <a:stretch>
            <a:fillRect/>
          </a:stretch>
        </p:blipFill>
        <p:spPr>
          <a:xfrm>
            <a:off x="1248188" y="2897710"/>
            <a:ext cx="1866071" cy="1990476"/>
          </a:xfrm>
          <a:prstGeom prst="rect">
            <a:avLst/>
          </a:prstGeom>
        </p:spPr>
      </p:pic>
      <p:sp>
        <p:nvSpPr>
          <p:cNvPr id="7" name="TextBox 6">
            <a:extLst>
              <a:ext uri="{FF2B5EF4-FFF2-40B4-BE49-F238E27FC236}">
                <a16:creationId xmlns:a16="http://schemas.microsoft.com/office/drawing/2014/main" id="{4C0E5789-7D32-4DF7-8CA8-EBB90FFF3562}"/>
              </a:ext>
            </a:extLst>
          </p:cNvPr>
          <p:cNvSpPr txBox="1"/>
          <p:nvPr/>
        </p:nvSpPr>
        <p:spPr>
          <a:xfrm>
            <a:off x="7529973" y="4901438"/>
            <a:ext cx="2488924" cy="323165"/>
          </a:xfrm>
          <a:prstGeom prst="rect">
            <a:avLst/>
          </a:prstGeom>
          <a:noFill/>
        </p:spPr>
        <p:txBody>
          <a:bodyPr wrap="square" rtlCol="0">
            <a:spAutoFit/>
          </a:bodyPr>
          <a:lstStyle/>
          <a:p>
            <a:r>
              <a:rPr lang="sr-Cyrl-RS" sz="1500" i="1" dirty="0"/>
              <a:t>Антивируси који се плаћају</a:t>
            </a:r>
            <a:endParaRPr lang="en-US" sz="1500" i="1" dirty="0"/>
          </a:p>
        </p:txBody>
      </p:sp>
    </p:spTree>
    <p:extLst>
      <p:ext uri="{BB962C8B-B14F-4D97-AF65-F5344CB8AC3E}">
        <p14:creationId xmlns:p14="http://schemas.microsoft.com/office/powerpoint/2010/main" val="16180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st of Free Antivirus Software for PC | Best Antivirus Software 2019 |  Antivirus software, Antivirus, Software">
            <a:extLst>
              <a:ext uri="{FF2B5EF4-FFF2-40B4-BE49-F238E27FC236}">
                <a16:creationId xmlns:a16="http://schemas.microsoft.com/office/drawing/2014/main" id="{1702F15A-E48B-450E-9AF9-7DC8B5F28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683026"/>
            <a:ext cx="8572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ACC0B0-8A05-4FF6-BA07-D1BF29D782B3}"/>
              </a:ext>
            </a:extLst>
          </p:cNvPr>
          <p:cNvSpPr txBox="1"/>
          <p:nvPr/>
        </p:nvSpPr>
        <p:spPr>
          <a:xfrm>
            <a:off x="5314122" y="622853"/>
            <a:ext cx="4240695" cy="477054"/>
          </a:xfrm>
          <a:prstGeom prst="rect">
            <a:avLst/>
          </a:prstGeom>
          <a:noFill/>
        </p:spPr>
        <p:txBody>
          <a:bodyPr wrap="square" rtlCol="0">
            <a:spAutoFit/>
          </a:bodyPr>
          <a:lstStyle/>
          <a:p>
            <a:r>
              <a:rPr lang="sr-Latn-RS" sz="2500" b="1" dirty="0">
                <a:effectLst>
                  <a:outerShdw blurRad="38100" dist="38100" dir="2700000" algn="tl">
                    <a:srgbClr val="000000">
                      <a:alpha val="43137"/>
                    </a:srgbClr>
                  </a:outerShdw>
                </a:effectLst>
              </a:rPr>
              <a:t>FREE</a:t>
            </a:r>
            <a:endParaRPr lang="en-US" sz="2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989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607040-A412-475E-A2F8-FE6C2A8FBA93}"/>
              </a:ext>
            </a:extLst>
          </p:cNvPr>
          <p:cNvSpPr txBox="1"/>
          <p:nvPr/>
        </p:nvSpPr>
        <p:spPr>
          <a:xfrm>
            <a:off x="556591" y="331304"/>
            <a:ext cx="5539408" cy="553998"/>
          </a:xfrm>
          <a:prstGeom prst="rect">
            <a:avLst/>
          </a:prstGeom>
          <a:noFill/>
        </p:spPr>
        <p:txBody>
          <a:bodyPr wrap="square" rtlCol="0">
            <a:spAutoFit/>
          </a:bodyPr>
          <a:lstStyle/>
          <a:p>
            <a:r>
              <a:rPr lang="sr-Cyrl-RS" sz="3000" b="1" dirty="0">
                <a:solidFill>
                  <a:srgbClr val="002060"/>
                </a:solidFill>
              </a:rPr>
              <a:t>Закључак</a:t>
            </a:r>
            <a:endParaRPr lang="en-US" sz="3000" b="1" dirty="0">
              <a:solidFill>
                <a:srgbClr val="002060"/>
              </a:solidFill>
            </a:endParaRPr>
          </a:p>
        </p:txBody>
      </p:sp>
      <p:sp>
        <p:nvSpPr>
          <p:cNvPr id="5" name="TextBox 4">
            <a:extLst>
              <a:ext uri="{FF2B5EF4-FFF2-40B4-BE49-F238E27FC236}">
                <a16:creationId xmlns:a16="http://schemas.microsoft.com/office/drawing/2014/main" id="{D996DC9C-A98D-4DE2-817C-A02F9613D996}"/>
              </a:ext>
            </a:extLst>
          </p:cNvPr>
          <p:cNvSpPr txBox="1"/>
          <p:nvPr/>
        </p:nvSpPr>
        <p:spPr>
          <a:xfrm>
            <a:off x="556591" y="1591990"/>
            <a:ext cx="8322365" cy="3185487"/>
          </a:xfrm>
          <a:prstGeom prst="rect">
            <a:avLst/>
          </a:prstGeom>
          <a:noFill/>
        </p:spPr>
        <p:txBody>
          <a:bodyPr wrap="square" rtlCol="0">
            <a:spAutoFit/>
          </a:bodyPr>
          <a:lstStyle/>
          <a:p>
            <a:r>
              <a:rPr lang="sr-Cyrl-RS" sz="2300" dirty="0"/>
              <a:t>Да би се заштитили од вируса, корисници треба да:</a:t>
            </a:r>
          </a:p>
          <a:p>
            <a:endParaRPr lang="sr-Cyrl-RS" dirty="0"/>
          </a:p>
          <a:p>
            <a:pPr marL="285750" indent="-285750">
              <a:buFont typeface="Wingdings" panose="05000000000000000000" pitchFamily="2" charset="2"/>
              <a:buChar char="ü"/>
            </a:pPr>
            <a:r>
              <a:rPr lang="sr-Cyrl-RS" sz="2000" dirty="0"/>
              <a:t>Редовно допуњавају антивирус програме,</a:t>
            </a:r>
          </a:p>
          <a:p>
            <a:pPr marL="285750" indent="-285750">
              <a:buFont typeface="Wingdings" panose="05000000000000000000" pitchFamily="2" charset="2"/>
              <a:buChar char="ü"/>
            </a:pPr>
            <a:r>
              <a:rPr lang="sr-Cyrl-RS" sz="2000" dirty="0"/>
              <a:t>Сваки пут приликом размјене датотека са другим корисницима провјеравају да ли су оне заражене,</a:t>
            </a:r>
          </a:p>
          <a:p>
            <a:pPr marL="285750" indent="-285750">
              <a:buFont typeface="Wingdings" panose="05000000000000000000" pitchFamily="2" charset="2"/>
              <a:buChar char="ü"/>
            </a:pPr>
            <a:r>
              <a:rPr lang="sr-Cyrl-RS" sz="2000" dirty="0"/>
              <a:t>Избјегавају да преузимају датотеке са непознатих мјеста на мрежи,</a:t>
            </a:r>
          </a:p>
          <a:p>
            <a:pPr marL="285750" indent="-285750">
              <a:buFont typeface="Wingdings" panose="05000000000000000000" pitchFamily="2" charset="2"/>
              <a:buChar char="ü"/>
            </a:pPr>
            <a:r>
              <a:rPr lang="sr-Cyrl-RS" sz="2000" dirty="0"/>
              <a:t>Избјегавају размјену датотека са непознатим корисницима,</a:t>
            </a:r>
          </a:p>
          <a:p>
            <a:pPr marL="285750" indent="-285750">
              <a:buFont typeface="Wingdings" panose="05000000000000000000" pitchFamily="2" charset="2"/>
              <a:buChar char="ü"/>
            </a:pPr>
            <a:r>
              <a:rPr lang="sr-Cyrl-RS" sz="2000" dirty="0"/>
              <a:t>Не отварају мејлове са датотекама у прилогу коју су добили од непознатих пошиљалаца,</a:t>
            </a:r>
          </a:p>
          <a:p>
            <a:pPr marL="285750" indent="-285750">
              <a:buFont typeface="Wingdings" panose="05000000000000000000" pitchFamily="2" charset="2"/>
              <a:buChar char="ü"/>
            </a:pPr>
            <a:r>
              <a:rPr lang="sr-Cyrl-RS" sz="2000" dirty="0"/>
              <a:t>Набављају програме легалним путем (треба посједовати </a:t>
            </a:r>
            <a:r>
              <a:rPr lang="sr-Cyrl-RS" sz="2000" b="1" u="sng" dirty="0"/>
              <a:t>лиценцу</a:t>
            </a:r>
            <a:r>
              <a:rPr lang="sr-Cyrl-RS" sz="2000" dirty="0"/>
              <a:t>).</a:t>
            </a:r>
            <a:endParaRPr lang="en-US" sz="2000" dirty="0"/>
          </a:p>
        </p:txBody>
      </p:sp>
    </p:spTree>
    <p:extLst>
      <p:ext uri="{BB962C8B-B14F-4D97-AF65-F5344CB8AC3E}">
        <p14:creationId xmlns:p14="http://schemas.microsoft.com/office/powerpoint/2010/main" val="247599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2D656-08DF-4E11-B9BC-2806297F2A43}"/>
              </a:ext>
            </a:extLst>
          </p:cNvPr>
          <p:cNvSpPr txBox="1"/>
          <p:nvPr/>
        </p:nvSpPr>
        <p:spPr>
          <a:xfrm>
            <a:off x="636103" y="298013"/>
            <a:ext cx="4306956" cy="523220"/>
          </a:xfrm>
          <a:prstGeom prst="rect">
            <a:avLst/>
          </a:prstGeom>
          <a:noFill/>
        </p:spPr>
        <p:txBody>
          <a:bodyPr wrap="square" rtlCol="0">
            <a:spAutoFit/>
          </a:bodyPr>
          <a:lstStyle/>
          <a:p>
            <a:r>
              <a:rPr lang="sr-Cyrl-RS" sz="2800" b="1" dirty="0">
                <a:solidFill>
                  <a:srgbClr val="C00000"/>
                </a:solidFill>
              </a:rPr>
              <a:t>Лиценца</a:t>
            </a:r>
            <a:endParaRPr lang="en-US" sz="2800" b="1" dirty="0">
              <a:solidFill>
                <a:srgbClr val="C00000"/>
              </a:solidFill>
            </a:endParaRPr>
          </a:p>
        </p:txBody>
      </p:sp>
      <p:sp>
        <p:nvSpPr>
          <p:cNvPr id="3" name="TextBox 2">
            <a:extLst>
              <a:ext uri="{FF2B5EF4-FFF2-40B4-BE49-F238E27FC236}">
                <a16:creationId xmlns:a16="http://schemas.microsoft.com/office/drawing/2014/main" id="{3B881957-FA12-412B-915D-B52323B2D511}"/>
              </a:ext>
            </a:extLst>
          </p:cNvPr>
          <p:cNvSpPr txBox="1"/>
          <p:nvPr/>
        </p:nvSpPr>
        <p:spPr>
          <a:xfrm>
            <a:off x="636103" y="1232451"/>
            <a:ext cx="10774019" cy="4893647"/>
          </a:xfrm>
          <a:prstGeom prst="rect">
            <a:avLst/>
          </a:prstGeom>
          <a:noFill/>
        </p:spPr>
        <p:txBody>
          <a:bodyPr wrap="square" rtlCol="0">
            <a:spAutoFit/>
          </a:bodyPr>
          <a:lstStyle/>
          <a:p>
            <a:r>
              <a:rPr lang="sr-Cyrl-RS" sz="2000" dirty="0"/>
              <a:t>Лиценца, у рачунарству, је дозвола за коришћење програма.</a:t>
            </a:r>
          </a:p>
          <a:p>
            <a:endParaRPr lang="sr-Cyrl-RS" sz="2000" dirty="0"/>
          </a:p>
          <a:p>
            <a:r>
              <a:rPr lang="sr-Cyrl-RS" sz="2000" dirty="0"/>
              <a:t>Са гледишта ауторских права, лиценце могу бити:</a:t>
            </a:r>
          </a:p>
          <a:p>
            <a:pPr marL="342900" indent="-342900" algn="just" fontAlgn="base">
              <a:lnSpc>
                <a:spcPct val="80000"/>
              </a:lnSpc>
              <a:spcBef>
                <a:spcPct val="20000"/>
              </a:spcBef>
              <a:spcAft>
                <a:spcPct val="0"/>
              </a:spcAft>
              <a:buFont typeface="Arial" panose="020B0604020202020204" pitchFamily="34" charset="0"/>
              <a:buChar char="•"/>
            </a:pPr>
            <a:r>
              <a:rPr lang="sr-Cyrl-RS" sz="2000" dirty="0">
                <a:solidFill>
                  <a:srgbClr val="000000"/>
                </a:solidFill>
                <a:cs typeface="Arial"/>
              </a:rPr>
              <a:t>Власништво произвођача </a:t>
            </a:r>
            <a:r>
              <a:rPr lang="sr-Latn-CS" altLang="en-US" sz="2000" b="1" dirty="0">
                <a:solidFill>
                  <a:srgbClr val="FF6600"/>
                </a:solidFill>
                <a:cs typeface="Arial"/>
              </a:rPr>
              <a:t>(</a:t>
            </a:r>
            <a:r>
              <a:rPr lang="sr-Latn-CS" altLang="en-US" sz="2000" b="1" i="1" dirty="0">
                <a:solidFill>
                  <a:srgbClr val="FF6600"/>
                </a:solidFill>
                <a:cs typeface="Arial"/>
              </a:rPr>
              <a:t>proprietary software</a:t>
            </a:r>
            <a:r>
              <a:rPr lang="sr-Latn-CS" altLang="en-US" sz="2000" b="1" dirty="0">
                <a:solidFill>
                  <a:srgbClr val="FF6600"/>
                </a:solidFill>
                <a:cs typeface="Arial"/>
              </a:rPr>
              <a:t>)</a:t>
            </a:r>
            <a:r>
              <a:rPr lang="sr-Cyrl-RS" altLang="en-US" sz="2000" dirty="0">
                <a:cs typeface="Arial"/>
              </a:rPr>
              <a:t>. У овом случају корисник купује лиценцу за коришћење програма и уз њу добија програм (најчешће на </a:t>
            </a:r>
            <a:r>
              <a:rPr lang="sr-Latn-CS" altLang="en-US" sz="2000" dirty="0">
                <a:solidFill>
                  <a:srgbClr val="000000"/>
                </a:solidFill>
                <a:cs typeface="Arial"/>
              </a:rPr>
              <a:t>CD</a:t>
            </a:r>
            <a:r>
              <a:rPr lang="sr-Cyrl-RS" altLang="en-US" sz="2000" dirty="0">
                <a:solidFill>
                  <a:srgbClr val="000000"/>
                </a:solidFill>
                <a:cs typeface="Arial"/>
              </a:rPr>
              <a:t>-у) и одговарајућу документацију. </a:t>
            </a:r>
          </a:p>
          <a:p>
            <a:pPr algn="just" fontAlgn="base">
              <a:lnSpc>
                <a:spcPct val="80000"/>
              </a:lnSpc>
              <a:spcBef>
                <a:spcPct val="20000"/>
              </a:spcBef>
              <a:spcAft>
                <a:spcPct val="0"/>
              </a:spcAft>
            </a:pPr>
            <a:endParaRPr lang="sr-Cyrl-RS" altLang="en-US" sz="2000" dirty="0">
              <a:solidFill>
                <a:srgbClr val="000000"/>
              </a:solidFill>
              <a:cs typeface="Arial"/>
            </a:endParaRPr>
          </a:p>
          <a:p>
            <a:pPr marL="342900" indent="-342900" algn="just" fontAlgn="base">
              <a:lnSpc>
                <a:spcPct val="80000"/>
              </a:lnSpc>
              <a:spcBef>
                <a:spcPct val="20000"/>
              </a:spcBef>
              <a:spcAft>
                <a:spcPct val="0"/>
              </a:spcAft>
              <a:buFont typeface="Arial" panose="020B0604020202020204" pitchFamily="34" charset="0"/>
              <a:buChar char="•"/>
            </a:pPr>
            <a:r>
              <a:rPr lang="sr-Cyrl-RS" altLang="en-US" sz="2000" dirty="0">
                <a:solidFill>
                  <a:srgbClr val="000000"/>
                </a:solidFill>
                <a:cs typeface="Arial"/>
              </a:rPr>
              <a:t>Дијељени </a:t>
            </a:r>
            <a:r>
              <a:rPr lang="sr-Latn-CS" altLang="en-US" sz="2000" b="1" dirty="0">
                <a:solidFill>
                  <a:srgbClr val="FF6600"/>
                </a:solidFill>
                <a:cs typeface="Arial"/>
              </a:rPr>
              <a:t>(</a:t>
            </a:r>
            <a:r>
              <a:rPr lang="sr-Latn-CS" altLang="en-US" sz="2000" b="1" i="1" dirty="0">
                <a:solidFill>
                  <a:srgbClr val="FF6600"/>
                </a:solidFill>
                <a:cs typeface="Arial"/>
              </a:rPr>
              <a:t>shareware</a:t>
            </a:r>
            <a:r>
              <a:rPr lang="sr-Latn-CS" altLang="en-US" sz="2000" b="1" dirty="0">
                <a:solidFill>
                  <a:srgbClr val="FF6600"/>
                </a:solidFill>
                <a:cs typeface="Arial"/>
              </a:rPr>
              <a:t>)</a:t>
            </a:r>
            <a:r>
              <a:rPr lang="sr-Cyrl-RS" altLang="en-US" sz="2000" dirty="0">
                <a:cs typeface="Arial"/>
              </a:rPr>
              <a:t>. Дијељени програми се дају на коришћење на одређени временски период (најчешће од 30 до 45 дана) да би корисници могли да испробају програм. По истеку овог времена, програм више не функционише, па корисник мора да купи лиценцу ако жели да настави са коришћењм.</a:t>
            </a:r>
          </a:p>
          <a:p>
            <a:pPr marL="342900" indent="-342900" algn="just" fontAlgn="base">
              <a:lnSpc>
                <a:spcPct val="80000"/>
              </a:lnSpc>
              <a:spcBef>
                <a:spcPct val="20000"/>
              </a:spcBef>
              <a:spcAft>
                <a:spcPct val="0"/>
              </a:spcAft>
              <a:buFont typeface="Arial" panose="020B0604020202020204" pitchFamily="34" charset="0"/>
              <a:buChar char="•"/>
            </a:pPr>
            <a:endParaRPr lang="sr-Cyrl-RS" altLang="en-US" sz="2000" dirty="0">
              <a:solidFill>
                <a:srgbClr val="FF6600"/>
              </a:solidFill>
              <a:cs typeface="Arial"/>
            </a:endParaRPr>
          </a:p>
          <a:p>
            <a:pPr marL="342900" indent="-342900" algn="just" fontAlgn="base">
              <a:lnSpc>
                <a:spcPct val="80000"/>
              </a:lnSpc>
              <a:spcBef>
                <a:spcPct val="20000"/>
              </a:spcBef>
              <a:spcAft>
                <a:spcPct val="0"/>
              </a:spcAft>
              <a:buFont typeface="Arial" panose="020B0604020202020204" pitchFamily="34" charset="0"/>
              <a:buChar char="•"/>
            </a:pPr>
            <a:r>
              <a:rPr lang="sr-Cyrl-RS" altLang="en-US" sz="2000" dirty="0">
                <a:cs typeface="Arial"/>
              </a:rPr>
              <a:t>Јавни</a:t>
            </a:r>
            <a:r>
              <a:rPr lang="sr-Cyrl-RS" altLang="en-US" sz="2000" dirty="0">
                <a:solidFill>
                  <a:srgbClr val="FF6600"/>
                </a:solidFill>
                <a:cs typeface="Arial"/>
              </a:rPr>
              <a:t> </a:t>
            </a:r>
            <a:r>
              <a:rPr lang="sr-Cyrl-RS" altLang="en-US" sz="2000" b="1" i="1" dirty="0">
                <a:solidFill>
                  <a:srgbClr val="FA7406"/>
                </a:solidFill>
                <a:cs typeface="Arial"/>
              </a:rPr>
              <a:t>(</a:t>
            </a:r>
            <a:r>
              <a:rPr lang="sr-Latn-CS" altLang="en-US" sz="2000" b="1" i="1" dirty="0">
                <a:solidFill>
                  <a:srgbClr val="FA7406"/>
                </a:solidFill>
                <a:cs typeface="Arial"/>
              </a:rPr>
              <a:t>public</a:t>
            </a:r>
            <a:r>
              <a:rPr lang="sr-Cyrl-RS" altLang="en-US" sz="2000" b="1" i="1" dirty="0">
                <a:solidFill>
                  <a:srgbClr val="FA7406"/>
                </a:solidFill>
                <a:cs typeface="Arial"/>
              </a:rPr>
              <a:t>)</a:t>
            </a:r>
            <a:r>
              <a:rPr lang="sr-Cyrl-RS" altLang="en-US" sz="2000" dirty="0">
                <a:solidFill>
                  <a:srgbClr val="FA7406"/>
                </a:solidFill>
                <a:cs typeface="Arial"/>
              </a:rPr>
              <a:t>. </a:t>
            </a:r>
            <a:r>
              <a:rPr lang="sr-Cyrl-RS" altLang="en-US" sz="2000" dirty="0">
                <a:cs typeface="Arial"/>
              </a:rPr>
              <a:t>Код јавних програма аутори дозвољавају корисницима да их користе без икакве надокнаде. Ово обично важи уколико корисник не користи програм у пословне сврхе, у противном аутори најчешће траже да се купи лиценца.</a:t>
            </a:r>
            <a:endParaRPr lang="sr-Latn-CS" altLang="en-US" sz="2000" b="1" i="1" dirty="0">
              <a:solidFill>
                <a:schemeClr val="accent2"/>
              </a:solidFill>
              <a:cs typeface="Arial"/>
            </a:endParaRPr>
          </a:p>
          <a:p>
            <a:pPr marL="342900" lvl="0" indent="-342900" algn="just" fontAlgn="base">
              <a:lnSpc>
                <a:spcPct val="80000"/>
              </a:lnSpc>
              <a:spcBef>
                <a:spcPct val="20000"/>
              </a:spcBef>
              <a:spcAft>
                <a:spcPct val="0"/>
              </a:spcAft>
            </a:pPr>
            <a:endParaRPr lang="sr-Latn-CS" altLang="en-US" sz="2000" dirty="0">
              <a:cs typeface="Arial"/>
            </a:endParaRPr>
          </a:p>
          <a:p>
            <a:pPr marL="342900" lvl="0" indent="-342900" algn="just" fontAlgn="base">
              <a:lnSpc>
                <a:spcPct val="80000"/>
              </a:lnSpc>
              <a:spcBef>
                <a:spcPct val="20000"/>
              </a:spcBef>
              <a:spcAft>
                <a:spcPct val="0"/>
              </a:spcAft>
            </a:pPr>
            <a:endParaRPr lang="sr-Cyrl-RS" sz="2000" dirty="0"/>
          </a:p>
        </p:txBody>
      </p:sp>
    </p:spTree>
    <p:extLst>
      <p:ext uri="{BB962C8B-B14F-4D97-AF65-F5344CB8AC3E}">
        <p14:creationId xmlns:p14="http://schemas.microsoft.com/office/powerpoint/2010/main" val="2662641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2715491" y="571072"/>
            <a:ext cx="6827520" cy="3892168"/>
          </a:xfrm>
        </p:spPr>
        <p:txBody>
          <a:bodyPr anchor="ctr">
            <a:normAutofit/>
          </a:bodyPr>
          <a:lstStyle/>
          <a:p>
            <a:pPr lvl="0"/>
            <a:r>
              <a:rPr lang="sr-Cyrl-RS" sz="4800" i="1" dirty="0">
                <a:solidFill>
                  <a:srgbClr val="FFFFFF"/>
                </a:solidFill>
              </a:rPr>
              <a:t>Хвала на пажњи!</a:t>
            </a:r>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71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46B9D7-4C5F-4D9D-9545-E846CA98EC73}"/>
              </a:ext>
            </a:extLst>
          </p:cNvPr>
          <p:cNvSpPr txBox="1"/>
          <p:nvPr/>
        </p:nvSpPr>
        <p:spPr>
          <a:xfrm>
            <a:off x="397565" y="424070"/>
            <a:ext cx="4664765"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sr-Cyrl-RS" sz="3200" b="1" dirty="0">
                <a:ln/>
                <a:solidFill>
                  <a:schemeClr val="accent3"/>
                </a:solidFill>
              </a:rPr>
              <a:t>Рачунарски вируси</a:t>
            </a:r>
            <a:endParaRPr lang="en-US" sz="3200" b="1" dirty="0">
              <a:ln/>
              <a:solidFill>
                <a:schemeClr val="accent3"/>
              </a:solidFill>
            </a:endParaRPr>
          </a:p>
        </p:txBody>
      </p:sp>
      <p:sp>
        <p:nvSpPr>
          <p:cNvPr id="4" name="TextBox 3">
            <a:extLst>
              <a:ext uri="{FF2B5EF4-FFF2-40B4-BE49-F238E27FC236}">
                <a16:creationId xmlns:a16="http://schemas.microsoft.com/office/drawing/2014/main" id="{66D3D996-D20A-464B-BCF8-86408BC187EC}"/>
              </a:ext>
            </a:extLst>
          </p:cNvPr>
          <p:cNvSpPr txBox="1"/>
          <p:nvPr/>
        </p:nvSpPr>
        <p:spPr>
          <a:xfrm>
            <a:off x="304800" y="1463649"/>
            <a:ext cx="11396870" cy="2554545"/>
          </a:xfrm>
          <a:prstGeom prst="rect">
            <a:avLst/>
          </a:prstGeom>
          <a:noFill/>
        </p:spPr>
        <p:txBody>
          <a:bodyPr wrap="square" rtlCol="0">
            <a:spAutoFit/>
          </a:bodyPr>
          <a:lstStyle/>
          <a:p>
            <a:pPr marL="285750" indent="-285750">
              <a:buFont typeface="Arial" panose="020B0604020202020204" pitchFamily="34" charset="0"/>
              <a:buChar char="•"/>
            </a:pPr>
            <a:r>
              <a:rPr lang="sr-Cyrl-RS" sz="2000" b="1" i="1" dirty="0">
                <a:solidFill>
                  <a:srgbClr val="0070C0"/>
                </a:solidFill>
              </a:rPr>
              <a:t>Вируси</a:t>
            </a:r>
            <a:r>
              <a:rPr lang="sr-Cyrl-RS" sz="2000" dirty="0"/>
              <a:t> су  рачунарски програми (кодови) који се без знања корисника шире по рачунару.  Док се шире они врше одређене задатке, од оних безазлених до оних разарајућих (деструктивних). </a:t>
            </a:r>
          </a:p>
          <a:p>
            <a:pPr marL="285750" indent="-285750">
              <a:buFont typeface="Arial" panose="020B0604020202020204" pitchFamily="34" charset="0"/>
              <a:buChar char="•"/>
            </a:pPr>
            <a:endParaRPr lang="sr-Cyrl-RS" sz="2000" dirty="0"/>
          </a:p>
          <a:p>
            <a:pPr marL="285750" indent="-285750">
              <a:buFont typeface="Arial" panose="020B0604020202020204" pitchFamily="34" charset="0"/>
              <a:buChar char="•"/>
            </a:pPr>
            <a:r>
              <a:rPr lang="sr-Cyrl-RS" sz="2000" dirty="0"/>
              <a:t>Ови програми се називају вируси јер имају особину (способност) да се размножавају, тј.да сами себе копирају.</a:t>
            </a:r>
          </a:p>
          <a:p>
            <a:pPr marL="285750" indent="-285750">
              <a:buFont typeface="Arial" panose="020B0604020202020204" pitchFamily="34" charset="0"/>
              <a:buChar char="•"/>
            </a:pPr>
            <a:endParaRPr lang="sr-Cyrl-RS" sz="2000" dirty="0"/>
          </a:p>
          <a:p>
            <a:pPr marL="285750" indent="-285750">
              <a:buFont typeface="Arial" panose="020B0604020202020204" pitchFamily="34" charset="0"/>
              <a:buChar char="•"/>
            </a:pPr>
            <a:r>
              <a:rPr lang="sr-Cyrl-RS" sz="2000" dirty="0"/>
              <a:t>Вируси могу да оштете софтвер, хардвер и датотеке (податке у рачунару).</a:t>
            </a:r>
          </a:p>
          <a:p>
            <a:pPr marL="285750" indent="-285750">
              <a:buFont typeface="Arial" panose="020B0604020202020204" pitchFamily="34" charset="0"/>
              <a:buChar char="•"/>
            </a:pPr>
            <a:endParaRPr lang="en-US" sz="2000" dirty="0"/>
          </a:p>
        </p:txBody>
      </p:sp>
      <p:pic>
        <p:nvPicPr>
          <p:cNvPr id="1026" name="Picture 2" descr="5.Virusi - VIRTUALNI ČAS">
            <a:extLst>
              <a:ext uri="{FF2B5EF4-FFF2-40B4-BE49-F238E27FC236}">
                <a16:creationId xmlns:a16="http://schemas.microsoft.com/office/drawing/2014/main" id="{8DEA1347-F227-4A1B-A961-55BC8814B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400" y="4117078"/>
            <a:ext cx="2757487" cy="274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9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441451-6A05-49E9-9DA6-C0B619E79B40}"/>
              </a:ext>
            </a:extLst>
          </p:cNvPr>
          <p:cNvSpPr/>
          <p:nvPr/>
        </p:nvSpPr>
        <p:spPr>
          <a:xfrm>
            <a:off x="410817" y="556736"/>
            <a:ext cx="10800521" cy="2246769"/>
          </a:xfrm>
          <a:prstGeom prst="rect">
            <a:avLst/>
          </a:prstGeom>
        </p:spPr>
        <p:txBody>
          <a:bodyPr wrap="square">
            <a:spAutoFit/>
          </a:bodyPr>
          <a:lstStyle/>
          <a:p>
            <a:r>
              <a:rPr lang="ru-RU" sz="2000" dirty="0">
                <a:ln w="0"/>
                <a:effectLst>
                  <a:outerShdw blurRad="38100" dist="19050" dir="2700000" algn="tl" rotWithShape="0">
                    <a:schemeClr val="dk1">
                      <a:alpha val="40000"/>
                    </a:schemeClr>
                  </a:outerShdw>
                </a:effectLst>
              </a:rPr>
              <a:t>Рачунарски вирус се обично састоји од два дијела</a:t>
            </a:r>
            <a:r>
              <a:rPr lang="ru-RU" sz="2000" dirty="0">
                <a:solidFill>
                  <a:srgbClr val="202122"/>
                </a:solidFill>
              </a:rPr>
              <a:t>.</a:t>
            </a:r>
          </a:p>
          <a:p>
            <a:endParaRPr lang="ru-RU" sz="2000" dirty="0">
              <a:solidFill>
                <a:srgbClr val="202122"/>
              </a:solidFill>
            </a:endParaRPr>
          </a:p>
          <a:p>
            <a:pPr marL="742950" lvl="1" indent="-285750">
              <a:buFont typeface="Wingdings" panose="05000000000000000000" pitchFamily="2" charset="2"/>
              <a:buChar char="Ø"/>
            </a:pPr>
            <a:r>
              <a:rPr lang="ru-RU" sz="2000" dirty="0">
                <a:solidFill>
                  <a:srgbClr val="202122"/>
                </a:solidFill>
              </a:rPr>
              <a:t>Први дио је самокопирајући код који омогућава размножавање вируса.</a:t>
            </a:r>
          </a:p>
          <a:p>
            <a:pPr marL="742950" lvl="1" indent="-285750">
              <a:buFont typeface="Wingdings" panose="05000000000000000000" pitchFamily="2" charset="2"/>
              <a:buChar char="Ø"/>
            </a:pPr>
            <a:r>
              <a:rPr lang="ru-RU" sz="2000" dirty="0">
                <a:solidFill>
                  <a:srgbClr val="202122"/>
                </a:solidFill>
              </a:rPr>
              <a:t>Други дио је  информација која може бити безопасна или опасна.</a:t>
            </a:r>
          </a:p>
          <a:p>
            <a:pPr marL="742950" lvl="1" indent="-285750">
              <a:buFont typeface="Wingdings" panose="05000000000000000000" pitchFamily="2" charset="2"/>
              <a:buChar char="Ø"/>
            </a:pPr>
            <a:endParaRPr lang="ru-RU" sz="2000" dirty="0">
              <a:solidFill>
                <a:srgbClr val="202122"/>
              </a:solidFill>
            </a:endParaRPr>
          </a:p>
          <a:p>
            <a:pPr lvl="1"/>
            <a:r>
              <a:rPr lang="ru-RU" sz="2000" dirty="0"/>
              <a:t>Неки се састоје само од самокопирајућег кода.</a:t>
            </a:r>
            <a:endParaRPr lang="ru-RU" sz="2000" dirty="0">
              <a:solidFill>
                <a:srgbClr val="202122"/>
              </a:solidFill>
            </a:endParaRPr>
          </a:p>
          <a:p>
            <a:pPr marL="742950" lvl="1" indent="-285750">
              <a:buFont typeface="Wingdings" panose="05000000000000000000" pitchFamily="2" charset="2"/>
              <a:buChar char="Ø"/>
            </a:pPr>
            <a:endParaRPr lang="ru-RU" sz="2000" b="0" i="0" dirty="0">
              <a:solidFill>
                <a:srgbClr val="202122"/>
              </a:solidFill>
              <a:effectLst/>
            </a:endParaRPr>
          </a:p>
        </p:txBody>
      </p:sp>
      <p:sp>
        <p:nvSpPr>
          <p:cNvPr id="4" name="TextBox 3">
            <a:extLst>
              <a:ext uri="{FF2B5EF4-FFF2-40B4-BE49-F238E27FC236}">
                <a16:creationId xmlns:a16="http://schemas.microsoft.com/office/drawing/2014/main" id="{4CC2596D-B119-4FC4-A9A2-B27972C333DD}"/>
              </a:ext>
            </a:extLst>
          </p:cNvPr>
          <p:cNvSpPr txBox="1"/>
          <p:nvPr/>
        </p:nvSpPr>
        <p:spPr>
          <a:xfrm>
            <a:off x="410817" y="3683435"/>
            <a:ext cx="10045146" cy="1323439"/>
          </a:xfrm>
          <a:prstGeom prst="rect">
            <a:avLst/>
          </a:prstGeom>
          <a:noFill/>
        </p:spPr>
        <p:txBody>
          <a:bodyPr wrap="square" rtlCol="0">
            <a:spAutoFit/>
          </a:bodyPr>
          <a:lstStyle/>
          <a:p>
            <a:r>
              <a:rPr lang="sr-Cyrl-RS" sz="2000" dirty="0"/>
              <a:t>Вируси се могу покренути (активирати), у зависности од намјере аутора, на два начина:</a:t>
            </a:r>
          </a:p>
          <a:p>
            <a:endParaRPr lang="sr-Cyrl-RS" sz="2000" dirty="0"/>
          </a:p>
          <a:p>
            <a:pPr marL="800100" lvl="1" indent="-342900">
              <a:buFont typeface="+mj-lt"/>
              <a:buAutoNum type="arabicPeriod"/>
            </a:pPr>
            <a:r>
              <a:rPr lang="sr-Cyrl-RS" sz="2000" dirty="0"/>
              <a:t>Несвјесним поступком корисника,</a:t>
            </a:r>
          </a:p>
          <a:p>
            <a:pPr marL="800100" lvl="1" indent="-342900">
              <a:buFont typeface="+mj-lt"/>
              <a:buAutoNum type="arabicPeriod"/>
            </a:pPr>
            <a:r>
              <a:rPr lang="sr-Cyrl-RS" sz="2000" dirty="0"/>
              <a:t>Аутоматски, тј.у тренутку када се испуни одређени услов.</a:t>
            </a:r>
            <a:endParaRPr lang="en-US" sz="2000" dirty="0"/>
          </a:p>
        </p:txBody>
      </p:sp>
    </p:spTree>
    <p:extLst>
      <p:ext uri="{BB962C8B-B14F-4D97-AF65-F5344CB8AC3E}">
        <p14:creationId xmlns:p14="http://schemas.microsoft.com/office/powerpoint/2010/main" val="393629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arn(inVertic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8EB309-DAE1-4967-AC3D-2367EA8114FB}"/>
              </a:ext>
            </a:extLst>
          </p:cNvPr>
          <p:cNvSpPr txBox="1"/>
          <p:nvPr/>
        </p:nvSpPr>
        <p:spPr>
          <a:xfrm>
            <a:off x="569843" y="543340"/>
            <a:ext cx="4068418" cy="553998"/>
          </a:xfrm>
          <a:prstGeom prst="rect">
            <a:avLst/>
          </a:prstGeom>
          <a:noFill/>
        </p:spPr>
        <p:txBody>
          <a:bodyPr wrap="square" rtlCol="0">
            <a:spAutoFit/>
          </a:bodyPr>
          <a:lstStyle/>
          <a:p>
            <a:r>
              <a:rPr lang="sr-Cyrl-RS" sz="3000" b="1" dirty="0">
                <a:ln w="22225">
                  <a:solidFill>
                    <a:schemeClr val="accent2"/>
                  </a:solidFill>
                  <a:prstDash val="solid"/>
                </a:ln>
                <a:solidFill>
                  <a:schemeClr val="accent2">
                    <a:lumMod val="40000"/>
                    <a:lumOff val="60000"/>
                  </a:schemeClr>
                </a:solidFill>
              </a:rPr>
              <a:t> Неке врсте вируса</a:t>
            </a:r>
            <a:endParaRPr lang="en-US" sz="3000" b="1" dirty="0">
              <a:ln w="22225">
                <a:solidFill>
                  <a:schemeClr val="accent2"/>
                </a:solidFill>
                <a:prstDash val="solid"/>
              </a:ln>
              <a:solidFill>
                <a:schemeClr val="accent2">
                  <a:lumMod val="40000"/>
                  <a:lumOff val="60000"/>
                </a:schemeClr>
              </a:solidFill>
            </a:endParaRPr>
          </a:p>
        </p:txBody>
      </p:sp>
      <p:sp>
        <p:nvSpPr>
          <p:cNvPr id="3" name="TextBox 2">
            <a:extLst>
              <a:ext uri="{FF2B5EF4-FFF2-40B4-BE49-F238E27FC236}">
                <a16:creationId xmlns:a16="http://schemas.microsoft.com/office/drawing/2014/main" id="{8489A2C1-8009-433C-95F2-313CB378E3BC}"/>
              </a:ext>
            </a:extLst>
          </p:cNvPr>
          <p:cNvSpPr txBox="1"/>
          <p:nvPr/>
        </p:nvSpPr>
        <p:spPr>
          <a:xfrm>
            <a:off x="3616809" y="1576456"/>
            <a:ext cx="7646505" cy="2677656"/>
          </a:xfrm>
          <a:prstGeom prst="rect">
            <a:avLst/>
          </a:prstGeom>
          <a:noFill/>
        </p:spPr>
        <p:txBody>
          <a:bodyPr wrap="square" rtlCol="0">
            <a:spAutoFit/>
          </a:bodyPr>
          <a:lstStyle/>
          <a:p>
            <a:pPr marL="285750" indent="-285750" algn="just">
              <a:buFont typeface="Wingdings" panose="05000000000000000000" pitchFamily="2" charset="2"/>
              <a:buChar char="ü"/>
            </a:pPr>
            <a:r>
              <a:rPr lang="sr-Cyrl-RS" sz="2100" dirty="0">
                <a:solidFill>
                  <a:srgbClr val="0070C0"/>
                </a:solidFill>
                <a:effectLst>
                  <a:outerShdw blurRad="38100" dist="38100" dir="2700000" algn="tl">
                    <a:srgbClr val="000000">
                      <a:alpha val="43137"/>
                    </a:srgbClr>
                  </a:outerShdw>
                </a:effectLst>
              </a:rPr>
              <a:t>Фајл вирус</a:t>
            </a:r>
          </a:p>
          <a:p>
            <a:pPr marL="285750" indent="-285750" algn="just">
              <a:buFont typeface="Wingdings" panose="05000000000000000000" pitchFamily="2" charset="2"/>
              <a:buChar char="ü"/>
            </a:pPr>
            <a:r>
              <a:rPr lang="sr-Cyrl-RS" sz="2100" dirty="0">
                <a:solidFill>
                  <a:srgbClr val="0070C0"/>
                </a:solidFill>
                <a:effectLst>
                  <a:outerShdw blurRad="38100" dist="38100" dir="2700000" algn="tl">
                    <a:srgbClr val="000000">
                      <a:alpha val="43137"/>
                    </a:srgbClr>
                  </a:outerShdw>
                </a:effectLst>
              </a:rPr>
              <a:t>Мрежни вирус</a:t>
            </a:r>
          </a:p>
          <a:p>
            <a:pPr marL="285750" indent="-285750" algn="just">
              <a:buFont typeface="Wingdings" panose="05000000000000000000" pitchFamily="2" charset="2"/>
              <a:buChar char="ü"/>
            </a:pPr>
            <a:r>
              <a:rPr lang="sr-Cyrl-RS" sz="2100" dirty="0">
                <a:solidFill>
                  <a:srgbClr val="0070C0"/>
                </a:solidFill>
                <a:effectLst>
                  <a:outerShdw blurRad="38100" dist="38100" dir="2700000" algn="tl">
                    <a:srgbClr val="000000">
                      <a:alpha val="43137"/>
                    </a:srgbClr>
                  </a:outerShdw>
                </a:effectLst>
              </a:rPr>
              <a:t>Тројански коњ (Тројанац)</a:t>
            </a:r>
          </a:p>
          <a:p>
            <a:pPr marL="285750" indent="-285750" algn="just">
              <a:buFont typeface="Wingdings" panose="05000000000000000000" pitchFamily="2" charset="2"/>
              <a:buChar char="ü"/>
            </a:pPr>
            <a:r>
              <a:rPr lang="sr-Cyrl-RS" sz="2100" dirty="0">
                <a:solidFill>
                  <a:srgbClr val="0070C0"/>
                </a:solidFill>
                <a:effectLst>
                  <a:outerShdw blurRad="38100" dist="38100" dir="2700000" algn="tl">
                    <a:srgbClr val="000000">
                      <a:alpha val="43137"/>
                    </a:srgbClr>
                  </a:outerShdw>
                </a:effectLst>
              </a:rPr>
              <a:t>Црв</a:t>
            </a:r>
          </a:p>
          <a:p>
            <a:pPr marL="285750" indent="-285750" algn="just">
              <a:buFont typeface="Wingdings" panose="05000000000000000000" pitchFamily="2" charset="2"/>
              <a:buChar char="ü"/>
            </a:pPr>
            <a:r>
              <a:rPr lang="en-US" sz="2100" i="1" dirty="0">
                <a:solidFill>
                  <a:srgbClr val="0070C0"/>
                </a:solidFill>
                <a:effectLst>
                  <a:outerShdw blurRad="38100" dist="38100" dir="2700000" algn="tl">
                    <a:srgbClr val="000000">
                      <a:alpha val="43137"/>
                    </a:srgbClr>
                  </a:outerShdw>
                </a:effectLst>
              </a:rPr>
              <a:t>Backdoor</a:t>
            </a:r>
            <a:r>
              <a:rPr lang="sr-Cyrl-RS" sz="2100" i="1" dirty="0">
                <a:solidFill>
                  <a:srgbClr val="0070C0"/>
                </a:solidFill>
                <a:effectLst>
                  <a:outerShdw blurRad="38100" dist="38100" dir="2700000" algn="tl">
                    <a:srgbClr val="000000">
                      <a:alpha val="43137"/>
                    </a:srgbClr>
                  </a:outerShdw>
                </a:effectLst>
              </a:rPr>
              <a:t> </a:t>
            </a:r>
            <a:r>
              <a:rPr lang="sr-Cyrl-RS" sz="2100" dirty="0">
                <a:solidFill>
                  <a:srgbClr val="0070C0"/>
                </a:solidFill>
                <a:effectLst>
                  <a:outerShdw blurRad="38100" dist="38100" dir="2700000" algn="tl">
                    <a:srgbClr val="000000">
                      <a:alpha val="43137"/>
                    </a:srgbClr>
                  </a:outerShdw>
                </a:effectLst>
              </a:rPr>
              <a:t>вирус </a:t>
            </a:r>
          </a:p>
          <a:p>
            <a:pPr marL="285750" indent="-285750" algn="just">
              <a:buFont typeface="Wingdings" panose="05000000000000000000" pitchFamily="2" charset="2"/>
              <a:buChar char="ü"/>
            </a:pPr>
            <a:r>
              <a:rPr lang="sr-Cyrl-RS" sz="2100" dirty="0">
                <a:solidFill>
                  <a:srgbClr val="0070C0"/>
                </a:solidFill>
                <a:effectLst>
                  <a:outerShdw blurRad="38100" dist="38100" dir="2700000" algn="tl">
                    <a:srgbClr val="000000">
                      <a:alpha val="43137"/>
                    </a:srgbClr>
                  </a:outerShdw>
                </a:effectLst>
              </a:rPr>
              <a:t>Шпијун (програми за шпијунирање/контролу) </a:t>
            </a:r>
          </a:p>
          <a:p>
            <a:pPr marL="285750" indent="-285750" algn="just">
              <a:buFont typeface="Wingdings" panose="05000000000000000000" pitchFamily="2" charset="2"/>
              <a:buChar char="ü"/>
            </a:pPr>
            <a:endParaRPr lang="sr-Cyrl-RS" sz="2100" dirty="0"/>
          </a:p>
          <a:p>
            <a:pPr marL="285750" indent="-285750" algn="just">
              <a:buFont typeface="Wingdings" panose="05000000000000000000" pitchFamily="2" charset="2"/>
              <a:buChar char="ü"/>
            </a:pPr>
            <a:endParaRPr lang="en-US" sz="2100" dirty="0"/>
          </a:p>
        </p:txBody>
      </p:sp>
      <p:pic>
        <p:nvPicPr>
          <p:cNvPr id="2050" name="Picture 2" descr="Vrste virusa - vrste_virusa">
            <a:extLst>
              <a:ext uri="{FF2B5EF4-FFF2-40B4-BE49-F238E27FC236}">
                <a16:creationId xmlns:a16="http://schemas.microsoft.com/office/drawing/2014/main" id="{2FA9FC91-2F61-4983-9415-A61A11106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418" y="3717429"/>
            <a:ext cx="3762582" cy="265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25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500" fill="hold"/>
                                        <p:tgtEl>
                                          <p:spTgt spid="2050"/>
                                        </p:tgtEl>
                                        <p:attrNameLst>
                                          <p:attrName>ppt_w</p:attrName>
                                        </p:attrNameLst>
                                      </p:cBhvr>
                                      <p:tavLst>
                                        <p:tav tm="0">
                                          <p:val>
                                            <p:fltVal val="0"/>
                                          </p:val>
                                        </p:tav>
                                        <p:tav tm="100000">
                                          <p:val>
                                            <p:strVal val="#ppt_w"/>
                                          </p:val>
                                        </p:tav>
                                      </p:tavLst>
                                    </p:anim>
                                    <p:anim calcmode="lin" valueType="num">
                                      <p:cBhvr>
                                        <p:cTn id="26" dur="500" fill="hold"/>
                                        <p:tgtEl>
                                          <p:spTgt spid="2050"/>
                                        </p:tgtEl>
                                        <p:attrNameLst>
                                          <p:attrName>ppt_h</p:attrName>
                                        </p:attrNameLst>
                                      </p:cBhvr>
                                      <p:tavLst>
                                        <p:tav tm="0">
                                          <p:val>
                                            <p:fltVal val="0"/>
                                          </p:val>
                                        </p:tav>
                                        <p:tav tm="100000">
                                          <p:val>
                                            <p:strVal val="#ppt_h"/>
                                          </p:val>
                                        </p:tav>
                                      </p:tavLst>
                                    </p:anim>
                                    <p:animEffect transition="in" filter="fade">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F2FA04-3B9F-488F-A3FD-F516703E8401}"/>
              </a:ext>
            </a:extLst>
          </p:cNvPr>
          <p:cNvSpPr txBox="1"/>
          <p:nvPr/>
        </p:nvSpPr>
        <p:spPr>
          <a:xfrm>
            <a:off x="490330" y="331304"/>
            <a:ext cx="4412974" cy="523220"/>
          </a:xfrm>
          <a:prstGeom prst="rect">
            <a:avLst/>
          </a:prstGeom>
          <a:noFill/>
        </p:spPr>
        <p:txBody>
          <a:bodyPr wrap="square" rtlCol="0">
            <a:spAutoFit/>
          </a:bodyPr>
          <a:lstStyle/>
          <a:p>
            <a:r>
              <a:rPr lang="sr-Cyrl-RS" sz="2800" b="1" dirty="0">
                <a:solidFill>
                  <a:srgbClr val="0070C0"/>
                </a:solidFill>
              </a:rPr>
              <a:t>Тројански коњ </a:t>
            </a:r>
            <a:endParaRPr lang="en-US" sz="2800" b="1" dirty="0">
              <a:solidFill>
                <a:srgbClr val="0070C0"/>
              </a:solidFill>
            </a:endParaRPr>
          </a:p>
        </p:txBody>
      </p:sp>
      <p:sp>
        <p:nvSpPr>
          <p:cNvPr id="4" name="TextBox 3">
            <a:extLst>
              <a:ext uri="{FF2B5EF4-FFF2-40B4-BE49-F238E27FC236}">
                <a16:creationId xmlns:a16="http://schemas.microsoft.com/office/drawing/2014/main" id="{4B309E4B-0391-4F2B-9D75-B7BE5E726F1E}"/>
              </a:ext>
            </a:extLst>
          </p:cNvPr>
          <p:cNvSpPr txBox="1"/>
          <p:nvPr/>
        </p:nvSpPr>
        <p:spPr>
          <a:xfrm>
            <a:off x="331303" y="1376642"/>
            <a:ext cx="10840279" cy="1323439"/>
          </a:xfrm>
          <a:prstGeom prst="rect">
            <a:avLst/>
          </a:prstGeom>
          <a:noFill/>
        </p:spPr>
        <p:txBody>
          <a:bodyPr wrap="square" rtlCol="0">
            <a:spAutoFit/>
          </a:bodyPr>
          <a:lstStyle/>
          <a:p>
            <a:pPr marL="342900" indent="-342900" algn="just">
              <a:buFont typeface="Arial" panose="020B0604020202020204" pitchFamily="34" charset="0"/>
              <a:buChar char="•"/>
            </a:pPr>
            <a:r>
              <a:rPr lang="sr-Cyrl-RS" sz="2000" dirty="0"/>
              <a:t>Назив Тројански коњ настао је на основу познате приче о освајању града Троје злоупотребом повјерења. На сличан начин функционише овај вирус. Суштина је да се овај вирус представља као игра или занимљив садржај који се шаље у </a:t>
            </a:r>
            <a:r>
              <a:rPr lang="en-US" sz="2000" dirty="0">
                <a:solidFill>
                  <a:srgbClr val="00B0F0"/>
                </a:solidFill>
                <a:hlinkClick r:id="rId2" tooltip="E-mail">
                  <a:extLst>
                    <a:ext uri="{A12FA001-AC4F-418D-AE19-62706E023703}">
                      <ahyp:hlinkClr xmlns:ahyp="http://schemas.microsoft.com/office/drawing/2018/hyperlinkcolor" val="tx"/>
                    </a:ext>
                  </a:extLst>
                </a:hlinkClick>
              </a:rPr>
              <a:t>e-mail</a:t>
            </a:r>
            <a:r>
              <a:rPr lang="en-US" sz="2000" dirty="0">
                <a:solidFill>
                  <a:srgbClr val="00B0F0"/>
                </a:solidFill>
              </a:rPr>
              <a:t> </a:t>
            </a:r>
            <a:r>
              <a:rPr lang="sr-Cyrl-RS" sz="2000" dirty="0"/>
              <a:t> поруци. Када се тај садржај покрене онда се на рачунару инсталира апликација за удаљену контролу.</a:t>
            </a:r>
            <a:endParaRPr lang="en-US" sz="2000" dirty="0"/>
          </a:p>
        </p:txBody>
      </p:sp>
      <p:sp>
        <p:nvSpPr>
          <p:cNvPr id="6" name="TextBox 5">
            <a:extLst>
              <a:ext uri="{FF2B5EF4-FFF2-40B4-BE49-F238E27FC236}">
                <a16:creationId xmlns:a16="http://schemas.microsoft.com/office/drawing/2014/main" id="{22FB33F0-61F8-442C-B994-625B20AAC9C8}"/>
              </a:ext>
            </a:extLst>
          </p:cNvPr>
          <p:cNvSpPr txBox="1"/>
          <p:nvPr/>
        </p:nvSpPr>
        <p:spPr>
          <a:xfrm>
            <a:off x="331303" y="3222199"/>
            <a:ext cx="10840279" cy="1015663"/>
          </a:xfrm>
          <a:prstGeom prst="rect">
            <a:avLst/>
          </a:prstGeom>
          <a:noFill/>
        </p:spPr>
        <p:txBody>
          <a:bodyPr wrap="square" rtlCol="0">
            <a:spAutoFit/>
          </a:bodyPr>
          <a:lstStyle/>
          <a:p>
            <a:pPr marL="342900" indent="-342900" algn="just">
              <a:buFont typeface="Arial" panose="020B0604020202020204" pitchFamily="34" charset="0"/>
              <a:buChar char="•"/>
            </a:pPr>
            <a:r>
              <a:rPr lang="sr-Cyrl-RS" sz="2000" dirty="0"/>
              <a:t>Тројански коњ се највише користи при хаковању рачунара, јер може да омогући хакеру удаљени приступ корисниковом рачунару и на тај начин хакер може изводити разне операције.</a:t>
            </a:r>
            <a:endParaRPr lang="en-US" sz="2000" dirty="0"/>
          </a:p>
        </p:txBody>
      </p:sp>
      <p:pic>
        <p:nvPicPr>
          <p:cNvPr id="3074" name="Picture 2" descr="Virusi I antivirusi | Klikni Bezbedno">
            <a:extLst>
              <a:ext uri="{FF2B5EF4-FFF2-40B4-BE49-F238E27FC236}">
                <a16:creationId xmlns:a16="http://schemas.microsoft.com/office/drawing/2014/main" id="{5A079FE2-FE2D-41EB-BA7B-2B5C5520C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426" y="4333460"/>
            <a:ext cx="3496503" cy="209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6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755918-4C9E-4B5A-A00C-2E819C9BC48A}"/>
              </a:ext>
            </a:extLst>
          </p:cNvPr>
          <p:cNvSpPr txBox="1"/>
          <p:nvPr/>
        </p:nvSpPr>
        <p:spPr>
          <a:xfrm>
            <a:off x="437322" y="500149"/>
            <a:ext cx="4359966" cy="523220"/>
          </a:xfrm>
          <a:prstGeom prst="rect">
            <a:avLst/>
          </a:prstGeom>
          <a:noFill/>
        </p:spPr>
        <p:txBody>
          <a:bodyPr wrap="square" rtlCol="0">
            <a:spAutoFit/>
          </a:bodyPr>
          <a:lstStyle/>
          <a:p>
            <a:r>
              <a:rPr lang="sr-Cyrl-RS" sz="2800" b="1" dirty="0">
                <a:solidFill>
                  <a:srgbClr val="0070C0"/>
                </a:solidFill>
              </a:rPr>
              <a:t>Рачунарски црв</a:t>
            </a:r>
            <a:endParaRPr lang="en-US" sz="2800" b="1" dirty="0">
              <a:solidFill>
                <a:srgbClr val="0070C0"/>
              </a:solidFill>
            </a:endParaRPr>
          </a:p>
        </p:txBody>
      </p:sp>
      <p:sp>
        <p:nvSpPr>
          <p:cNvPr id="3" name="Rectangle 2">
            <a:extLst>
              <a:ext uri="{FF2B5EF4-FFF2-40B4-BE49-F238E27FC236}">
                <a16:creationId xmlns:a16="http://schemas.microsoft.com/office/drawing/2014/main" id="{9BC4C1A1-0BE2-4986-A4FF-269A1DE0EF40}"/>
              </a:ext>
            </a:extLst>
          </p:cNvPr>
          <p:cNvSpPr/>
          <p:nvPr/>
        </p:nvSpPr>
        <p:spPr>
          <a:xfrm>
            <a:off x="437322" y="1276269"/>
            <a:ext cx="10668000" cy="4093428"/>
          </a:xfrm>
          <a:prstGeom prst="rect">
            <a:avLst/>
          </a:prstGeom>
        </p:spPr>
        <p:txBody>
          <a:bodyPr wrap="square">
            <a:spAutoFit/>
          </a:bodyPr>
          <a:lstStyle/>
          <a:p>
            <a:pPr algn="just"/>
            <a:r>
              <a:rPr lang="ru-RU" sz="2000" b="1" dirty="0"/>
              <a:t>Рачунарски црви</a:t>
            </a:r>
            <a:r>
              <a:rPr lang="ru-RU" sz="2000" dirty="0"/>
              <a:t> су  програми који умножавају сами себе. При томе користе рачунарске мреже да би се копирали на друге рачунаре, често без утицаја човјека. За разлику од осталих вируса, својим дјеловањем не морају инфицирати друге програме. Могу стићи и као фајл у мејлу. Црви отежавају рад мреже, а могу оштетити податке и смањити сигурност рачунара.</a:t>
            </a:r>
          </a:p>
          <a:p>
            <a:pPr algn="just"/>
            <a:endParaRPr lang="ru-RU" sz="2000" dirty="0"/>
          </a:p>
          <a:p>
            <a:pPr algn="just"/>
            <a:endParaRPr lang="ru-RU" sz="2000" dirty="0"/>
          </a:p>
          <a:p>
            <a:pPr algn="just"/>
            <a:r>
              <a:rPr lang="ru-RU" sz="2000" dirty="0"/>
              <a:t>Црви се састоје од самокопирајућег кода који омогућава размножавање, а осим тога може нанијети штету рачунару у виду:</a:t>
            </a:r>
          </a:p>
          <a:p>
            <a:pPr marL="4000500" lvl="8" indent="-342900" algn="just">
              <a:buFont typeface="Arial" panose="020B0604020202020204" pitchFamily="34" charset="0"/>
              <a:buChar char="•"/>
            </a:pPr>
            <a:r>
              <a:rPr lang="ru-RU" sz="2000" i="1" dirty="0"/>
              <a:t>Даљинске контроле,</a:t>
            </a:r>
          </a:p>
          <a:p>
            <a:pPr marL="4000500" lvl="8" indent="-342900" algn="just">
              <a:buFont typeface="Arial" panose="020B0604020202020204" pitchFamily="34" charset="0"/>
              <a:buChar char="•"/>
            </a:pPr>
            <a:r>
              <a:rPr lang="ru-RU" sz="2000" i="1" dirty="0"/>
              <a:t>Слања нежељене поште,</a:t>
            </a:r>
          </a:p>
          <a:p>
            <a:pPr marL="4000500" lvl="8" indent="-342900" algn="just">
              <a:buFont typeface="Arial" panose="020B0604020202020204" pitchFamily="34" charset="0"/>
              <a:buChar char="•"/>
            </a:pPr>
            <a:r>
              <a:rPr lang="ru-RU" sz="2000" i="1" dirty="0"/>
              <a:t>Брисање података,</a:t>
            </a:r>
          </a:p>
          <a:p>
            <a:pPr marL="4000500" lvl="8" indent="-342900" algn="just">
              <a:buFont typeface="Arial" panose="020B0604020202020204" pitchFamily="34" charset="0"/>
              <a:buChar char="•"/>
            </a:pPr>
            <a:r>
              <a:rPr lang="ru-RU" sz="2000" i="1" dirty="0"/>
              <a:t>Физичка штета (оштећење хардвера</a:t>
            </a:r>
            <a:r>
              <a:rPr lang="ru-RU" sz="2000" dirty="0"/>
              <a:t>).</a:t>
            </a:r>
          </a:p>
          <a:p>
            <a:pPr marL="1257300" lvl="2" indent="-342900" algn="just">
              <a:buFont typeface="Arial" panose="020B0604020202020204" pitchFamily="34" charset="0"/>
              <a:buChar char="•"/>
            </a:pPr>
            <a:endParaRPr lang="en-US" sz="2000" dirty="0"/>
          </a:p>
        </p:txBody>
      </p:sp>
      <p:pic>
        <p:nvPicPr>
          <p:cNvPr id="4098" name="Picture 2" descr="Internet crvi">
            <a:extLst>
              <a:ext uri="{FF2B5EF4-FFF2-40B4-BE49-F238E27FC236}">
                <a16:creationId xmlns:a16="http://schemas.microsoft.com/office/drawing/2014/main" id="{9A292045-632F-45FB-A4DC-2165689196C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6899" y="4076388"/>
            <a:ext cx="3045101" cy="228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62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B2C2DE-02C3-4C52-AE4D-AA4A501D8CCB}"/>
              </a:ext>
            </a:extLst>
          </p:cNvPr>
          <p:cNvSpPr txBox="1"/>
          <p:nvPr/>
        </p:nvSpPr>
        <p:spPr>
          <a:xfrm>
            <a:off x="410817" y="446274"/>
            <a:ext cx="5910470" cy="523220"/>
          </a:xfrm>
          <a:prstGeom prst="rect">
            <a:avLst/>
          </a:prstGeom>
          <a:noFill/>
        </p:spPr>
        <p:txBody>
          <a:bodyPr wrap="square" rtlCol="0">
            <a:spAutoFit/>
          </a:bodyPr>
          <a:lstStyle/>
          <a:p>
            <a:r>
              <a:rPr lang="sr-Cyrl-RS" sz="2800" b="1" dirty="0">
                <a:solidFill>
                  <a:srgbClr val="0070C0"/>
                </a:solidFill>
              </a:rPr>
              <a:t>Заштита од вируса?            Антивирус</a:t>
            </a:r>
            <a:endParaRPr lang="en-US" sz="2800" b="1" dirty="0">
              <a:solidFill>
                <a:srgbClr val="0070C0"/>
              </a:solidFill>
            </a:endParaRPr>
          </a:p>
        </p:txBody>
      </p:sp>
      <p:sp>
        <p:nvSpPr>
          <p:cNvPr id="3" name="Arrow: Right 2">
            <a:extLst>
              <a:ext uri="{FF2B5EF4-FFF2-40B4-BE49-F238E27FC236}">
                <a16:creationId xmlns:a16="http://schemas.microsoft.com/office/drawing/2014/main" id="{53FD88CB-B30D-4DB8-B5AB-56D4E0134FB5}"/>
              </a:ext>
            </a:extLst>
          </p:cNvPr>
          <p:cNvSpPr/>
          <p:nvPr/>
        </p:nvSpPr>
        <p:spPr>
          <a:xfrm>
            <a:off x="3803373" y="446274"/>
            <a:ext cx="490331" cy="2385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DD8260-DCB9-49DA-8D39-D2ACD0F809A5}"/>
              </a:ext>
            </a:extLst>
          </p:cNvPr>
          <p:cNvSpPr/>
          <p:nvPr/>
        </p:nvSpPr>
        <p:spPr>
          <a:xfrm>
            <a:off x="410817" y="1274295"/>
            <a:ext cx="11039062" cy="3785652"/>
          </a:xfrm>
          <a:prstGeom prst="rect">
            <a:avLst/>
          </a:prstGeom>
        </p:spPr>
        <p:txBody>
          <a:bodyPr wrap="square">
            <a:spAutoFit/>
          </a:bodyPr>
          <a:lstStyle/>
          <a:p>
            <a:pPr algn="just"/>
            <a:endParaRPr lang="sr-Cyrl-RS" sz="2000" dirty="0"/>
          </a:p>
          <a:p>
            <a:pPr algn="just"/>
            <a:r>
              <a:rPr lang="sr-Cyrl-RS" sz="2000" dirty="0"/>
              <a:t>За борбу против рачунарских вируса користе се програми који се називају антивируси. То су програми који ће спријечити вирусе да се уселе у рачунар. Наравно, ако дође до уласка вируса, антивирус ће реаговати. </a:t>
            </a:r>
          </a:p>
          <a:p>
            <a:pPr algn="just"/>
            <a:endParaRPr lang="sr-Cyrl-RS" sz="2000" dirty="0"/>
          </a:p>
          <a:p>
            <a:pPr algn="just"/>
            <a:r>
              <a:rPr lang="sr-Cyrl-RS" sz="2000" dirty="0"/>
              <a:t>Антивирус треба да буде незаобилазан дио софтвера на сваком рачунару и треба да је подешен да се активира са укључивањем рачунара како би увијек мотрио на систем. На тај начин ће сваки нови фајл аутоматски бити скениран.</a:t>
            </a:r>
          </a:p>
          <a:p>
            <a:pPr algn="just"/>
            <a:endParaRPr lang="sr-Cyrl-RS" sz="2000" dirty="0"/>
          </a:p>
          <a:p>
            <a:pPr algn="just"/>
            <a:r>
              <a:rPr lang="sr-Cyrl-RS" sz="2000" dirty="0"/>
              <a:t>Никада </a:t>
            </a:r>
            <a:r>
              <a:rPr lang="sr-Cyrl-RS" sz="2000" b="1" u="sng" dirty="0"/>
              <a:t>не треба </a:t>
            </a:r>
            <a:r>
              <a:rPr lang="sr-Cyrl-RS" sz="2000" dirty="0"/>
              <a:t>инсталирти два антивирусна програма јер може доћи до њиховог неразумијевања које би успорило или чак блокирало цијели рачунар.</a:t>
            </a:r>
          </a:p>
          <a:p>
            <a:pPr algn="just"/>
            <a:r>
              <a:rPr lang="sr-Cyrl-RS" sz="2000" dirty="0"/>
              <a:t>Антивирус је потребно редовно освјежавати, тј. вршити </a:t>
            </a:r>
            <a:r>
              <a:rPr lang="sr-Latn-RS" sz="2000" i="1" dirty="0"/>
              <a:t>update</a:t>
            </a:r>
            <a:r>
              <a:rPr lang="sr-Cyrl-RS" sz="2000" i="1" dirty="0"/>
              <a:t>.</a:t>
            </a:r>
            <a:endParaRPr lang="en-US" sz="2000" i="1" dirty="0"/>
          </a:p>
        </p:txBody>
      </p:sp>
    </p:spTree>
    <p:extLst>
      <p:ext uri="{BB962C8B-B14F-4D97-AF65-F5344CB8AC3E}">
        <p14:creationId xmlns:p14="http://schemas.microsoft.com/office/powerpoint/2010/main" val="308117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arn(inVertic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arn(inVertical)">
                                      <p:cBhvr>
                                        <p:cTn id="17" dur="500"/>
                                        <p:tgtEl>
                                          <p:spTgt spid="6">
                                            <p:txEl>
                                              <p:pRg st="5" end="5"/>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barn(inVertical)">
                                      <p:cBhvr>
                                        <p:cTn id="2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s the difference between Kaspersky Anti-Virus and Kaspersky Internet  Security? | Kaspersky official blog">
            <a:extLst>
              <a:ext uri="{FF2B5EF4-FFF2-40B4-BE49-F238E27FC236}">
                <a16:creationId xmlns:a16="http://schemas.microsoft.com/office/drawing/2014/main" id="{07CB2F9D-322E-471C-9FFA-EFC61CECB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678" y="713962"/>
            <a:ext cx="6016486" cy="520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B46798-5259-4EB0-9B82-8D4FAAC5C555}"/>
              </a:ext>
            </a:extLst>
          </p:cNvPr>
          <p:cNvSpPr txBox="1"/>
          <p:nvPr/>
        </p:nvSpPr>
        <p:spPr>
          <a:xfrm>
            <a:off x="318052" y="410817"/>
            <a:ext cx="10601739" cy="2554545"/>
          </a:xfrm>
          <a:prstGeom prst="rect">
            <a:avLst/>
          </a:prstGeom>
          <a:noFill/>
        </p:spPr>
        <p:txBody>
          <a:bodyPr wrap="square" rtlCol="0">
            <a:spAutoFit/>
          </a:bodyPr>
          <a:lstStyle/>
          <a:p>
            <a:pPr algn="just"/>
            <a:r>
              <a:rPr lang="sr-Cyrl-RS" sz="2000" dirty="0"/>
              <a:t>Неки од антивирусних програма који тренутно пружају највећу сигурност су:</a:t>
            </a:r>
          </a:p>
          <a:p>
            <a:pPr algn="just"/>
            <a:endParaRPr lang="sr-Cyrl-RS" sz="2000" dirty="0"/>
          </a:p>
          <a:p>
            <a:pPr algn="just"/>
            <a:endParaRPr lang="sr-Cyrl-RS" sz="2000" dirty="0"/>
          </a:p>
          <a:p>
            <a:pPr marL="285750" indent="-285750" algn="just">
              <a:buFont typeface="Wingdings" panose="05000000000000000000" pitchFamily="2" charset="2"/>
              <a:buChar char="v"/>
            </a:pPr>
            <a:r>
              <a:rPr lang="sr-Cyrl-RS" sz="2000" b="1" dirty="0">
                <a:solidFill>
                  <a:srgbClr val="0070C0"/>
                </a:solidFill>
              </a:rPr>
              <a:t>Касперски (</a:t>
            </a:r>
            <a:r>
              <a:rPr lang="sr-Latn-RS" sz="2000" b="1" dirty="0">
                <a:solidFill>
                  <a:srgbClr val="0070C0"/>
                </a:solidFill>
              </a:rPr>
              <a:t>Kaspersky)</a:t>
            </a:r>
            <a:r>
              <a:rPr lang="sr-Cyrl-RS" sz="2000" b="1" dirty="0">
                <a:solidFill>
                  <a:srgbClr val="0070C0"/>
                </a:solidFill>
              </a:rPr>
              <a:t> антивиурс </a:t>
            </a:r>
            <a:r>
              <a:rPr lang="sr-Cyrl-RS" sz="2000" dirty="0"/>
              <a:t>је један од лидера на пољу заштите рачунара. Открива велики број штеточина, а компанија може да се похвали да најбрже освјежава нове дефиниције вируса (око 2 сата од тренутка појављивања вируса). Има одлично радно окружење тако да се корисници врло брзо снађу. Нова верзија може да блокира сумњиве мејлове.</a:t>
            </a:r>
          </a:p>
        </p:txBody>
      </p:sp>
      <p:pic>
        <p:nvPicPr>
          <p:cNvPr id="6146" name="Picture 2" descr="Want to Full Protection Antivirus Buy Kaspersky Antivirus 2020 –  Software-codes">
            <a:extLst>
              <a:ext uri="{FF2B5EF4-FFF2-40B4-BE49-F238E27FC236}">
                <a16:creationId xmlns:a16="http://schemas.microsoft.com/office/drawing/2014/main" id="{0DFC3A84-EC06-4D6F-B772-EA97576CB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4015"/>
            <a:ext cx="2863976" cy="2625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9A7788B-3096-4EEB-8706-45EABC0BDEB0}"/>
              </a:ext>
            </a:extLst>
          </p:cNvPr>
          <p:cNvSpPr txBox="1"/>
          <p:nvPr/>
        </p:nvSpPr>
        <p:spPr>
          <a:xfrm>
            <a:off x="4412974" y="3680604"/>
            <a:ext cx="7195930" cy="1015663"/>
          </a:xfrm>
          <a:prstGeom prst="rect">
            <a:avLst/>
          </a:prstGeom>
          <a:noFill/>
        </p:spPr>
        <p:txBody>
          <a:bodyPr wrap="square" rtlCol="0">
            <a:spAutoFit/>
          </a:bodyPr>
          <a:lstStyle/>
          <a:p>
            <a:pPr marL="285750" indent="-285750" algn="just">
              <a:buFont typeface="Wingdings" panose="05000000000000000000" pitchFamily="2" charset="2"/>
              <a:buChar char="v"/>
            </a:pPr>
            <a:r>
              <a:rPr lang="sr-Latn-RS" sz="2000" b="1" dirty="0">
                <a:solidFill>
                  <a:srgbClr val="0070C0"/>
                </a:solidFill>
              </a:rPr>
              <a:t>Norton</a:t>
            </a:r>
            <a:r>
              <a:rPr lang="sr-Latn-RS" sz="2000" dirty="0"/>
              <a:t> </a:t>
            </a:r>
            <a:r>
              <a:rPr lang="sr-Cyrl-RS" sz="2000" b="1" dirty="0">
                <a:solidFill>
                  <a:srgbClr val="0070C0"/>
                </a:solidFill>
              </a:rPr>
              <a:t>антивирус</a:t>
            </a:r>
            <a:r>
              <a:rPr lang="sr-Cyrl-RS" sz="2000" dirty="0"/>
              <a:t> се одликује високим процентом откривених пријетњи. Раније верзије су имале ману јер су примјетно успоравале систем, али је то прошлост.</a:t>
            </a:r>
            <a:endParaRPr lang="en-US" sz="2000" dirty="0"/>
          </a:p>
        </p:txBody>
      </p:sp>
      <p:pic>
        <p:nvPicPr>
          <p:cNvPr id="6148" name="Picture 4" descr="Norton AntiVirus Basic | 1 Year 1 PC Digital | Softvire NZ">
            <a:extLst>
              <a:ext uri="{FF2B5EF4-FFF2-40B4-BE49-F238E27FC236}">
                <a16:creationId xmlns:a16="http://schemas.microsoft.com/office/drawing/2014/main" id="{16B459E7-E153-4C45-90D6-B302A9631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7081" y="5167241"/>
            <a:ext cx="2214919" cy="1224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additive="base">
                                        <p:cTn id="23" dur="500" fill="hold"/>
                                        <p:tgtEl>
                                          <p:spTgt spid="6148"/>
                                        </p:tgtEl>
                                        <p:attrNameLst>
                                          <p:attrName>ppt_x</p:attrName>
                                        </p:attrNameLst>
                                      </p:cBhvr>
                                      <p:tavLst>
                                        <p:tav tm="0">
                                          <p:val>
                                            <p:strVal val="#ppt_x"/>
                                          </p:val>
                                        </p:tav>
                                        <p:tav tm="100000">
                                          <p:val>
                                            <p:strVal val="#ppt_x"/>
                                          </p:val>
                                        </p:tav>
                                      </p:tavLst>
                                    </p:anim>
                                    <p:anim calcmode="lin" valueType="num">
                                      <p:cBhvr additive="base">
                                        <p:cTn id="2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{39C17DC5-4855-4CB5-A914-106A3E59605F}tf56160789_win32</Template>
  <TotalTime>127</TotalTime>
  <Words>840</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Bookman Old Style</vt:lpstr>
      <vt:lpstr>Calibri</vt:lpstr>
      <vt:lpstr>Franklin Gothic Book</vt:lpstr>
      <vt:lpstr>Wingdings</vt:lpstr>
      <vt:lpstr>1_RetrospectVTI</vt:lpstr>
      <vt:lpstr>Вирус и антивирус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Хвала на пажњи!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Sneza</dc:creator>
  <cp:lastModifiedBy>Sneza</cp:lastModifiedBy>
  <cp:revision>16</cp:revision>
  <dcterms:created xsi:type="dcterms:W3CDTF">2020-10-17T17:38:22Z</dcterms:created>
  <dcterms:modified xsi:type="dcterms:W3CDTF">2020-10-22T20:21:39Z</dcterms:modified>
</cp:coreProperties>
</file>