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2889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1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57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267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69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6782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21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502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88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98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278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0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44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51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234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2647-3AC5-44D6-87D9-7CF6CF78F1F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5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3AA2647-3AC5-44D6-87D9-7CF6CF78F1F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5DAA491-AFC4-4944-AB11-A9FE88C79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6743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3608" y="1233577"/>
            <a:ext cx="8001000" cy="2109159"/>
          </a:xfrm>
        </p:spPr>
        <p:txBody>
          <a:bodyPr>
            <a:normAutofit/>
          </a:bodyPr>
          <a:lstStyle/>
          <a:p>
            <a:r>
              <a:rPr lang="en-US" sz="6600" dirty="0" smtClean="0"/>
              <a:t>V</a:t>
            </a:r>
            <a:r>
              <a:rPr lang="sr-Latn-ME" sz="6600" dirty="0" smtClean="0"/>
              <a:t> </a:t>
            </a:r>
            <a:r>
              <a:rPr lang="en-US" sz="6600" dirty="0" smtClean="0"/>
              <a:t>r</a:t>
            </a:r>
            <a:r>
              <a:rPr lang="sr-Latn-ME" sz="6600" dirty="0" smtClean="0"/>
              <a:t> </a:t>
            </a:r>
            <a:r>
              <a:rPr lang="en-US" sz="6600" dirty="0" smtClean="0"/>
              <a:t>s</a:t>
            </a:r>
            <a:r>
              <a:rPr lang="sr-Latn-ME" sz="6600" dirty="0" smtClean="0"/>
              <a:t> </a:t>
            </a:r>
            <a:r>
              <a:rPr lang="en-US" sz="6600" dirty="0" smtClean="0"/>
              <a:t>t</a:t>
            </a:r>
            <a:r>
              <a:rPr lang="sr-Latn-ME" sz="6600" dirty="0" smtClean="0"/>
              <a:t> </a:t>
            </a:r>
            <a:r>
              <a:rPr lang="en-US" sz="6600" dirty="0" smtClean="0"/>
              <a:t>e </a:t>
            </a:r>
            <a:r>
              <a:rPr lang="sr-Latn-ME" sz="6600" dirty="0" smtClean="0"/>
              <a:t>  </a:t>
            </a:r>
            <a:r>
              <a:rPr lang="en-US" sz="6600" dirty="0" smtClean="0"/>
              <a:t>r</a:t>
            </a:r>
            <a:r>
              <a:rPr lang="sr-Latn-ME" sz="6600" dirty="0" smtClean="0"/>
              <a:t> </a:t>
            </a:r>
            <a:r>
              <a:rPr lang="en-US" sz="6600" dirty="0" err="1" smtClean="0"/>
              <a:t>i</a:t>
            </a:r>
            <a:r>
              <a:rPr lang="sr-Latn-ME" sz="6600" dirty="0" smtClean="0"/>
              <a:t> </a:t>
            </a:r>
            <a:r>
              <a:rPr lang="en-US" sz="6600" dirty="0" smtClean="0"/>
              <a:t>j</a:t>
            </a:r>
            <a:r>
              <a:rPr lang="sr-Latn-ME" sz="6600" dirty="0" smtClean="0"/>
              <a:t> </a:t>
            </a:r>
            <a:r>
              <a:rPr lang="en-US" sz="6600" dirty="0" smtClean="0"/>
              <a:t>e</a:t>
            </a:r>
            <a:r>
              <a:rPr lang="sr-Latn-ME" sz="6600" dirty="0" smtClean="0"/>
              <a:t> č i</a:t>
            </a:r>
            <a:endParaRPr lang="en-US" sz="6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5594" y="3959525"/>
            <a:ext cx="2958859" cy="271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284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53" y="1341408"/>
            <a:ext cx="8534400" cy="4334773"/>
          </a:xfrm>
        </p:spPr>
        <p:txBody>
          <a:bodyPr>
            <a:normAutofit/>
          </a:bodyPr>
          <a:lstStyle/>
          <a:p>
            <a:r>
              <a:rPr lang="sr-Latn-ME" sz="1800" b="1" dirty="0" smtClean="0">
                <a:solidFill>
                  <a:srgbClr val="FFFF00"/>
                </a:solidFill>
              </a:rPr>
              <a:t>Zamjenice</a:t>
            </a:r>
            <a:r>
              <a:rPr lang="sr-Latn-ME" sz="1800" dirty="0" smtClean="0">
                <a:solidFill>
                  <a:schemeClr val="bg1"/>
                </a:solidFill>
              </a:rPr>
              <a:t> su promjenljive riječi koje se upotrebljavaju umjesto imenice, pridjeva ili broja ili upućuju na lice, predmet, ideju itd. </a:t>
            </a:r>
            <a:r>
              <a:rPr lang="sr-Latn-ME" sz="1800" dirty="0">
                <a:solidFill>
                  <a:schemeClr val="bg1"/>
                </a:solidFill>
              </a:rPr>
              <a:t>o</a:t>
            </a:r>
            <a:r>
              <a:rPr lang="sr-Latn-ME" sz="1800" dirty="0" smtClean="0">
                <a:solidFill>
                  <a:schemeClr val="bg1"/>
                </a:solidFill>
              </a:rPr>
              <a:t>značenu imenicom. Konkretno značenje riječi one dobijaju tek u kontekstu.</a:t>
            </a:r>
          </a:p>
          <a:p>
            <a:r>
              <a:rPr lang="sr-Latn-ME" sz="1800" dirty="0" smtClean="0">
                <a:solidFill>
                  <a:schemeClr val="bg1"/>
                </a:solidFill>
              </a:rPr>
              <a:t>Kao imenske riječi, zamjenice imaju rod, broj i padež.</a:t>
            </a:r>
          </a:p>
          <a:p>
            <a:r>
              <a:rPr lang="sr-Latn-ME" sz="1800" dirty="0" smtClean="0">
                <a:solidFill>
                  <a:schemeClr val="bg1"/>
                </a:solidFill>
              </a:rPr>
              <a:t>Po značenju, odnosno po onome na što upućuju, zamjenice se dijele na: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6193766" y="0"/>
            <a:ext cx="3459192" cy="1828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800" b="1" dirty="0" smtClean="0">
                <a:solidFill>
                  <a:srgbClr val="FFFF00"/>
                </a:solidFill>
              </a:rPr>
              <a:t>ZAMJENICE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22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9220518"/>
              </p:ext>
            </p:extLst>
          </p:nvPr>
        </p:nvGraphicFramePr>
        <p:xfrm>
          <a:off x="718718" y="698740"/>
          <a:ext cx="8534400" cy="5263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169942">
                <a:tc>
                  <a:txBody>
                    <a:bodyPr/>
                    <a:lstStyle/>
                    <a:p>
                      <a:r>
                        <a:rPr lang="sr-Latn-ME" sz="1400" b="0" dirty="0" smtClean="0"/>
                        <a:t>1. lične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b="0" i="1" dirty="0" smtClean="0"/>
                        <a:t>ja, ti, on, ona, ono // mi, vi, oni, one, ona</a:t>
                      </a:r>
                      <a:endParaRPr lang="en-US" sz="1400" b="0" i="1" dirty="0"/>
                    </a:p>
                  </a:txBody>
                  <a:tcPr/>
                </a:tc>
              </a:tr>
              <a:tr h="597918"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2. povratna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sebe (se)</a:t>
                      </a:r>
                      <a:endParaRPr lang="en-US" sz="1400" dirty="0"/>
                    </a:p>
                  </a:txBody>
                  <a:tcPr/>
                </a:tc>
              </a:tr>
              <a:tr h="597918"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3.</a:t>
                      </a:r>
                      <a:r>
                        <a:rPr lang="sr-Latn-ME" sz="1400" baseline="0" dirty="0" smtClean="0"/>
                        <a:t> prisvojne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i="1" dirty="0" smtClean="0"/>
                        <a:t>moj, tvoj, njegov, njen</a:t>
                      </a:r>
                      <a:r>
                        <a:rPr lang="sr-Latn-ME" sz="1400" i="1" baseline="0" dirty="0" smtClean="0"/>
                        <a:t>, naš, vaš, njihov</a:t>
                      </a:r>
                      <a:endParaRPr lang="en-US" sz="1400" i="1" dirty="0"/>
                    </a:p>
                  </a:txBody>
                  <a:tcPr/>
                </a:tc>
              </a:tr>
              <a:tr h="597918"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4. povratno-prisvojna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svoj</a:t>
                      </a:r>
                      <a:endParaRPr lang="en-US" sz="1400" dirty="0"/>
                    </a:p>
                  </a:txBody>
                  <a:tcPr/>
                </a:tc>
              </a:tr>
              <a:tr h="597918"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5. pokazne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i="1" dirty="0" smtClean="0"/>
                        <a:t>ovaj, taj, onaj</a:t>
                      </a:r>
                      <a:endParaRPr lang="en-US" sz="1400" i="1" dirty="0"/>
                    </a:p>
                  </a:txBody>
                  <a:tcPr/>
                </a:tc>
              </a:tr>
              <a:tr h="597918"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6. upitne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i="1" dirty="0" smtClean="0"/>
                        <a:t>ko? što? čiji? koji? kakav? koliki?</a:t>
                      </a:r>
                      <a:endParaRPr lang="en-US" sz="1400" i="1" dirty="0"/>
                    </a:p>
                  </a:txBody>
                  <a:tcPr/>
                </a:tc>
              </a:tr>
              <a:tr h="597918"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7. odnosne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i="1" dirty="0" smtClean="0"/>
                        <a:t>ko, što, čiji, kakav, koji, koliki</a:t>
                      </a:r>
                      <a:endParaRPr lang="en-US" sz="1400" i="1" dirty="0"/>
                    </a:p>
                  </a:txBody>
                  <a:tcPr/>
                </a:tc>
              </a:tr>
              <a:tr h="597918"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8. neodređene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i="1" dirty="0" smtClean="0"/>
                        <a:t>neko, nešto, nečiji, neki, nekakav, išta, ičiji, ikakav, niko, ništa, ničiji, nikakav,</a:t>
                      </a:r>
                      <a:r>
                        <a:rPr lang="sr-Latn-ME" sz="1400" i="1" baseline="0" dirty="0" smtClean="0"/>
                        <a:t> svako, svašta, svačiji, svaki, svakakav, ko god, što god, čiji god, kakav god, ma ko, ma šta, bilo što, bilo čiji, bilo kakav, bilo koji...</a:t>
                      </a:r>
                      <a:endParaRPr lang="sr-Latn-ME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583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959" y="966158"/>
            <a:ext cx="8534400" cy="3615267"/>
          </a:xfrm>
        </p:spPr>
        <p:txBody>
          <a:bodyPr>
            <a:normAutofit/>
          </a:bodyPr>
          <a:lstStyle/>
          <a:p>
            <a:r>
              <a:rPr lang="sr-Latn-ME" sz="1600" b="1" dirty="0" smtClean="0">
                <a:solidFill>
                  <a:srgbClr val="FFFF00"/>
                </a:solidFill>
              </a:rPr>
              <a:t>Brojevi</a:t>
            </a:r>
            <a:r>
              <a:rPr lang="sr-Latn-ME" sz="1600" dirty="0" smtClean="0">
                <a:solidFill>
                  <a:schemeClr val="bg1"/>
                </a:solidFill>
              </a:rPr>
              <a:t> su imenske riječi. Neki su brojevi promjenljivi (imaju rod, broj i padež), neki ne.</a:t>
            </a:r>
          </a:p>
          <a:p>
            <a:endParaRPr lang="sr-Latn-ME" sz="1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r-Latn-ME" sz="1600" dirty="0" smtClean="0">
              <a:solidFill>
                <a:schemeClr val="bg1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6650966" y="60385"/>
            <a:ext cx="3390181" cy="181154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4000" b="1" dirty="0" smtClean="0">
                <a:solidFill>
                  <a:srgbClr val="FFFF00"/>
                </a:solidFill>
              </a:rPr>
              <a:t>BROJEVI</a:t>
            </a:r>
            <a:endParaRPr lang="en-US" sz="4000" b="1" dirty="0">
              <a:solidFill>
                <a:srgbClr val="FFFF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097552"/>
              </p:ext>
            </p:extLst>
          </p:nvPr>
        </p:nvGraphicFramePr>
        <p:xfrm>
          <a:off x="666959" y="2941609"/>
          <a:ext cx="8127999" cy="3191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1063924"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rgbClr val="FF0000"/>
                          </a:solidFill>
                        </a:rPr>
                        <a:t>Osnovni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b="0" dirty="0" smtClean="0"/>
                        <a:t>Kazuju koliko ima pojedinačno</a:t>
                      </a:r>
                      <a:r>
                        <a:rPr lang="sr-Latn-ME" sz="1400" b="0" baseline="0" dirty="0" smtClean="0"/>
                        <a:t> uzetih predmeta označenih imenicom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600" b="0" dirty="0" smtClean="0"/>
                        <a:t>Jedan čovjek, dvije žene, sto jedan dalmatinac</a:t>
                      </a:r>
                      <a:endParaRPr lang="en-US" sz="1600" b="0" dirty="0"/>
                    </a:p>
                  </a:txBody>
                  <a:tcPr/>
                </a:tc>
              </a:tr>
              <a:tr h="1063924"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rgbClr val="FF0000"/>
                          </a:solidFill>
                        </a:rPr>
                        <a:t>Redni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600" dirty="0" smtClean="0"/>
                        <a:t>Kazuju redosljed u kojem se nalazi</a:t>
                      </a:r>
                      <a:r>
                        <a:rPr lang="sr-Latn-ME" sz="1600" baseline="0" dirty="0" smtClean="0"/>
                        <a:t> predmet označen imenicom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600" dirty="0" smtClean="0"/>
                        <a:t>Prva ljubav, drugi razred,</a:t>
                      </a:r>
                      <a:r>
                        <a:rPr lang="sr-Latn-ME" sz="1600" baseline="0" dirty="0" smtClean="0"/>
                        <a:t> petnaesti sprat</a:t>
                      </a:r>
                      <a:endParaRPr lang="en-US" sz="1600" dirty="0"/>
                    </a:p>
                  </a:txBody>
                  <a:tcPr/>
                </a:tc>
              </a:tr>
              <a:tr h="1063924"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rgbClr val="FF0000"/>
                          </a:solidFill>
                        </a:rPr>
                        <a:t>Zbirni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600" dirty="0" smtClean="0"/>
                        <a:t>Označavaju tačan broj mladih bića ili bića različitog roda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600" dirty="0" smtClean="0"/>
                        <a:t>Dvoje đece, desetoro veličanstvenih, sto trideset šestoro piladi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883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7698" y="923026"/>
            <a:ext cx="8117457" cy="8798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NEPROMJENLJIVE RIJEČI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1173191" y="1746848"/>
            <a:ext cx="293298" cy="15570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3060220" y="1794292"/>
            <a:ext cx="373094" cy="15009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5295541" y="1802921"/>
            <a:ext cx="301924" cy="15009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9100868" y="1802921"/>
            <a:ext cx="301924" cy="15009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7170976" y="1824484"/>
            <a:ext cx="338587" cy="15096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08958" y="3303915"/>
            <a:ext cx="1644544" cy="1664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PRILOZI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450442" y="3303915"/>
            <a:ext cx="1573646" cy="16735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UZVICI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614861" y="3295287"/>
            <a:ext cx="1544667" cy="15527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RJEČCE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6577371" y="3355670"/>
            <a:ext cx="1525796" cy="15527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VEZNICI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8419381" y="3295287"/>
            <a:ext cx="2022895" cy="16735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PRIJEDLOZI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602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574" y="1509621"/>
            <a:ext cx="8534400" cy="4589253"/>
          </a:xfrm>
        </p:spPr>
        <p:txBody>
          <a:bodyPr>
            <a:normAutofit/>
          </a:bodyPr>
          <a:lstStyle/>
          <a:p>
            <a:r>
              <a:rPr lang="sr-Latn-ME" sz="1800" dirty="0" smtClean="0">
                <a:solidFill>
                  <a:schemeClr val="bg1"/>
                </a:solidFill>
              </a:rPr>
              <a:t>...su riječi koje stoje uz glagole, pridjeve, imenice i druge priloge i određuju ih po mjestu, vremenu, načinu, uzroku i količini.</a:t>
            </a:r>
          </a:p>
          <a:p>
            <a:endParaRPr lang="sr-Latn-ME" sz="1800" dirty="0">
              <a:solidFill>
                <a:schemeClr val="bg1"/>
              </a:solidFill>
            </a:endParaRPr>
          </a:p>
          <a:p>
            <a:r>
              <a:rPr lang="sr-Latn-ME" sz="1800" dirty="0" smtClean="0">
                <a:solidFill>
                  <a:srgbClr val="FFFF00"/>
                </a:solidFill>
              </a:rPr>
              <a:t>PRILOZI PO ZNAČENJU: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r-Latn-ME" sz="1800" b="1" dirty="0">
                <a:solidFill>
                  <a:schemeClr val="bg1"/>
                </a:solidFill>
              </a:rPr>
              <a:t>Za mjesto</a:t>
            </a:r>
            <a:r>
              <a:rPr lang="sr-Latn-ME" sz="1800" dirty="0">
                <a:solidFill>
                  <a:schemeClr val="bg1"/>
                </a:solidFill>
              </a:rPr>
              <a:t>: </a:t>
            </a:r>
            <a:r>
              <a:rPr lang="sr-Latn-ME" sz="1800" i="1" dirty="0">
                <a:solidFill>
                  <a:schemeClr val="bg1"/>
                </a:solidFill>
              </a:rPr>
              <a:t>gdje, kuda, dolje, gore, lijevo, desno, naprijed, nazad</a:t>
            </a:r>
            <a:endParaRPr lang="en-US" sz="1800" i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Latn-ME" sz="1800" b="1" dirty="0">
                <a:solidFill>
                  <a:schemeClr val="bg1"/>
                </a:solidFill>
              </a:rPr>
              <a:t>Za vrijeme: </a:t>
            </a:r>
            <a:r>
              <a:rPr lang="sr-Latn-ME" sz="1800" i="1" dirty="0">
                <a:solidFill>
                  <a:schemeClr val="bg1"/>
                </a:solidFill>
              </a:rPr>
              <a:t>danas, juče, ljetos, poslije, kasnije, ranije, tada, onda...</a:t>
            </a:r>
            <a:endParaRPr lang="en-US" sz="1800" i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Latn-ME" sz="1800" b="1" dirty="0">
                <a:solidFill>
                  <a:schemeClr val="bg1"/>
                </a:solidFill>
              </a:rPr>
              <a:t>Za način</a:t>
            </a:r>
            <a:r>
              <a:rPr lang="sr-Latn-ME" sz="1800" dirty="0">
                <a:solidFill>
                  <a:schemeClr val="bg1"/>
                </a:solidFill>
              </a:rPr>
              <a:t>: </a:t>
            </a:r>
            <a:r>
              <a:rPr lang="sr-Latn-ME" sz="1800" i="1" dirty="0">
                <a:solidFill>
                  <a:schemeClr val="bg1"/>
                </a:solidFill>
              </a:rPr>
              <a:t>dobro, lijepo, umjereno, ovako, onako, brzo, sporo, zamišljeno..</a:t>
            </a:r>
            <a:endParaRPr lang="en-US" sz="1800" i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Latn-ME" sz="1800" b="1" dirty="0">
                <a:solidFill>
                  <a:schemeClr val="bg1"/>
                </a:solidFill>
              </a:rPr>
              <a:t>Za uzrok</a:t>
            </a:r>
            <a:r>
              <a:rPr lang="sr-Latn-ME" sz="1800" dirty="0">
                <a:solidFill>
                  <a:schemeClr val="bg1"/>
                </a:solidFill>
              </a:rPr>
              <a:t>: </a:t>
            </a:r>
            <a:r>
              <a:rPr lang="sr-Latn-ME" sz="1800" i="1" dirty="0">
                <a:solidFill>
                  <a:schemeClr val="bg1"/>
                </a:solidFill>
              </a:rPr>
              <a:t>zato, stoga</a:t>
            </a:r>
            <a:endParaRPr lang="en-US" sz="1800" i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Latn-ME" sz="1800" b="1" dirty="0">
                <a:solidFill>
                  <a:schemeClr val="bg1"/>
                </a:solidFill>
              </a:rPr>
              <a:t>Za količinu: </a:t>
            </a:r>
            <a:r>
              <a:rPr lang="sr-Latn-ME" sz="1800" i="1" dirty="0">
                <a:solidFill>
                  <a:schemeClr val="bg1"/>
                </a:solidFill>
              </a:rPr>
              <a:t>još, dosta, malo, mnogo nekoliko, nikoliko...</a:t>
            </a:r>
            <a:endParaRPr lang="en-US" sz="1800" i="1" dirty="0">
              <a:solidFill>
                <a:schemeClr val="bg1"/>
              </a:solidFill>
            </a:endParaRPr>
          </a:p>
          <a:p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3165894" y="163903"/>
            <a:ext cx="2277374" cy="134572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PRILOZI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778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69" y="2281686"/>
            <a:ext cx="8534400" cy="3912080"/>
          </a:xfrm>
        </p:spPr>
        <p:txBody>
          <a:bodyPr>
            <a:normAutofit/>
          </a:bodyPr>
          <a:lstStyle/>
          <a:p>
            <a:r>
              <a:rPr lang="sr-Latn-ME" sz="1800" dirty="0" smtClean="0">
                <a:solidFill>
                  <a:schemeClr val="bg1"/>
                </a:solidFill>
              </a:rPr>
              <a:t>...su nepromjenljive riječi koje stoje ispred zavisnih padeža promjenljivih riječi.</a:t>
            </a:r>
          </a:p>
          <a:p>
            <a:r>
              <a:rPr lang="sr-Latn-ME" sz="1800" dirty="0" smtClean="0">
                <a:solidFill>
                  <a:schemeClr val="bg1"/>
                </a:solidFill>
              </a:rPr>
              <a:t>Određuju odnos riječi uz koje prema drugim riječima u rečenici. Taj odnos može biti: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ME" sz="1800" dirty="0" smtClean="0">
                <a:solidFill>
                  <a:schemeClr val="bg1"/>
                </a:solidFill>
              </a:rPr>
              <a:t>Vremenski – </a:t>
            </a:r>
            <a:r>
              <a:rPr lang="sr-Latn-ME" sz="1800" i="1" u="sng" dirty="0" smtClean="0">
                <a:solidFill>
                  <a:schemeClr val="bg1"/>
                </a:solidFill>
              </a:rPr>
              <a:t>Probudio se </a:t>
            </a:r>
            <a:r>
              <a:rPr lang="sr-Latn-ME" sz="1800" b="1" i="1" u="sng" dirty="0" smtClean="0">
                <a:solidFill>
                  <a:srgbClr val="FFFF00"/>
                </a:solidFill>
              </a:rPr>
              <a:t>pred</a:t>
            </a:r>
            <a:r>
              <a:rPr lang="sr-Latn-ME" sz="1800" i="1" u="sng" dirty="0" smtClean="0">
                <a:solidFill>
                  <a:schemeClr val="bg1"/>
                </a:solidFill>
              </a:rPr>
              <a:t> zoru.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ME" sz="1800" dirty="0" smtClean="0">
                <a:solidFill>
                  <a:schemeClr val="bg1"/>
                </a:solidFill>
              </a:rPr>
              <a:t>Prostorni – </a:t>
            </a:r>
            <a:r>
              <a:rPr lang="sr-Latn-ME" sz="1800" i="1" u="sng" dirty="0" smtClean="0">
                <a:solidFill>
                  <a:schemeClr val="bg1"/>
                </a:solidFill>
              </a:rPr>
              <a:t>Pade </a:t>
            </a:r>
            <a:r>
              <a:rPr lang="sr-Latn-ME" sz="1800" b="1" i="1" u="sng" dirty="0" smtClean="0">
                <a:solidFill>
                  <a:srgbClr val="FFFF00"/>
                </a:solidFill>
              </a:rPr>
              <a:t>preko</a:t>
            </a:r>
            <a:r>
              <a:rPr lang="sr-Latn-ME" sz="1800" i="1" u="sng" dirty="0" smtClean="0">
                <a:solidFill>
                  <a:schemeClr val="bg1"/>
                </a:solidFill>
              </a:rPr>
              <a:t> praga.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ME" sz="1800" dirty="0" smtClean="0">
                <a:solidFill>
                  <a:schemeClr val="bg1"/>
                </a:solidFill>
              </a:rPr>
              <a:t>Uzročni – </a:t>
            </a:r>
            <a:r>
              <a:rPr lang="sr-Latn-ME" sz="1800" b="1" i="1" u="sng" dirty="0" smtClean="0">
                <a:solidFill>
                  <a:srgbClr val="FFFF00"/>
                </a:solidFill>
              </a:rPr>
              <a:t>Zbog</a:t>
            </a:r>
            <a:r>
              <a:rPr lang="sr-Latn-ME" sz="1800" i="1" u="sng" dirty="0" smtClean="0">
                <a:solidFill>
                  <a:schemeClr val="bg1"/>
                </a:solidFill>
              </a:rPr>
              <a:t> njega je pobjegao.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ME" sz="1800" dirty="0" smtClean="0">
                <a:solidFill>
                  <a:schemeClr val="bg1"/>
                </a:solidFill>
              </a:rPr>
              <a:t>Načinski – </a:t>
            </a:r>
            <a:r>
              <a:rPr lang="sr-Latn-ME" sz="1800" i="1" u="sng" dirty="0" smtClean="0">
                <a:solidFill>
                  <a:schemeClr val="bg1"/>
                </a:solidFill>
              </a:rPr>
              <a:t>Pjevahu </a:t>
            </a:r>
            <a:r>
              <a:rPr lang="sr-Latn-ME" sz="1800" b="1" i="1" u="sng" dirty="0" smtClean="0">
                <a:solidFill>
                  <a:srgbClr val="FFFF00"/>
                </a:solidFill>
              </a:rPr>
              <a:t>ispod</a:t>
            </a:r>
            <a:r>
              <a:rPr lang="sr-Latn-ME" sz="1800" i="1" u="sng" dirty="0" smtClean="0">
                <a:solidFill>
                  <a:schemeClr val="bg1"/>
                </a:solidFill>
              </a:rPr>
              <a:t> glasa.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ME" sz="1800" dirty="0" smtClean="0">
                <a:solidFill>
                  <a:schemeClr val="bg1"/>
                </a:solidFill>
              </a:rPr>
              <a:t>Namjenski – </a:t>
            </a:r>
            <a:r>
              <a:rPr lang="sr-Latn-ME" sz="1800" i="1" u="sng" dirty="0" smtClean="0">
                <a:solidFill>
                  <a:schemeClr val="bg1"/>
                </a:solidFill>
              </a:rPr>
              <a:t>Krenuše </a:t>
            </a:r>
            <a:r>
              <a:rPr lang="sr-Latn-ME" sz="1800" b="1" i="1" u="sng" dirty="0" smtClean="0">
                <a:solidFill>
                  <a:srgbClr val="FFFF00"/>
                </a:solidFill>
              </a:rPr>
              <a:t>za</a:t>
            </a:r>
            <a:r>
              <a:rPr lang="sr-Latn-ME" sz="1800" i="1" u="sng" dirty="0" smtClean="0">
                <a:solidFill>
                  <a:schemeClr val="bg1"/>
                </a:solidFill>
              </a:rPr>
              <a:t> njih.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ME" sz="1800" dirty="0" smtClean="0">
                <a:solidFill>
                  <a:schemeClr val="bg1"/>
                </a:solidFill>
              </a:rPr>
              <a:t>Poredbeni – </a:t>
            </a:r>
            <a:r>
              <a:rPr lang="sr-Latn-ME" sz="1800" i="1" u="sng" dirty="0" smtClean="0">
                <a:solidFill>
                  <a:schemeClr val="bg1"/>
                </a:solidFill>
              </a:rPr>
              <a:t>Bijaše bjelje </a:t>
            </a:r>
            <a:r>
              <a:rPr lang="sr-Latn-ME" sz="1800" b="1" i="1" u="sng" dirty="0" smtClean="0">
                <a:solidFill>
                  <a:srgbClr val="FFFF00"/>
                </a:solidFill>
              </a:rPr>
              <a:t>od</a:t>
            </a:r>
            <a:r>
              <a:rPr lang="sr-Latn-ME" sz="1800" i="1" u="sng" dirty="0" smtClean="0">
                <a:solidFill>
                  <a:schemeClr val="bg1"/>
                </a:solidFill>
              </a:rPr>
              <a:t> mlijeka.</a:t>
            </a:r>
            <a:endParaRPr lang="en-US" sz="1800" i="1" u="sng" dirty="0">
              <a:solidFill>
                <a:schemeClr val="bg1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3804249" y="267418"/>
            <a:ext cx="2424023" cy="167352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PRIJEDLOZI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844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8831" y="793630"/>
            <a:ext cx="9632979" cy="1259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b="1" dirty="0" smtClean="0">
                <a:solidFill>
                  <a:srgbClr val="FFFF00"/>
                </a:solidFill>
              </a:rPr>
              <a:t>UZVICI</a:t>
            </a:r>
            <a:r>
              <a:rPr lang="sr-Latn-ME" dirty="0" smtClean="0"/>
              <a:t> su nepromjenljive riječi koje služe za iskazivanje emocija, raspoloženja, stanja; za oponašanje zvukova u prirodi i sl. Iza uzvika, odnosno iza rečenica u kojima je sadržan uzvik, piše se uzvičnik.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9541" y="3407434"/>
            <a:ext cx="9632980" cy="1897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b="1" dirty="0" smtClean="0">
                <a:solidFill>
                  <a:srgbClr val="FFFF00"/>
                </a:solidFill>
              </a:rPr>
              <a:t>VEZNICI</a:t>
            </a:r>
            <a:r>
              <a:rPr lang="sr-Latn-ME" dirty="0" smtClean="0"/>
              <a:t> su nepromjenljive riječi kojima se označava veza među rečenicama. U zavisnosti od rečenica u kojima se upotrebljavaju, dijele se na veznike zavisnosloženih rečenica i veznike nezavisnosloženih rečenica.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ME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i, pa, te, ni , niti, a ,ali, nego, već, dok, kad, čim, iako, pošto, kao, kao da, prije nego što, jer, budući da, zato što, ako...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729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27" y="2014268"/>
            <a:ext cx="8534400" cy="4481423"/>
          </a:xfrm>
        </p:spPr>
        <p:txBody>
          <a:bodyPr>
            <a:normAutofit fontScale="92500" lnSpcReduction="10000"/>
          </a:bodyPr>
          <a:lstStyle/>
          <a:p>
            <a:r>
              <a:rPr lang="sr-Latn-ME" sz="1800" dirty="0" smtClean="0">
                <a:solidFill>
                  <a:schemeClr val="bg1"/>
                </a:solidFill>
              </a:rPr>
              <a:t>...su nepromjenljive riječi koje služe za isticanje ličnog stava govornog lica prema onome što se kazuje rečenicama ili njenim dijelom.</a:t>
            </a:r>
          </a:p>
          <a:p>
            <a:r>
              <a:rPr lang="sr-Latn-ME" sz="1800" dirty="0" smtClean="0">
                <a:solidFill>
                  <a:srgbClr val="FFC000"/>
                </a:solidFill>
              </a:rPr>
              <a:t>Prema onome što označavaju dijele se na: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Latn-ME" sz="1800" dirty="0">
                <a:solidFill>
                  <a:schemeClr val="bg1"/>
                </a:solidFill>
              </a:rPr>
              <a:t>r</a:t>
            </a:r>
            <a:r>
              <a:rPr lang="sr-Latn-ME" sz="1800" dirty="0" smtClean="0">
                <a:solidFill>
                  <a:schemeClr val="bg1"/>
                </a:solidFill>
              </a:rPr>
              <a:t>ječce za isticanje suprotnosti: </a:t>
            </a:r>
            <a:r>
              <a:rPr lang="sr-Latn-ME" sz="1800" i="1" dirty="0" smtClean="0">
                <a:solidFill>
                  <a:schemeClr val="bg1"/>
                </a:solidFill>
              </a:rPr>
              <a:t>međutim, pak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Latn-ME" sz="1800" dirty="0">
                <a:solidFill>
                  <a:schemeClr val="bg1"/>
                </a:solidFill>
              </a:rPr>
              <a:t>r</a:t>
            </a:r>
            <a:r>
              <a:rPr lang="sr-Latn-ME" sz="1800" dirty="0" smtClean="0">
                <a:solidFill>
                  <a:schemeClr val="bg1"/>
                </a:solidFill>
              </a:rPr>
              <a:t>ječce za izuzimanje: </a:t>
            </a:r>
            <a:r>
              <a:rPr lang="sr-Latn-ME" sz="1800" i="1" dirty="0" smtClean="0">
                <a:solidFill>
                  <a:schemeClr val="bg1"/>
                </a:solidFill>
              </a:rPr>
              <a:t>jedino, samo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Latn-ME" sz="1800" dirty="0">
                <a:solidFill>
                  <a:schemeClr val="bg1"/>
                </a:solidFill>
              </a:rPr>
              <a:t>r</a:t>
            </a:r>
            <a:r>
              <a:rPr lang="sr-Latn-ME" sz="1800" dirty="0" smtClean="0">
                <a:solidFill>
                  <a:schemeClr val="bg1"/>
                </a:solidFill>
              </a:rPr>
              <a:t>ječce za naročito isticanje: </a:t>
            </a:r>
            <a:r>
              <a:rPr lang="sr-Latn-ME" sz="1800" i="1" dirty="0" smtClean="0">
                <a:solidFill>
                  <a:schemeClr val="bg1"/>
                </a:solidFill>
              </a:rPr>
              <a:t>čak, bar, makar, baš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Latn-ME" sz="1800" dirty="0">
                <a:solidFill>
                  <a:schemeClr val="bg1"/>
                </a:solidFill>
              </a:rPr>
              <a:t>p</a:t>
            </a:r>
            <a:r>
              <a:rPr lang="sr-Latn-ME" sz="1800" dirty="0" smtClean="0">
                <a:solidFill>
                  <a:schemeClr val="bg1"/>
                </a:solidFill>
              </a:rPr>
              <a:t>otvrdne rječce: </a:t>
            </a:r>
            <a:r>
              <a:rPr lang="sr-Latn-ME" sz="1800" i="1" dirty="0" smtClean="0">
                <a:solidFill>
                  <a:schemeClr val="bg1"/>
                </a:solidFill>
              </a:rPr>
              <a:t>da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Latn-ME" sz="1800" dirty="0">
                <a:solidFill>
                  <a:schemeClr val="bg1"/>
                </a:solidFill>
              </a:rPr>
              <a:t>o</a:t>
            </a:r>
            <a:r>
              <a:rPr lang="sr-Latn-ME" sz="1800" dirty="0" smtClean="0">
                <a:solidFill>
                  <a:schemeClr val="bg1"/>
                </a:solidFill>
              </a:rPr>
              <a:t>drične rječce: </a:t>
            </a:r>
            <a:r>
              <a:rPr lang="sr-Latn-ME" sz="1800" i="1" dirty="0" smtClean="0">
                <a:solidFill>
                  <a:schemeClr val="bg1"/>
                </a:solidFill>
              </a:rPr>
              <a:t>ne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Latn-ME" sz="1800" dirty="0">
                <a:solidFill>
                  <a:schemeClr val="bg1"/>
                </a:solidFill>
              </a:rPr>
              <a:t>m</a:t>
            </a:r>
            <a:r>
              <a:rPr lang="sr-Latn-ME" sz="1800" dirty="0" smtClean="0">
                <a:solidFill>
                  <a:schemeClr val="bg1"/>
                </a:solidFill>
              </a:rPr>
              <a:t>odalne rječce: </a:t>
            </a:r>
            <a:r>
              <a:rPr lang="sr-Latn-ME" sz="1800" i="1" dirty="0" smtClean="0">
                <a:solidFill>
                  <a:schemeClr val="bg1"/>
                </a:solidFill>
              </a:rPr>
              <a:t>svakako, zaista, nesumnjivo, valjda, zbilja, možda, vjerovatno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Latn-ME" sz="1800" dirty="0" smtClean="0">
                <a:solidFill>
                  <a:schemeClr val="bg1"/>
                </a:solidFill>
              </a:rPr>
              <a:t>rječce za pokazivanje: </a:t>
            </a:r>
            <a:r>
              <a:rPr lang="sr-Latn-ME" sz="1800" i="1" dirty="0" smtClean="0">
                <a:solidFill>
                  <a:schemeClr val="bg1"/>
                </a:solidFill>
              </a:rPr>
              <a:t>evo, eto, eno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Latn-ME" sz="1800" dirty="0">
                <a:solidFill>
                  <a:schemeClr val="bg1"/>
                </a:solidFill>
              </a:rPr>
              <a:t>p</a:t>
            </a:r>
            <a:r>
              <a:rPr lang="sr-Latn-ME" sz="1800" dirty="0" smtClean="0">
                <a:solidFill>
                  <a:schemeClr val="bg1"/>
                </a:solidFill>
              </a:rPr>
              <a:t>odsticajne i zapovjedne rječce: </a:t>
            </a:r>
            <a:r>
              <a:rPr lang="sr-Latn-ME" sz="1800" i="1" dirty="0" smtClean="0">
                <a:solidFill>
                  <a:schemeClr val="bg1"/>
                </a:solidFill>
              </a:rPr>
              <a:t>neka, hajde...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Latn-ME" sz="1800" dirty="0">
                <a:solidFill>
                  <a:schemeClr val="bg1"/>
                </a:solidFill>
              </a:rPr>
              <a:t>u</a:t>
            </a:r>
            <a:r>
              <a:rPr lang="sr-Latn-ME" sz="1800" dirty="0" smtClean="0">
                <a:solidFill>
                  <a:schemeClr val="bg1"/>
                </a:solidFill>
              </a:rPr>
              <a:t>pitne rječce: </a:t>
            </a:r>
            <a:r>
              <a:rPr lang="sr-Latn-ME" sz="1800" i="1" dirty="0" smtClean="0">
                <a:solidFill>
                  <a:schemeClr val="bg1"/>
                </a:solidFill>
              </a:rPr>
              <a:t>li, da, zar</a:t>
            </a:r>
            <a:endParaRPr lang="en-US" sz="1800" i="1" dirty="0">
              <a:solidFill>
                <a:schemeClr val="bg1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3493698" y="499535"/>
            <a:ext cx="2501660" cy="129396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400" b="1" dirty="0" smtClean="0">
                <a:solidFill>
                  <a:srgbClr val="FFC000"/>
                </a:solidFill>
              </a:rPr>
              <a:t>RJEČCE</a:t>
            </a:r>
            <a:endParaRPr lang="en-US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7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            </a:t>
            </a:r>
            <a:r>
              <a:rPr lang="sr-Latn-ME" dirty="0" smtClean="0">
                <a:solidFill>
                  <a:srgbClr val="FFFF00"/>
                </a:solidFill>
              </a:rPr>
              <a:t>Riječ</a:t>
            </a:r>
            <a:r>
              <a:rPr lang="sr-Latn-ME" dirty="0" smtClean="0"/>
              <a:t> je skup glasova ili samo jedan glas koji ima neko značenje.</a:t>
            </a:r>
          </a:p>
          <a:p>
            <a:r>
              <a:rPr lang="sr-Latn-ME" dirty="0" smtClean="0"/>
              <a:t>        Riječima najčešće saopštavamo svoje misli, osjećanja ili obavještenja.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684210" y="1854679"/>
            <a:ext cx="652881" cy="2674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684210" y="2602301"/>
            <a:ext cx="652881" cy="2674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5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596" y="133710"/>
            <a:ext cx="8534400" cy="3615267"/>
          </a:xfrm>
        </p:spPr>
        <p:txBody>
          <a:bodyPr/>
          <a:lstStyle/>
          <a:p>
            <a:r>
              <a:rPr lang="sr-Latn-ME" dirty="0" smtClean="0"/>
              <a:t>U crnogorskome jeziku postoji deset vrsta riječi. To su </a:t>
            </a:r>
            <a:r>
              <a:rPr lang="sr-Latn-ME" b="1" dirty="0" smtClean="0"/>
              <a:t>imenice, zamjenice, pridjevi, glagoli, brojevi, prilozi, prijedlozi, uzvici, veznici i rječce.</a:t>
            </a:r>
          </a:p>
          <a:p>
            <a:r>
              <a:rPr lang="en-US" dirty="0" err="1" smtClean="0"/>
              <a:t>Dijele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dvije</a:t>
            </a:r>
            <a:r>
              <a:rPr lang="en-US" dirty="0" smtClean="0"/>
              <a:t> </a:t>
            </a:r>
            <a:r>
              <a:rPr lang="en-US" dirty="0" err="1" smtClean="0"/>
              <a:t>grupe</a:t>
            </a:r>
            <a:r>
              <a:rPr lang="sr-Latn-ME" dirty="0" smtClean="0"/>
              <a:t>: promjenljive i nepromjenljive riječi.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572" y="3848999"/>
            <a:ext cx="6315075" cy="2896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914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96287" y="2294627"/>
            <a:ext cx="2320506" cy="180292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400" dirty="0" smtClean="0"/>
              <a:t>Vrste riječi</a:t>
            </a:r>
            <a:endParaRPr lang="en-US" sz="2400" dirty="0"/>
          </a:p>
        </p:txBody>
      </p:sp>
      <p:sp>
        <p:nvSpPr>
          <p:cNvPr id="9" name="Right Arrow 8"/>
          <p:cNvSpPr/>
          <p:nvPr/>
        </p:nvSpPr>
        <p:spPr>
          <a:xfrm>
            <a:off x="7116793" y="3204714"/>
            <a:ext cx="1630392" cy="646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3381554" y="3196087"/>
            <a:ext cx="1483744" cy="646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8302924" y="2656937"/>
            <a:ext cx="1457864" cy="109555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200" dirty="0"/>
              <a:t>N</a:t>
            </a:r>
            <a:r>
              <a:rPr lang="sr-Latn-ME" sz="1200" dirty="0" smtClean="0"/>
              <a:t>epromjenljive</a:t>
            </a:r>
            <a:endParaRPr lang="en-US" sz="1200" dirty="0"/>
          </a:p>
        </p:txBody>
      </p:sp>
      <p:sp>
        <p:nvSpPr>
          <p:cNvPr id="16" name="Rounded Rectangle 15"/>
          <p:cNvSpPr/>
          <p:nvPr/>
        </p:nvSpPr>
        <p:spPr>
          <a:xfrm>
            <a:off x="2350699" y="2570672"/>
            <a:ext cx="1423358" cy="1173192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200" dirty="0"/>
              <a:t>P</a:t>
            </a:r>
            <a:r>
              <a:rPr lang="sr-Latn-ME" sz="1200" dirty="0" smtClean="0"/>
              <a:t>romjenljive</a:t>
            </a:r>
            <a:endParaRPr lang="en-US" sz="12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1518248" y="2251497"/>
            <a:ext cx="1104182" cy="405440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6" idx="1"/>
          </p:cNvCxnSpPr>
          <p:nvPr/>
        </p:nvCxnSpPr>
        <p:spPr>
          <a:xfrm flipH="1">
            <a:off x="1155940" y="3157268"/>
            <a:ext cx="1194759" cy="0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2827306" y="1800764"/>
            <a:ext cx="388189" cy="948907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1328469" y="3623094"/>
            <a:ext cx="1339253" cy="651294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3062378" y="3657600"/>
            <a:ext cx="197328" cy="1147313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998095" y="1250834"/>
            <a:ext cx="1261611" cy="543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I</a:t>
            </a:r>
            <a:r>
              <a:rPr lang="sr-Latn-ME" dirty="0" smtClean="0"/>
              <a:t>menice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35867" y="1919378"/>
            <a:ext cx="1354347" cy="4744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Z</a:t>
            </a:r>
            <a:r>
              <a:rPr lang="sr-Latn-ME" dirty="0" smtClean="0"/>
              <a:t>amjenice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1986232" y="4865298"/>
            <a:ext cx="1261611" cy="461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Brojevi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135867" y="4341243"/>
            <a:ext cx="1192602" cy="4571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G</a:t>
            </a:r>
            <a:r>
              <a:rPr lang="sr-Latn-ME" dirty="0" smtClean="0"/>
              <a:t>lagoli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0" y="2971800"/>
            <a:ext cx="1130059" cy="448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P</a:t>
            </a:r>
            <a:r>
              <a:rPr lang="sr-Latn-ME" dirty="0" smtClean="0"/>
              <a:t>ridjevi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8760125" y="1358660"/>
            <a:ext cx="237765" cy="1430912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9385541" y="1919378"/>
            <a:ext cx="762898" cy="791474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54" idx="1"/>
          </p:cNvCxnSpPr>
          <p:nvPr/>
        </p:nvCxnSpPr>
        <p:spPr>
          <a:xfrm flipV="1">
            <a:off x="9682074" y="2786333"/>
            <a:ext cx="932730" cy="208114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55" idx="0"/>
          </p:cNvCxnSpPr>
          <p:nvPr/>
        </p:nvCxnSpPr>
        <p:spPr>
          <a:xfrm>
            <a:off x="9635706" y="3452723"/>
            <a:ext cx="870729" cy="375249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9230263" y="3827972"/>
            <a:ext cx="0" cy="951064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8716990" y="996354"/>
            <a:ext cx="1431449" cy="362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Prilozi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10148438" y="1577554"/>
            <a:ext cx="1359199" cy="414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Prijedlozi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10614804" y="2570672"/>
            <a:ext cx="1168879" cy="431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Veznici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9937631" y="3827972"/>
            <a:ext cx="1137608" cy="452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Uzvici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8404286" y="4849124"/>
            <a:ext cx="1187208" cy="477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Rječce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94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51" y="1517290"/>
            <a:ext cx="9684739" cy="4443563"/>
          </a:xfrm>
        </p:spPr>
        <p:txBody>
          <a:bodyPr/>
          <a:lstStyle/>
          <a:p>
            <a:r>
              <a:rPr lang="sr-Latn-ME" sz="1600" dirty="0" smtClean="0">
                <a:solidFill>
                  <a:schemeClr val="bg1"/>
                </a:solidFill>
              </a:rPr>
              <a:t>Imenice su riječi kojima se označavaju bića, predmeti, svojstva i pojave.</a:t>
            </a:r>
          </a:p>
          <a:p>
            <a:endParaRPr lang="sr-Latn-ME" sz="1600" dirty="0">
              <a:solidFill>
                <a:schemeClr val="bg1"/>
              </a:solidFill>
            </a:endParaRPr>
          </a:p>
          <a:p>
            <a:r>
              <a:rPr lang="sr-Latn-ME" sz="1600" b="1" u="sng" dirty="0" smtClean="0">
                <a:solidFill>
                  <a:schemeClr val="bg1"/>
                </a:solidFill>
              </a:rPr>
              <a:t>Po značenju </a:t>
            </a:r>
            <a:r>
              <a:rPr lang="sr-Latn-ME" sz="1600" dirty="0" smtClean="0">
                <a:solidFill>
                  <a:schemeClr val="bg1"/>
                </a:solidFill>
              </a:rPr>
              <a:t>sve imenice se dijele na šest vrsta:</a:t>
            </a:r>
          </a:p>
          <a:p>
            <a:r>
              <a:rPr lang="sr-Latn-ME" sz="1600" dirty="0" smtClean="0">
                <a:solidFill>
                  <a:srgbClr val="FFFF00"/>
                </a:solidFill>
              </a:rPr>
              <a:t>1. Vlastite imenice </a:t>
            </a:r>
            <a:r>
              <a:rPr lang="sr-Latn-ME" sz="1600" dirty="0" smtClean="0">
                <a:solidFill>
                  <a:schemeClr val="bg1"/>
                </a:solidFill>
              </a:rPr>
              <a:t>– imena ljudi, životinja, geografska imena, imena nebeskih tijela.</a:t>
            </a:r>
          </a:p>
          <a:p>
            <a:r>
              <a:rPr lang="sr-Latn-ME" sz="1600" dirty="0" smtClean="0">
                <a:solidFill>
                  <a:schemeClr val="accent2"/>
                </a:solidFill>
              </a:rPr>
              <a:t>2. Zajedničke imenice </a:t>
            </a:r>
            <a:r>
              <a:rPr lang="sr-Latn-ME" sz="1600" dirty="0" smtClean="0">
                <a:solidFill>
                  <a:schemeClr val="bg1"/>
                </a:solidFill>
              </a:rPr>
              <a:t>– opšti pojmovi: nazivi bića,predmeta i pojava sa zajedničkim osobinama.</a:t>
            </a:r>
          </a:p>
          <a:p>
            <a:r>
              <a:rPr lang="sr-Latn-ME" sz="1600" dirty="0" smtClean="0">
                <a:solidFill>
                  <a:schemeClr val="accent6"/>
                </a:solidFill>
              </a:rPr>
              <a:t>3. Zbirne imenice </a:t>
            </a:r>
            <a:r>
              <a:rPr lang="sr-Latn-ME" sz="1600" dirty="0" smtClean="0">
                <a:solidFill>
                  <a:schemeClr val="bg1"/>
                </a:solidFill>
              </a:rPr>
              <a:t>– zajedničke imenice uzete kao cjelina ili skup u kojem se ne izdvaja nijedan član.</a:t>
            </a:r>
          </a:p>
          <a:p>
            <a:r>
              <a:rPr lang="sr-Latn-ME" sz="1600" dirty="0" smtClean="0">
                <a:solidFill>
                  <a:srgbClr val="FF0000"/>
                </a:solidFill>
              </a:rPr>
              <a:t>4. Gradivne imenice </a:t>
            </a:r>
            <a:r>
              <a:rPr lang="sr-Latn-ME" sz="1600" dirty="0" smtClean="0">
                <a:solidFill>
                  <a:schemeClr val="bg1"/>
                </a:solidFill>
              </a:rPr>
              <a:t>– označavaju materiju.</a:t>
            </a:r>
          </a:p>
          <a:p>
            <a:r>
              <a:rPr lang="sr-Latn-ME" sz="1600" dirty="0" smtClean="0">
                <a:solidFill>
                  <a:srgbClr val="002060"/>
                </a:solidFill>
              </a:rPr>
              <a:t>5. Apstraktne imenice </a:t>
            </a:r>
            <a:r>
              <a:rPr lang="sr-Latn-ME" sz="1600" dirty="0" smtClean="0">
                <a:solidFill>
                  <a:schemeClr val="bg1"/>
                </a:solidFill>
              </a:rPr>
              <a:t>– označavaju apstraktne „neopipljive“ pojmove.</a:t>
            </a:r>
          </a:p>
          <a:p>
            <a:r>
              <a:rPr lang="sr-Latn-ME" sz="1600" dirty="0" smtClean="0">
                <a:solidFill>
                  <a:srgbClr val="FFC000"/>
                </a:solidFill>
              </a:rPr>
              <a:t>6. Glagolske imenice </a:t>
            </a:r>
            <a:r>
              <a:rPr lang="sr-Latn-ME" sz="1600" dirty="0" smtClean="0">
                <a:solidFill>
                  <a:schemeClr val="bg1"/>
                </a:solidFill>
              </a:rPr>
              <a:t>– grade se od glagola i označavaju radnju, stanje ili zbivanje.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7329427" y="24920"/>
            <a:ext cx="3338423" cy="1828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3600" b="1" dirty="0" smtClean="0">
                <a:solidFill>
                  <a:srgbClr val="FFFF00"/>
                </a:solidFill>
              </a:rPr>
              <a:t>IMENICE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156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553565"/>
              </p:ext>
            </p:extLst>
          </p:nvPr>
        </p:nvGraphicFramePr>
        <p:xfrm>
          <a:off x="684213" y="685797"/>
          <a:ext cx="9210285" cy="4679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423508"/>
                <a:gridCol w="1014892"/>
                <a:gridCol w="1219200"/>
                <a:gridCol w="1475266"/>
                <a:gridCol w="1639019"/>
              </a:tblGrid>
              <a:tr h="979099">
                <a:tc>
                  <a:txBody>
                    <a:bodyPr/>
                    <a:lstStyle/>
                    <a:p>
                      <a:r>
                        <a:rPr lang="sr-Latn-ME" dirty="0" smtClean="0"/>
                        <a:t>Imenice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Vlastite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Zajedničke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Zbirne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Gradivne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Apstraktne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Glagolske</a:t>
                      </a:r>
                      <a:endParaRPr lang="en-US" dirty="0"/>
                    </a:p>
                  </a:txBody>
                  <a:tcPr/>
                </a:tc>
              </a:tr>
              <a:tr h="97909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Nikola,</a:t>
                      </a:r>
                    </a:p>
                    <a:p>
                      <a:r>
                        <a:rPr lang="sr-Latn-ME" dirty="0" smtClean="0"/>
                        <a:t>Vlado,</a:t>
                      </a:r>
                    </a:p>
                    <a:p>
                      <a:r>
                        <a:rPr lang="sr-Latn-ME" dirty="0" smtClean="0"/>
                        <a:t>Marija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čovjek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cvijeće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voda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pamet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čitanje</a:t>
                      </a:r>
                      <a:endParaRPr lang="en-US" dirty="0"/>
                    </a:p>
                  </a:txBody>
                  <a:tcPr/>
                </a:tc>
              </a:tr>
              <a:tr h="97909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Reks, </a:t>
                      </a:r>
                    </a:p>
                    <a:p>
                      <a:r>
                        <a:rPr lang="sr-Latn-ME" dirty="0" smtClean="0"/>
                        <a:t>Ari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žena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lišće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srebro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radost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trčanje</a:t>
                      </a:r>
                      <a:endParaRPr lang="en-US" dirty="0"/>
                    </a:p>
                  </a:txBody>
                  <a:tcPr/>
                </a:tc>
              </a:tr>
              <a:tr h="97909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Crna Gora,</a:t>
                      </a:r>
                    </a:p>
                    <a:p>
                      <a:r>
                        <a:rPr lang="sr-Latn-ME" dirty="0" smtClean="0"/>
                        <a:t>Cetinje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dijete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zemlja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ljepota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vožnja</a:t>
                      </a:r>
                      <a:endParaRPr lang="en-US" dirty="0"/>
                    </a:p>
                  </a:txBody>
                  <a:tcPr/>
                </a:tc>
              </a:tr>
              <a:tr h="76343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Zemlja,</a:t>
                      </a:r>
                    </a:p>
                    <a:p>
                      <a:r>
                        <a:rPr lang="sr-Latn-ME" dirty="0" smtClean="0"/>
                        <a:t>Sunce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planina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vino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sreća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patnja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9645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959" y="181156"/>
            <a:ext cx="8534400" cy="4721651"/>
          </a:xfrm>
        </p:spPr>
        <p:txBody>
          <a:bodyPr>
            <a:normAutofit/>
          </a:bodyPr>
          <a:lstStyle/>
          <a:p>
            <a:r>
              <a:rPr lang="sr-Latn-ME" sz="1600" b="1" dirty="0" smtClean="0">
                <a:solidFill>
                  <a:schemeClr val="bg1"/>
                </a:solidFill>
              </a:rPr>
              <a:t>Glagoli</a:t>
            </a:r>
            <a:r>
              <a:rPr lang="sr-Latn-ME" sz="1600" dirty="0" smtClean="0">
                <a:solidFill>
                  <a:schemeClr val="bg1"/>
                </a:solidFill>
              </a:rPr>
              <a:t> su vrsta riječi kojima se kazuje radnja, stanje i </a:t>
            </a:r>
            <a:r>
              <a:rPr lang="sr-Latn-ME" sz="1600" dirty="0" smtClean="0">
                <a:solidFill>
                  <a:schemeClr val="bg1"/>
                </a:solidFill>
              </a:rPr>
              <a:t>zbivanje: </a:t>
            </a:r>
            <a:r>
              <a:rPr lang="sr-Latn-ME" sz="1600" i="1" dirty="0" smtClean="0">
                <a:solidFill>
                  <a:srgbClr val="FF0000"/>
                </a:solidFill>
              </a:rPr>
              <a:t>čitati, odlaziti, doći, učiti... </a:t>
            </a:r>
            <a:r>
              <a:rPr lang="sr-Latn-ME" sz="1600" dirty="0" smtClean="0">
                <a:solidFill>
                  <a:schemeClr val="bg1"/>
                </a:solidFill>
              </a:rPr>
              <a:t>Iako spadaju u promjenljive riječi, karakterišu ih drugačije gramatičke kategorije od imenica i imenskih riječi.</a:t>
            </a:r>
          </a:p>
          <a:p>
            <a:endParaRPr lang="sr-Latn-ME" sz="1600" dirty="0">
              <a:solidFill>
                <a:schemeClr val="bg1"/>
              </a:solidFill>
            </a:endParaRPr>
          </a:p>
          <a:p>
            <a:r>
              <a:rPr lang="sr-Latn-ME" sz="1600" dirty="0" smtClean="0">
                <a:solidFill>
                  <a:schemeClr val="bg1"/>
                </a:solidFill>
              </a:rPr>
              <a:t>Gramatičke kategorije tipične za glagole su: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830128" y="4692770"/>
            <a:ext cx="1846053" cy="11990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GLAGOL</a:t>
            </a:r>
            <a:endParaRPr lang="en-US" dirty="0"/>
          </a:p>
        </p:txBody>
      </p:sp>
      <p:sp>
        <p:nvSpPr>
          <p:cNvPr id="8" name="Oval Callout 7"/>
          <p:cNvSpPr/>
          <p:nvPr/>
        </p:nvSpPr>
        <p:spPr>
          <a:xfrm>
            <a:off x="4761781" y="3869529"/>
            <a:ext cx="914400" cy="73071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broj</a:t>
            </a:r>
            <a:endParaRPr lang="en-US" dirty="0"/>
          </a:p>
        </p:txBody>
      </p:sp>
      <p:sp>
        <p:nvSpPr>
          <p:cNvPr id="10" name="Oval Callout 9"/>
          <p:cNvSpPr/>
          <p:nvPr/>
        </p:nvSpPr>
        <p:spPr>
          <a:xfrm rot="6226409">
            <a:off x="5745140" y="5332987"/>
            <a:ext cx="914400" cy="99912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vid</a:t>
            </a:r>
            <a:endParaRPr lang="en-US" dirty="0"/>
          </a:p>
        </p:txBody>
      </p:sp>
      <p:sp>
        <p:nvSpPr>
          <p:cNvPr id="11" name="Oval Callout 10"/>
          <p:cNvSpPr/>
          <p:nvPr/>
        </p:nvSpPr>
        <p:spPr>
          <a:xfrm rot="10422789">
            <a:off x="4508076" y="5947840"/>
            <a:ext cx="1063136" cy="73553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rod</a:t>
            </a:r>
            <a:endParaRPr lang="en-US" dirty="0"/>
          </a:p>
        </p:txBody>
      </p:sp>
      <p:sp>
        <p:nvSpPr>
          <p:cNvPr id="12" name="Oval Callout 11"/>
          <p:cNvSpPr/>
          <p:nvPr/>
        </p:nvSpPr>
        <p:spPr>
          <a:xfrm rot="20038679">
            <a:off x="3606219" y="4002569"/>
            <a:ext cx="914400" cy="73701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lice</a:t>
            </a:r>
            <a:endParaRPr lang="en-US" dirty="0"/>
          </a:p>
        </p:txBody>
      </p:sp>
      <p:sp>
        <p:nvSpPr>
          <p:cNvPr id="13" name="Oval Callout 12"/>
          <p:cNvSpPr/>
          <p:nvPr/>
        </p:nvSpPr>
        <p:spPr>
          <a:xfrm rot="11963552">
            <a:off x="3303593" y="5717730"/>
            <a:ext cx="914400" cy="87023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200" dirty="0" smtClean="0"/>
              <a:t>stanje</a:t>
            </a:r>
            <a:endParaRPr lang="en-US" sz="1200" dirty="0"/>
          </a:p>
        </p:txBody>
      </p:sp>
      <p:sp>
        <p:nvSpPr>
          <p:cNvPr id="14" name="Oval Callout 13"/>
          <p:cNvSpPr/>
          <p:nvPr/>
        </p:nvSpPr>
        <p:spPr>
          <a:xfrm rot="15465943">
            <a:off x="2582882" y="4510728"/>
            <a:ext cx="1225405" cy="92047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način</a:t>
            </a:r>
            <a:endParaRPr lang="en-US" dirty="0"/>
          </a:p>
        </p:txBody>
      </p:sp>
      <p:sp>
        <p:nvSpPr>
          <p:cNvPr id="15" name="Oval Callout 14"/>
          <p:cNvSpPr/>
          <p:nvPr/>
        </p:nvSpPr>
        <p:spPr>
          <a:xfrm rot="3088536">
            <a:off x="5560544" y="4302026"/>
            <a:ext cx="1159205" cy="90010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400" dirty="0" smtClean="0"/>
              <a:t>vrijeme</a:t>
            </a:r>
            <a:endParaRPr lang="en-US" sz="1400" dirty="0"/>
          </a:p>
        </p:txBody>
      </p:sp>
      <p:sp>
        <p:nvSpPr>
          <p:cNvPr id="17" name="Vertical Scroll 16"/>
          <p:cNvSpPr/>
          <p:nvPr/>
        </p:nvSpPr>
        <p:spPr>
          <a:xfrm>
            <a:off x="8655905" y="2969093"/>
            <a:ext cx="3439019" cy="3262306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Dok</a:t>
            </a:r>
            <a:r>
              <a:rPr lang="en-US" sz="1400" dirty="0" smtClean="0"/>
              <a:t> se </a:t>
            </a:r>
            <a:r>
              <a:rPr lang="en-US" sz="1400" dirty="0" err="1" smtClean="0"/>
              <a:t>promjena</a:t>
            </a:r>
            <a:r>
              <a:rPr lang="en-US" sz="1400" dirty="0" smtClean="0"/>
              <a:t> </a:t>
            </a:r>
            <a:r>
              <a:rPr lang="en-US" sz="1400" dirty="0" err="1" smtClean="0"/>
              <a:t>imenskih</a:t>
            </a:r>
            <a:r>
              <a:rPr lang="en-US" sz="1400" dirty="0" smtClean="0"/>
              <a:t> </a:t>
            </a:r>
            <a:r>
              <a:rPr lang="en-US" sz="1400" dirty="0" err="1" smtClean="0"/>
              <a:t>rije;i</a:t>
            </a:r>
            <a:r>
              <a:rPr lang="en-US" sz="1400" dirty="0" smtClean="0"/>
              <a:t> </a:t>
            </a:r>
            <a:r>
              <a:rPr lang="en-US" sz="1400" dirty="0" err="1" smtClean="0"/>
              <a:t>nayika</a:t>
            </a:r>
            <a:r>
              <a:rPr lang="en-US" sz="1400" dirty="0" smtClean="0"/>
              <a:t> </a:t>
            </a:r>
            <a:r>
              <a:rPr lang="en-US" sz="1400" dirty="0" err="1" smtClean="0"/>
              <a:t>deklinacija</a:t>
            </a:r>
            <a:r>
              <a:rPr lang="en-US" sz="1400" dirty="0" smtClean="0"/>
              <a:t>, </a:t>
            </a:r>
            <a:r>
              <a:rPr lang="en-US" sz="1400" dirty="0" err="1" smtClean="0"/>
              <a:t>promjena</a:t>
            </a:r>
            <a:r>
              <a:rPr lang="en-US" sz="1400" dirty="0" smtClean="0"/>
              <a:t> </a:t>
            </a:r>
            <a:r>
              <a:rPr lang="en-US" sz="1400" dirty="0" err="1" smtClean="0"/>
              <a:t>glagolskih</a:t>
            </a:r>
            <a:r>
              <a:rPr lang="en-US" sz="1400" dirty="0" smtClean="0"/>
              <a:t> </a:t>
            </a:r>
            <a:r>
              <a:rPr lang="en-US" sz="1400" dirty="0" err="1" smtClean="0"/>
              <a:t>oblika</a:t>
            </a:r>
            <a:r>
              <a:rPr lang="en-US" sz="1400" dirty="0" smtClean="0"/>
              <a:t> </a:t>
            </a:r>
            <a:r>
              <a:rPr lang="en-US" sz="1400" dirty="0" err="1" smtClean="0"/>
              <a:t>po</a:t>
            </a:r>
            <a:r>
              <a:rPr lang="en-US" sz="1400" dirty="0" smtClean="0"/>
              <a:t> </a:t>
            </a:r>
            <a:r>
              <a:rPr lang="en-US" sz="1400" dirty="0" err="1" smtClean="0"/>
              <a:t>kategorijama</a:t>
            </a:r>
            <a:r>
              <a:rPr lang="en-US" sz="1400" dirty="0" smtClean="0"/>
              <a:t> </a:t>
            </a:r>
            <a:r>
              <a:rPr lang="en-US" sz="1400" dirty="0" err="1" smtClean="0"/>
              <a:t>na</a:t>
            </a:r>
            <a:r>
              <a:rPr lang="sr-Latn-ME" sz="1400" dirty="0" smtClean="0"/>
              <a:t>ziva se </a:t>
            </a:r>
            <a:r>
              <a:rPr lang="sr-Latn-ME" sz="1400" b="1" dirty="0" smtClean="0">
                <a:solidFill>
                  <a:srgbClr val="FFC000"/>
                </a:solidFill>
              </a:rPr>
              <a:t>konjugacija.</a:t>
            </a:r>
            <a:endParaRPr lang="en-US" sz="1400" b="1" dirty="0">
              <a:solidFill>
                <a:srgbClr val="FFC000"/>
              </a:solidFill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6484038" y="-15537"/>
            <a:ext cx="2717321" cy="134572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400" b="1" dirty="0" smtClean="0">
                <a:solidFill>
                  <a:srgbClr val="FFFF00"/>
                </a:solidFill>
              </a:rPr>
              <a:t>GLAGOLI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030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959" y="2298940"/>
            <a:ext cx="8534400" cy="3615267"/>
          </a:xfrm>
        </p:spPr>
        <p:txBody>
          <a:bodyPr>
            <a:normAutofit/>
          </a:bodyPr>
          <a:lstStyle/>
          <a:p>
            <a:r>
              <a:rPr lang="sr-Latn-ME" sz="1800" b="1" dirty="0" smtClean="0">
                <a:solidFill>
                  <a:srgbClr val="FFFF00"/>
                </a:solidFill>
              </a:rPr>
              <a:t>Pridjevi</a:t>
            </a:r>
            <a:r>
              <a:rPr lang="sr-Latn-ME" sz="1800" dirty="0" smtClean="0">
                <a:solidFill>
                  <a:schemeClr val="bg1"/>
                </a:solidFill>
              </a:rPr>
              <a:t> su promjenljive riječi koje kazuju čije je, kakvo je i od čega je ono što je označeno  riječju koju određuju. Stoga ih po značenju dijelimo na tri vrste.</a:t>
            </a:r>
          </a:p>
          <a:p>
            <a:r>
              <a:rPr lang="sr-Latn-ME" sz="1800" dirty="0" smtClean="0">
                <a:solidFill>
                  <a:schemeClr val="bg1"/>
                </a:solidFill>
              </a:rPr>
              <a:t>Pridjevi su imenske riječi</a:t>
            </a:r>
            <a:r>
              <a:rPr lang="en-US" sz="1800" dirty="0" smtClean="0">
                <a:solidFill>
                  <a:schemeClr val="bg1"/>
                </a:solidFill>
              </a:rPr>
              <a:t>. </a:t>
            </a:r>
            <a:r>
              <a:rPr lang="en-US" sz="1800" dirty="0" err="1" smtClean="0">
                <a:solidFill>
                  <a:schemeClr val="bg1"/>
                </a:solidFill>
              </a:rPr>
              <a:t>Stoga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imaju</a:t>
            </a:r>
            <a:r>
              <a:rPr lang="en-US" sz="1800" dirty="0" smtClean="0">
                <a:solidFill>
                  <a:schemeClr val="bg1"/>
                </a:solidFill>
              </a:rPr>
              <a:t> rod, </a:t>
            </a:r>
            <a:r>
              <a:rPr lang="en-US" sz="1800" dirty="0" err="1" smtClean="0">
                <a:solidFill>
                  <a:schemeClr val="bg1"/>
                </a:solidFill>
              </a:rPr>
              <a:t>broj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i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pade</a:t>
            </a:r>
            <a:r>
              <a:rPr lang="sr-Latn-ME" sz="1800" dirty="0" smtClean="0">
                <a:solidFill>
                  <a:schemeClr val="bg1"/>
                </a:solidFill>
              </a:rPr>
              <a:t>ž. Pored tih kategorija odlikuje ih vid (određeni i neodređeni) i komparacija (pozitiv, komparativ, superlativ).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7065034" y="94891"/>
            <a:ext cx="3036498" cy="189781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800" b="1" dirty="0" smtClean="0">
                <a:solidFill>
                  <a:srgbClr val="FFFF00"/>
                </a:solidFill>
              </a:rPr>
              <a:t>PRIDJEVI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379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8638800"/>
              </p:ext>
            </p:extLst>
          </p:nvPr>
        </p:nvGraphicFramePr>
        <p:xfrm>
          <a:off x="1167292" y="1324152"/>
          <a:ext cx="8534400" cy="396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600"/>
                <a:gridCol w="2133600"/>
                <a:gridCol w="2133600"/>
              </a:tblGrid>
              <a:tr h="990960">
                <a:tc>
                  <a:txBody>
                    <a:bodyPr/>
                    <a:lstStyle/>
                    <a:p>
                      <a:r>
                        <a:rPr lang="sr-Latn-ME" dirty="0" smtClean="0"/>
                        <a:t>Pridjev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Određuje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Pitanje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Primjer</a:t>
                      </a:r>
                      <a:endParaRPr lang="en-US" dirty="0"/>
                    </a:p>
                  </a:txBody>
                  <a:tcPr/>
                </a:tc>
              </a:tr>
              <a:tr h="990960"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rgbClr val="FF0000"/>
                          </a:solidFill>
                        </a:rPr>
                        <a:t>Prisvojni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i="1" dirty="0" smtClean="0"/>
                        <a:t>Pripadnost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i="1" dirty="0" smtClean="0"/>
                        <a:t>Čiji?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i="1" dirty="0" smtClean="0"/>
                        <a:t>Marijin, tetkin, kineski, španski</a:t>
                      </a:r>
                      <a:endParaRPr lang="en-US" i="1" dirty="0"/>
                    </a:p>
                  </a:txBody>
                  <a:tcPr/>
                </a:tc>
              </a:tr>
              <a:tr h="990960"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rgbClr val="FF0000"/>
                          </a:solidFill>
                        </a:rPr>
                        <a:t>Opisni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i="1" dirty="0" smtClean="0"/>
                        <a:t>Kvalitet/Osobina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i="1" dirty="0" smtClean="0"/>
                        <a:t>Kakav?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i="1" dirty="0" smtClean="0"/>
                        <a:t>Fenomenalan, marljiv, ćutljiv</a:t>
                      </a:r>
                      <a:endParaRPr lang="en-US" i="1" dirty="0"/>
                    </a:p>
                  </a:txBody>
                  <a:tcPr/>
                </a:tc>
              </a:tr>
              <a:tr h="990960"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rgbClr val="FF0000"/>
                          </a:solidFill>
                        </a:rPr>
                        <a:t>Gradivni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i="1" dirty="0" smtClean="0"/>
                        <a:t>Građa/Materija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i="1" dirty="0" smtClean="0"/>
                        <a:t>Od čega?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i="1" dirty="0" smtClean="0"/>
                        <a:t>Zlatni, pješčani, vodeni</a:t>
                      </a:r>
                      <a:endParaRPr lang="en-US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73390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483</TotalTime>
  <Words>1120</Words>
  <Application>Microsoft Office PowerPoint</Application>
  <PresentationFormat>Widescreen</PresentationFormat>
  <Paragraphs>164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Calibri</vt:lpstr>
      <vt:lpstr>Century Gothic</vt:lpstr>
      <vt:lpstr>Courier New</vt:lpstr>
      <vt:lpstr>Times New Roman</vt:lpstr>
      <vt:lpstr>Wingdings</vt:lpstr>
      <vt:lpstr>Wingdings 3</vt:lpstr>
      <vt:lpstr>Slice</vt:lpstr>
      <vt:lpstr>V r s t e   r i j e č 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 r s t e   r i j e č i</dc:title>
  <dc:creator>Natasa</dc:creator>
  <cp:lastModifiedBy>Natasa</cp:lastModifiedBy>
  <cp:revision>30</cp:revision>
  <dcterms:created xsi:type="dcterms:W3CDTF">2020-10-14T13:55:19Z</dcterms:created>
  <dcterms:modified xsi:type="dcterms:W3CDTF">2020-10-19T19:10:44Z</dcterms:modified>
</cp:coreProperties>
</file>