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56" r:id="rId2"/>
    <p:sldId id="257" r:id="rId3"/>
    <p:sldId id="259" r:id="rId4"/>
    <p:sldId id="258" r:id="rId5"/>
    <p:sldId id="260" r:id="rId6"/>
    <p:sldId id="263" r:id="rId7"/>
    <p:sldId id="261" r:id="rId8"/>
    <p:sldId id="266" r:id="rId9"/>
    <p:sldId id="268" r:id="rId10"/>
    <p:sldId id="265" r:id="rId11"/>
    <p:sldId id="269" r:id="rId12"/>
    <p:sldId id="270" r:id="rId13"/>
    <p:sldId id="267" r:id="rId14"/>
  </p:sldIdLst>
  <p:sldSz cx="9144000" cy="5143500" type="screen16x9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84CC"/>
    <a:srgbClr val="03136A"/>
    <a:srgbClr val="35759D"/>
    <a:srgbClr val="35B19D"/>
    <a:srgbClr val="000000"/>
    <a:srgbClr val="FFFF00"/>
    <a:srgbClr val="B3D3EA"/>
    <a:srgbClr val="78A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68" autoAdjust="0"/>
    <p:restoredTop sz="95596" autoAdjust="0"/>
  </p:normalViewPr>
  <p:slideViewPr>
    <p:cSldViewPr>
      <p:cViewPr>
        <p:scale>
          <a:sx n="100" d="100"/>
          <a:sy n="100" d="100"/>
        </p:scale>
        <p:origin x="-546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12" Type="http://schemas.openxmlformats.org/officeDocument/2006/relationships/image" Target="../media/image21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11" Type="http://schemas.openxmlformats.org/officeDocument/2006/relationships/image" Target="../media/image20.wmf"/><Relationship Id="rId5" Type="http://schemas.openxmlformats.org/officeDocument/2006/relationships/image" Target="../media/image14.wmf"/><Relationship Id="rId10" Type="http://schemas.openxmlformats.org/officeDocument/2006/relationships/image" Target="../media/image19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image" Target="../media/image71.wmf"/><Relationship Id="rId7" Type="http://schemas.openxmlformats.org/officeDocument/2006/relationships/image" Target="../media/image75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6" Type="http://schemas.openxmlformats.org/officeDocument/2006/relationships/image" Target="../media/image74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Relationship Id="rId9" Type="http://schemas.openxmlformats.org/officeDocument/2006/relationships/image" Target="../media/image7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5E6B88D-8499-48F5-BC31-C1FC68E2BC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947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2F7632-476D-441E-9334-B90D6314BE7E}" type="slidenum">
              <a:rPr lang="en-US"/>
              <a:pPr/>
              <a:t>1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2343150"/>
            <a:ext cx="6172200" cy="142077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3752492"/>
            <a:ext cx="6172200" cy="10287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8050371" y="832948"/>
            <a:ext cx="1714500" cy="381000"/>
          </a:xfrm>
        </p:spPr>
        <p:txBody>
          <a:bodyPr/>
          <a:lstStyle/>
          <a:p>
            <a:fld id="{544213AF-26F6-41FA-8D85-E2C5388D6E58}" type="datetimeFigureOut">
              <a:rPr lang="en-US" smtClean="0"/>
              <a:pPr/>
              <a:t>5/10/2021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534469" y="3088246"/>
            <a:ext cx="2743200" cy="384048"/>
          </a:xfrm>
        </p:spPr>
        <p:txBody>
          <a:bodyPr/>
          <a:lstStyle/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51435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51435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51435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51435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51435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5143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51435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2571750"/>
            <a:ext cx="1295400" cy="97155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3650064"/>
            <a:ext cx="641424" cy="481068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4125474"/>
            <a:ext cx="137160" cy="10287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4341114"/>
            <a:ext cx="274320" cy="20574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3371850"/>
            <a:ext cx="365760" cy="27432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3696527"/>
            <a:ext cx="609600" cy="388143"/>
          </a:xfrm>
        </p:spPr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167640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7467600" cy="365531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44213AF-26F6-41FA-8D85-E2C5388D6E58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171700"/>
            <a:ext cx="6172200" cy="1540193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3757613"/>
            <a:ext cx="6172200" cy="10287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8049006" y="830199"/>
            <a:ext cx="1714500" cy="381000"/>
          </a:xfrm>
        </p:spPr>
        <p:txBody>
          <a:bodyPr/>
          <a:lstStyle/>
          <a:p>
            <a:fld id="{544213AF-26F6-41FA-8D85-E2C5388D6E58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534656" y="3086100"/>
            <a:ext cx="2743200" cy="384048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51435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51435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51435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51435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51435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51435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2571750"/>
            <a:ext cx="1295400" cy="97155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3650064"/>
            <a:ext cx="641424" cy="481068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4125474"/>
            <a:ext cx="137160" cy="10287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4343400"/>
            <a:ext cx="274320" cy="20574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3359916"/>
            <a:ext cx="365760" cy="27432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5143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3696527"/>
            <a:ext cx="609600" cy="388143"/>
          </a:xfrm>
        </p:spPr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36576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200150"/>
            <a:ext cx="36576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7543800" cy="85725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771650"/>
            <a:ext cx="3657600" cy="29146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1771650"/>
            <a:ext cx="3657600" cy="29146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177290"/>
            <a:ext cx="3657600" cy="49377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177290"/>
            <a:ext cx="3657600" cy="49377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44213AF-26F6-41FA-8D85-E2C5388D6E58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4160520" y="2343150"/>
            <a:ext cx="473202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05740"/>
            <a:ext cx="1527048" cy="373761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51435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51435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51435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4286250"/>
            <a:ext cx="548640" cy="41148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05740"/>
            <a:ext cx="5638800" cy="474573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44213AF-26F6-41FA-8D85-E2C5388D6E58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4286250"/>
            <a:ext cx="548640" cy="41148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4138803" y="2343150"/>
            <a:ext cx="473202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51435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198596"/>
            <a:ext cx="1524000" cy="3717036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51435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51435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44213AF-26F6-41FA-8D85-E2C5388D6E58}" type="datetimeFigureOut">
              <a:rPr lang="en-US" smtClean="0"/>
              <a:pPr/>
              <a:t>5/10/2021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7467600" cy="365531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840980" y="763382"/>
            <a:ext cx="150876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44213AF-26F6-41FA-8D85-E2C5388D6E58}" type="datetimeFigureOut">
              <a:rPr lang="en-US" smtClean="0"/>
              <a:pPr/>
              <a:t>5/10/2021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7390236" y="2757210"/>
            <a:ext cx="24003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5143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51435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51435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4286250"/>
            <a:ext cx="548640" cy="41148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4300538"/>
            <a:ext cx="609600" cy="390906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oleObject" Target="../embeddings/oleObject13.bin"/><Relationship Id="rId7" Type="http://schemas.openxmlformats.org/officeDocument/2006/relationships/image" Target="../media/image6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4.png"/><Relationship Id="rId11" Type="http://schemas.openxmlformats.org/officeDocument/2006/relationships/oleObject" Target="../embeddings/oleObject14.bin"/><Relationship Id="rId5" Type="http://schemas.openxmlformats.org/officeDocument/2006/relationships/image" Target="../media/image63.png"/><Relationship Id="rId10" Type="http://schemas.openxmlformats.org/officeDocument/2006/relationships/image" Target="../media/image68.png"/><Relationship Id="rId4" Type="http://schemas.openxmlformats.org/officeDocument/2006/relationships/image" Target="../media/image62.wmf"/><Relationship Id="rId9" Type="http://schemas.openxmlformats.org/officeDocument/2006/relationships/image" Target="../media/image6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76.wmf"/><Relationship Id="rId3" Type="http://schemas.openxmlformats.org/officeDocument/2006/relationships/oleObject" Target="../embeddings/oleObject15.bin"/><Relationship Id="rId21" Type="http://schemas.openxmlformats.org/officeDocument/2006/relationships/image" Target="../media/image78.png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73.wmf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5.wmf"/><Relationship Id="rId20" Type="http://schemas.openxmlformats.org/officeDocument/2006/relationships/image" Target="../media/image7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72.wmf"/><Relationship Id="rId19" Type="http://schemas.openxmlformats.org/officeDocument/2006/relationships/oleObject" Target="../embeddings/oleObject23.bin"/><Relationship Id="rId4" Type="http://schemas.openxmlformats.org/officeDocument/2006/relationships/image" Target="../media/image69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7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3" Type="http://schemas.openxmlformats.org/officeDocument/2006/relationships/image" Target="../media/image80.png"/><Relationship Id="rId7" Type="http://schemas.openxmlformats.org/officeDocument/2006/relationships/image" Target="../media/image84.png"/><Relationship Id="rId12" Type="http://schemas.openxmlformats.org/officeDocument/2006/relationships/image" Target="../media/image89.png"/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3.png"/><Relationship Id="rId11" Type="http://schemas.openxmlformats.org/officeDocument/2006/relationships/image" Target="../media/image88.png"/><Relationship Id="rId5" Type="http://schemas.openxmlformats.org/officeDocument/2006/relationships/image" Target="../media/image82.png"/><Relationship Id="rId10" Type="http://schemas.openxmlformats.org/officeDocument/2006/relationships/image" Target="../media/image87.png"/><Relationship Id="rId4" Type="http://schemas.openxmlformats.org/officeDocument/2006/relationships/image" Target="../media/image81.png"/><Relationship Id="rId9" Type="http://schemas.openxmlformats.org/officeDocument/2006/relationships/image" Target="../media/image8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7.wmf"/><Relationship Id="rId26" Type="http://schemas.openxmlformats.org/officeDocument/2006/relationships/image" Target="../media/image21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6.wmf"/><Relationship Id="rId20" Type="http://schemas.openxmlformats.org/officeDocument/2006/relationships/image" Target="../media/image1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20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5.wmf"/><Relationship Id="rId22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3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17" Type="http://schemas.openxmlformats.org/officeDocument/2006/relationships/image" Target="../media/image37.png"/><Relationship Id="rId2" Type="http://schemas.openxmlformats.org/officeDocument/2006/relationships/image" Target="../media/image22.png"/><Relationship Id="rId16" Type="http://schemas.openxmlformats.org/officeDocument/2006/relationships/image" Target="../media/image3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5" Type="http://schemas.openxmlformats.org/officeDocument/2006/relationships/image" Target="../media/image3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Relationship Id="rId14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image" Target="../media/image49.png"/><Relationship Id="rId18" Type="http://schemas.openxmlformats.org/officeDocument/2006/relationships/image" Target="../media/image5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12" Type="http://schemas.openxmlformats.org/officeDocument/2006/relationships/image" Target="../media/image48.png"/><Relationship Id="rId17" Type="http://schemas.openxmlformats.org/officeDocument/2006/relationships/image" Target="../media/image53.png"/><Relationship Id="rId2" Type="http://schemas.openxmlformats.org/officeDocument/2006/relationships/image" Target="../media/image38.png"/><Relationship Id="rId16" Type="http://schemas.openxmlformats.org/officeDocument/2006/relationships/image" Target="../media/image52.png"/><Relationship Id="rId20" Type="http://schemas.openxmlformats.org/officeDocument/2006/relationships/image" Target="../media/image5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5" Type="http://schemas.openxmlformats.org/officeDocument/2006/relationships/image" Target="../media/image51.png"/><Relationship Id="rId10" Type="http://schemas.openxmlformats.org/officeDocument/2006/relationships/image" Target="../media/image46.png"/><Relationship Id="rId19" Type="http://schemas.openxmlformats.org/officeDocument/2006/relationships/image" Target="../media/image55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Relationship Id="rId14" Type="http://schemas.openxmlformats.org/officeDocument/2006/relationships/image" Target="../media/image5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1.png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52400" y="1657350"/>
            <a:ext cx="8124825" cy="528638"/>
          </a:xfrm>
        </p:spPr>
        <p:txBody>
          <a:bodyPr>
            <a:normAutofit fontScale="90000"/>
          </a:bodyPr>
          <a:lstStyle/>
          <a:p>
            <a:r>
              <a:rPr lang="bs-Latn-BA" b="1" dirty="0" smtClean="0"/>
              <a:t>Površina</a:t>
            </a:r>
            <a:r>
              <a:rPr lang="bs-Latn-BA" b="1" i="1" dirty="0" smtClean="0"/>
              <a:t> </a:t>
            </a:r>
            <a:r>
              <a:rPr lang="bs-Latn-BA" b="1" dirty="0" smtClean="0"/>
              <a:t>ravne figure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38150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bs-Latn-BA" sz="2000" b="1" i="1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3</a:t>
            </a:r>
            <a:r>
              <a:rPr lang="bs-Latn-BA" sz="2000" b="1" i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. </a:t>
            </a:r>
            <a:r>
              <a:rPr lang="sr-Latn-ME" sz="2000" i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Naći površinu figure ograničene linijom                     osom Ox i pravama  x = -3 i x = 3.</a:t>
            </a:r>
          </a:p>
          <a:p>
            <a:pPr algn="l"/>
            <a:endParaRPr lang="sr-Latn-ME" sz="2000" i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  <a:p>
            <a:pPr algn="l"/>
            <a:endParaRPr lang="sr-Latn-ME" sz="2000" i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  <a:p>
            <a:pPr algn="l"/>
            <a:endParaRPr lang="sr-Latn-ME" sz="2000" i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  <a:p>
            <a:pPr algn="l"/>
            <a:r>
              <a:rPr lang="bs-Latn-BA" sz="2000" i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  </a:t>
            </a:r>
            <a:r>
              <a:rPr lang="en-US" sz="2000" i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O</a:t>
            </a:r>
            <a:r>
              <a:rPr lang="sr-Latn-ME" sz="2000" i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vde se radi o kvadratnoj funkciji                     . </a:t>
            </a:r>
          </a:p>
          <a:p>
            <a:pPr algn="l"/>
            <a:r>
              <a:rPr lang="sr-Latn-ME" sz="2000" i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  Tražimo nule funkcije. </a:t>
            </a:r>
          </a:p>
          <a:p>
            <a:pPr algn="l"/>
            <a:endParaRPr lang="sr-Latn-ME" sz="2000" i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  <a:p>
            <a:pPr algn="l"/>
            <a:endParaRPr lang="sr-Latn-ME" sz="2000" i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  <a:p>
            <a:pPr algn="l"/>
            <a:endParaRPr lang="sr-Latn-ME" sz="2000" i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  <a:p>
            <a:pPr algn="l"/>
            <a:endParaRPr lang="sr-Latn-ME" sz="2000" i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  <a:p>
            <a:pPr algn="l"/>
            <a:endParaRPr lang="sr-Latn-ME" sz="2000" i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  <a:p>
            <a:pPr algn="l"/>
            <a:endParaRPr lang="sr-Latn-ME" sz="2000" i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  <a:p>
            <a:pPr algn="l"/>
            <a:endParaRPr lang="sr-Latn-ME" sz="2000" i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  <a:p>
            <a:pPr algn="l"/>
            <a:endParaRPr lang="en-US" sz="2000" i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  <a:p>
            <a:pPr algn="l"/>
            <a:endParaRPr lang="en-US" sz="2000" i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  <a:p>
            <a:pPr algn="l"/>
            <a:endParaRPr lang="en-US" sz="2000" b="1" i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419600" y="511944"/>
          <a:ext cx="1143000" cy="3072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9" name="Equation" r:id="rId3" imgW="647640" imgH="228600" progId="Equation.3">
                  <p:embed/>
                </p:oleObj>
              </mc:Choice>
              <mc:Fallback>
                <p:oleObj name="Equation" r:id="rId3" imgW="64764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11944"/>
                        <a:ext cx="1143000" cy="3072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09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092" name="Picture 1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2419350"/>
            <a:ext cx="1060702" cy="304800"/>
          </a:xfrm>
          <a:prstGeom prst="rect">
            <a:avLst/>
          </a:prstGeom>
          <a:noFill/>
        </p:spPr>
      </p:pic>
      <p:sp>
        <p:nvSpPr>
          <p:cNvPr id="174095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094" name="Picture 1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3028950"/>
            <a:ext cx="762000" cy="304800"/>
          </a:xfrm>
          <a:prstGeom prst="rect">
            <a:avLst/>
          </a:prstGeom>
          <a:noFill/>
        </p:spPr>
      </p:pic>
      <p:sp>
        <p:nvSpPr>
          <p:cNvPr id="17409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096" name="Picture 1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3562350"/>
            <a:ext cx="1066800" cy="359596"/>
          </a:xfrm>
          <a:prstGeom prst="rect">
            <a:avLst/>
          </a:prstGeom>
          <a:noFill/>
        </p:spPr>
      </p:pic>
      <p:sp>
        <p:nvSpPr>
          <p:cNvPr id="174098" name="Rectangle 18"/>
          <p:cNvSpPr>
            <a:spLocks noChangeArrowheads="1"/>
          </p:cNvSpPr>
          <p:nvPr/>
        </p:nvSpPr>
        <p:spPr bwMode="auto">
          <a:xfrm>
            <a:off x="0" y="742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099" name="Picture 19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24200" y="2419349"/>
            <a:ext cx="990600" cy="347353"/>
          </a:xfrm>
          <a:prstGeom prst="rect">
            <a:avLst/>
          </a:prstGeom>
          <a:noFill/>
        </p:spPr>
      </p:pic>
      <p:sp>
        <p:nvSpPr>
          <p:cNvPr id="174101" name="Rectangle 21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3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102" name="Picture 22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2952750"/>
            <a:ext cx="804672" cy="304800"/>
          </a:xfrm>
          <a:prstGeom prst="rect">
            <a:avLst/>
          </a:prstGeom>
          <a:noFill/>
        </p:spPr>
      </p:pic>
      <p:sp>
        <p:nvSpPr>
          <p:cNvPr id="174104" name="Rectangle 2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6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105" name="Picture 25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3457717"/>
            <a:ext cx="762000" cy="284329"/>
          </a:xfrm>
          <a:prstGeom prst="rect">
            <a:avLst/>
          </a:prstGeom>
          <a:noFill/>
        </p:spPr>
      </p:pic>
      <p:sp>
        <p:nvSpPr>
          <p:cNvPr id="174107" name="Rectangle 2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ound Diagonal Corner Rectangle 43"/>
          <p:cNvSpPr/>
          <p:nvPr/>
        </p:nvSpPr>
        <p:spPr bwMode="auto">
          <a:xfrm>
            <a:off x="228600" y="1276350"/>
            <a:ext cx="1219200" cy="381000"/>
          </a:xfrm>
          <a:prstGeom prst="round2Diag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s-Latn-BA" sz="20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</a:rPr>
              <a:t>Rješenje </a:t>
            </a:r>
            <a:r>
              <a:rPr kumimoji="0" lang="bs-Latn-BA" sz="24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:</a:t>
            </a:r>
            <a:endParaRPr kumimoji="0" lang="en-US" sz="2400" b="0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</a:endParaRPr>
          </a:p>
        </p:txBody>
      </p:sp>
      <p:graphicFrame>
        <p:nvGraphicFramePr>
          <p:cNvPr id="174108" name="Object 28"/>
          <p:cNvGraphicFramePr>
            <a:graphicFrameLocks noChangeAspect="1"/>
          </p:cNvGraphicFramePr>
          <p:nvPr/>
        </p:nvGraphicFramePr>
        <p:xfrm>
          <a:off x="3657600" y="1657350"/>
          <a:ext cx="1143000" cy="3809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0" name="Equation" r:id="rId11" imgW="647640" imgH="228600" progId="Equation.3">
                  <p:embed/>
                </p:oleObj>
              </mc:Choice>
              <mc:Fallback>
                <p:oleObj name="Equation" r:id="rId11" imgW="647640" imgH="22860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657350"/>
                        <a:ext cx="1143000" cy="3809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7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4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4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74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74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74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7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7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7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1857356" y="2357436"/>
            <a:ext cx="5143536" cy="1191"/>
          </a:xfrm>
          <a:prstGeom prst="straightConnector1">
            <a:avLst/>
          </a:prstGeom>
          <a:ln w="22225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2795675" y="2384126"/>
            <a:ext cx="2839065" cy="794"/>
          </a:xfrm>
          <a:prstGeom prst="straightConnector1">
            <a:avLst/>
          </a:prstGeom>
          <a:ln w="22225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/>
          <p:nvPr/>
        </p:nvSpPr>
        <p:spPr>
          <a:xfrm rot="19479727">
            <a:off x="2856919" y="568443"/>
            <a:ext cx="2684460" cy="2565769"/>
          </a:xfrm>
          <a:custGeom>
            <a:avLst/>
            <a:gdLst>
              <a:gd name="connsiteX0" fmla="*/ 0 w 1842868"/>
              <a:gd name="connsiteY0" fmla="*/ 0 h 1486487"/>
              <a:gd name="connsiteX1" fmla="*/ 337625 w 1842868"/>
              <a:gd name="connsiteY1" fmla="*/ 1266093 h 1486487"/>
              <a:gd name="connsiteX2" fmla="*/ 1842868 w 1842868"/>
              <a:gd name="connsiteY2" fmla="*/ 1322364 h 1486487"/>
              <a:gd name="connsiteX3" fmla="*/ 1842868 w 1842868"/>
              <a:gd name="connsiteY3" fmla="*/ 1322364 h 1486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2868" h="1486487">
                <a:moveTo>
                  <a:pt x="0" y="0"/>
                </a:moveTo>
                <a:cubicBezTo>
                  <a:pt x="15240" y="522849"/>
                  <a:pt x="30480" y="1045699"/>
                  <a:pt x="337625" y="1266093"/>
                </a:cubicBezTo>
                <a:cubicBezTo>
                  <a:pt x="644770" y="1486487"/>
                  <a:pt x="1842868" y="1322364"/>
                  <a:pt x="1842868" y="1322364"/>
                </a:cubicBezTo>
                <a:lnTo>
                  <a:pt x="1842868" y="1322364"/>
                </a:lnTo>
              </a:path>
            </a:pathLst>
          </a:custGeom>
          <a:ln w="254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2643189" y="2365773"/>
          <a:ext cx="542925" cy="2595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96" name="Equation" r:id="rId3" imgW="228600" imgH="164880" progId="Equation.3">
                  <p:embed/>
                </p:oleObj>
              </mc:Choice>
              <mc:Fallback>
                <p:oleObj name="Equation" r:id="rId3" imgW="228600" imgH="1648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89" y="2365773"/>
                        <a:ext cx="542925" cy="2595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5264151" y="2365773"/>
          <a:ext cx="460375" cy="2595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97" name="Equation" r:id="rId5" imgW="126720" imgH="164880" progId="Equation.3">
                  <p:embed/>
                </p:oleObj>
              </mc:Choice>
              <mc:Fallback>
                <p:oleObj name="Equation" r:id="rId5" imgW="126720" imgH="1648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4151" y="2365773"/>
                        <a:ext cx="460375" cy="2595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rot="5400000">
            <a:off x="1188419" y="2437010"/>
            <a:ext cx="2625347" cy="1588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4474567" y="2437010"/>
            <a:ext cx="2625347" cy="1588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2571736" y="3536163"/>
          <a:ext cx="642942" cy="2143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98" name="Equation" r:id="rId7" imgW="431640" imgH="177480" progId="Equation.3">
                  <p:embed/>
                </p:oleObj>
              </mc:Choice>
              <mc:Fallback>
                <p:oleObj name="Equation" r:id="rId7" imgW="431640" imgH="177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36" y="3536163"/>
                        <a:ext cx="642942" cy="2143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5929322" y="3589742"/>
          <a:ext cx="500066" cy="2143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99" name="Equation" r:id="rId9" imgW="342720" imgH="177480" progId="Equation.3">
                  <p:embed/>
                </p:oleObj>
              </mc:Choice>
              <mc:Fallback>
                <p:oleObj name="Equation" r:id="rId9" imgW="342720" imgH="177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9322" y="3589742"/>
                        <a:ext cx="500066" cy="2143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>
            <a:off x="2500298" y="2035965"/>
            <a:ext cx="214314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500298" y="2196701"/>
            <a:ext cx="357190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500694" y="2250279"/>
            <a:ext cx="285752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214678" y="2464593"/>
            <a:ext cx="1857388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571868" y="2678907"/>
            <a:ext cx="1143008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2000232" y="2357436"/>
          <a:ext cx="542928" cy="2678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00" name="Equation" r:id="rId11" imgW="228600" imgH="177480" progId="Equation.3">
                  <p:embed/>
                </p:oleObj>
              </mc:Choice>
              <mc:Fallback>
                <p:oleObj name="Equation" r:id="rId11" imgW="228600" imgH="177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32" y="2357436"/>
                        <a:ext cx="542928" cy="2678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/>
        </p:nvGraphicFramePr>
        <p:xfrm>
          <a:off x="5786446" y="2411015"/>
          <a:ext cx="342902" cy="2809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01" name="Equation" r:id="rId13" imgW="114120" imgH="177480" progId="Equation.3">
                  <p:embed/>
                </p:oleObj>
              </mc:Choice>
              <mc:Fallback>
                <p:oleObj name="Equation" r:id="rId13" imgW="114120" imgH="177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6446" y="2411015"/>
                        <a:ext cx="342902" cy="2809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6786578" y="2464593"/>
          <a:ext cx="420690" cy="320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02" name="Equation" r:id="rId15" imgW="126720" imgH="139680" progId="Equation.3">
                  <p:embed/>
                </p:oleObj>
              </mc:Choice>
              <mc:Fallback>
                <p:oleObj name="Equation" r:id="rId15" imgW="126720" imgH="1396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6578" y="2464593"/>
                        <a:ext cx="420690" cy="3202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/>
        </p:nvGraphicFramePr>
        <p:xfrm>
          <a:off x="4286248" y="964395"/>
          <a:ext cx="355602" cy="3298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03" name="Equation" r:id="rId17" imgW="139680" imgH="164880" progId="Equation.3">
                  <p:embed/>
                </p:oleObj>
              </mc:Choice>
              <mc:Fallback>
                <p:oleObj name="Equation" r:id="rId17" imgW="139680" imgH="1648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48" y="964395"/>
                        <a:ext cx="355602" cy="3298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/>
        </p:nvGraphicFramePr>
        <p:xfrm>
          <a:off x="5929322" y="1768072"/>
          <a:ext cx="1071570" cy="37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04" name="Equation" r:id="rId19" imgW="647640" imgH="228600" progId="Equation.3">
                  <p:embed/>
                </p:oleObj>
              </mc:Choice>
              <mc:Fallback>
                <p:oleObj name="Equation" r:id="rId19" imgW="64764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9322" y="1768072"/>
                        <a:ext cx="1071570" cy="375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152400" y="514350"/>
            <a:ext cx="883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bs-Latn-BA" sz="2000" i="1" dirty="0" smtClean="0">
                <a:latin typeface="Calibri" pitchFamily="34" charset="0"/>
              </a:rPr>
              <a:t>Grafik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02481" y="2038351"/>
            <a:ext cx="4169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sz="1200" dirty="0" smtClean="0">
                <a:latin typeface="Calibri" pitchFamily="34" charset="0"/>
              </a:rPr>
              <a:t>P1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654483" y="2571750"/>
            <a:ext cx="3433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s-Latn-BA" sz="1200" dirty="0" smtClean="0">
                <a:latin typeface="Calibri" pitchFamily="34" charset="0"/>
              </a:rPr>
              <a:t>P2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374934" y="2114550"/>
            <a:ext cx="4138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s-Latn-BA" sz="1200" dirty="0" smtClean="0">
                <a:latin typeface="Calibri" pitchFamily="34" charset="0"/>
              </a:rPr>
              <a:t>  P3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19559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5596" name="Picture 12"/>
          <p:cNvPicPr>
            <a:picLocks noChangeAspect="1" noChangeArrowheads="1"/>
          </p:cNvPicPr>
          <p:nvPr/>
        </p:nvPicPr>
        <p:blipFill>
          <a:blip r:embed="rId2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24400" y="4019550"/>
            <a:ext cx="2019300" cy="381000"/>
          </a:xfrm>
          <a:prstGeom prst="rect">
            <a:avLst/>
          </a:prstGeom>
          <a:noFill/>
        </p:spPr>
      </p:pic>
      <p:sp>
        <p:nvSpPr>
          <p:cNvPr id="195598" name="Rectangle 14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95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95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9" dur="1000"/>
                                        <p:tgtEl>
                                          <p:spTgt spid="195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 autoUpdateAnimBg="0"/>
      <p:bldP spid="23" grpId="0" autoUpdateAnimBg="0"/>
      <p:bldP spid="24" grpId="0" autoUpdateAnimBg="0"/>
      <p:bldP spid="27" grpId="0" autoUpdateAnimBg="0"/>
      <p:bldP spid="29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763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7637" name="Rectangle 5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763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7640" name="Rectangle 8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764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7641" name="Picture 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895350"/>
            <a:ext cx="1581150" cy="676275"/>
          </a:xfrm>
          <a:prstGeom prst="rect">
            <a:avLst/>
          </a:prstGeom>
          <a:noFill/>
        </p:spPr>
      </p:pic>
      <p:sp>
        <p:nvSpPr>
          <p:cNvPr id="197643" name="Rectangle 11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764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7644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1581150"/>
            <a:ext cx="1514475" cy="600075"/>
          </a:xfrm>
          <a:prstGeom prst="rect">
            <a:avLst/>
          </a:prstGeom>
          <a:noFill/>
        </p:spPr>
      </p:pic>
      <p:sp>
        <p:nvSpPr>
          <p:cNvPr id="19764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7646" name="Picture 1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2419350"/>
            <a:ext cx="3686175" cy="581025"/>
          </a:xfrm>
          <a:prstGeom prst="rect">
            <a:avLst/>
          </a:prstGeom>
          <a:noFill/>
        </p:spPr>
      </p:pic>
      <p:sp>
        <p:nvSpPr>
          <p:cNvPr id="19764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7648" name="Picture 1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3257550"/>
            <a:ext cx="2971800" cy="428625"/>
          </a:xfrm>
          <a:prstGeom prst="rect">
            <a:avLst/>
          </a:prstGeom>
          <a:noFill/>
        </p:spPr>
      </p:pic>
      <p:sp>
        <p:nvSpPr>
          <p:cNvPr id="197651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765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765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7657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7656" name="Picture 2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2400" y="514350"/>
            <a:ext cx="4752975" cy="600075"/>
          </a:xfrm>
          <a:prstGeom prst="rect">
            <a:avLst/>
          </a:prstGeom>
          <a:noFill/>
        </p:spPr>
      </p:pic>
      <p:sp>
        <p:nvSpPr>
          <p:cNvPr id="197659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7660" name="Rectangle 28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972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7662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7661" name="Picture 2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2400" y="1276350"/>
            <a:ext cx="4267200" cy="451821"/>
          </a:xfrm>
          <a:prstGeom prst="rect">
            <a:avLst/>
          </a:prstGeom>
          <a:noFill/>
        </p:spPr>
      </p:pic>
      <p:sp>
        <p:nvSpPr>
          <p:cNvPr id="197664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7666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7665" name="Picture 3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19600" y="1809750"/>
            <a:ext cx="2609850" cy="676275"/>
          </a:xfrm>
          <a:prstGeom prst="rect">
            <a:avLst/>
          </a:prstGeom>
          <a:noFill/>
        </p:spPr>
      </p:pic>
      <p:sp>
        <p:nvSpPr>
          <p:cNvPr id="197668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7667" name="Picture 35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19600" y="2571750"/>
            <a:ext cx="2543175" cy="514350"/>
          </a:xfrm>
          <a:prstGeom prst="rect">
            <a:avLst/>
          </a:prstGeom>
          <a:noFill/>
        </p:spPr>
      </p:pic>
      <p:sp>
        <p:nvSpPr>
          <p:cNvPr id="197670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7669" name="Picture 37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19600" y="3181350"/>
            <a:ext cx="2809875" cy="428625"/>
          </a:xfrm>
          <a:prstGeom prst="rect">
            <a:avLst/>
          </a:prstGeom>
          <a:noFill/>
        </p:spPr>
      </p:pic>
      <p:sp>
        <p:nvSpPr>
          <p:cNvPr id="197672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7671" name="Picture 39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514350"/>
            <a:ext cx="1285875" cy="238125"/>
          </a:xfrm>
          <a:prstGeom prst="rect">
            <a:avLst/>
          </a:prstGeom>
          <a:noFill/>
        </p:spPr>
      </p:pic>
      <p:sp>
        <p:nvSpPr>
          <p:cNvPr id="197674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7673" name="Picture 4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3867150"/>
            <a:ext cx="1590675" cy="428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7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7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97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97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7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7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97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7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7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97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7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7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97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9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7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7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9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7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7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9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7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7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9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7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9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97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7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97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514350"/>
            <a:ext cx="8839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bs-Latn-BA" sz="2000" b="1" dirty="0" smtClean="0">
                <a:solidFill>
                  <a:srgbClr val="C00000"/>
                </a:solidFill>
                <a:latin typeface="Calibri" pitchFamily="34" charset="0"/>
              </a:rPr>
              <a:t>Domaći zadatak </a:t>
            </a:r>
            <a:r>
              <a:rPr lang="bs-Latn-BA" sz="1600" b="1" dirty="0" smtClean="0">
                <a:latin typeface="Calibri" pitchFamily="34" charset="0"/>
              </a:rPr>
              <a:t>slati na  mail:milankak</a:t>
            </a:r>
            <a:r>
              <a:rPr lang="en-US" sz="1600" b="1" dirty="0" smtClean="0">
                <a:latin typeface="Calibri" pitchFamily="34" charset="0"/>
              </a:rPr>
              <a:t>@t</a:t>
            </a:r>
            <a:r>
              <a:rPr lang="sr-Latn-ME" sz="1600" b="1" dirty="0" smtClean="0">
                <a:latin typeface="Calibri" pitchFamily="34" charset="0"/>
              </a:rPr>
              <a:t>-com.me najkasnije do 26.04.</a:t>
            </a:r>
            <a:endParaRPr lang="bs-Latn-BA" sz="1600" b="1" dirty="0" smtClean="0">
              <a:latin typeface="Calibri" pitchFamily="34" charset="0"/>
            </a:endParaRPr>
          </a:p>
          <a:p>
            <a:pPr algn="l"/>
            <a:endParaRPr lang="bs-Latn-BA" sz="2000" dirty="0" smtClean="0">
              <a:solidFill>
                <a:srgbClr val="C00000"/>
              </a:solidFill>
              <a:latin typeface="Calibri" pitchFamily="34" charset="0"/>
            </a:endParaRPr>
          </a:p>
          <a:p>
            <a:pPr marL="457200" indent="-457200" algn="l">
              <a:buAutoNum type="arabicPeriod"/>
            </a:pPr>
            <a:r>
              <a:rPr lang="bs-Latn-BA" sz="20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Izračunati površinu ograničenu parabolom                              i pravom y = 0.</a:t>
            </a:r>
          </a:p>
          <a:p>
            <a:pPr marL="457200" indent="-457200" algn="l">
              <a:buAutoNum type="arabicPeriod"/>
            </a:pPr>
            <a:r>
              <a:rPr lang="bs-Latn-BA" sz="2000" dirty="0" smtClean="0">
                <a:solidFill>
                  <a:srgbClr val="C00000"/>
                </a:solidFill>
                <a:latin typeface="Calibri" pitchFamily="34" charset="0"/>
              </a:rPr>
              <a:t>Izračunati površinu dijela ravni ograničenog pravom y =x i parabolom               .</a:t>
            </a:r>
          </a:p>
          <a:p>
            <a:pPr marL="457200" indent="-457200" algn="l">
              <a:buAutoNum type="arabicPeriod"/>
            </a:pPr>
            <a:r>
              <a:rPr lang="bs-Latn-BA" sz="2000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Izračunati površinu ograničenu krivama                                           .</a:t>
            </a:r>
            <a:endParaRPr lang="en-US" sz="2000" dirty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771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715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1200150"/>
            <a:ext cx="1523994" cy="304799"/>
          </a:xfrm>
          <a:prstGeom prst="rect">
            <a:avLst/>
          </a:prstGeom>
          <a:noFill/>
        </p:spPr>
      </p:pic>
      <p:sp>
        <p:nvSpPr>
          <p:cNvPr id="177155" name="Rectangle 3"/>
          <p:cNvSpPr>
            <a:spLocks noChangeArrowheads="1"/>
          </p:cNvSpPr>
          <p:nvPr/>
        </p:nvSpPr>
        <p:spPr bwMode="auto">
          <a:xfrm>
            <a:off x="-228600" y="51435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715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428750"/>
            <a:ext cx="762000" cy="342900"/>
          </a:xfrm>
          <a:prstGeom prst="rect">
            <a:avLst/>
          </a:prstGeom>
          <a:noFill/>
        </p:spPr>
      </p:pic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716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7159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1809750"/>
            <a:ext cx="2286000" cy="353352"/>
          </a:xfrm>
          <a:prstGeom prst="rect">
            <a:avLst/>
          </a:prstGeom>
          <a:noFill/>
        </p:spPr>
      </p:pic>
      <p:sp>
        <p:nvSpPr>
          <p:cNvPr id="177161" name="Rectangle 9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514350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/>
            <a:endParaRPr lang="bs-Latn-BA" sz="2000" dirty="0">
              <a:latin typeface="Calibri" pitchFamily="34" charset="0"/>
            </a:endParaRPr>
          </a:p>
          <a:p>
            <a:pPr marL="457200" indent="-457200" algn="l"/>
            <a:r>
              <a:rPr lang="bs-Latn-BA" sz="2000" dirty="0" smtClean="0">
                <a:latin typeface="Calibri" pitchFamily="34" charset="0"/>
              </a:rPr>
              <a:t>                                                                        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66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72200" y="1733550"/>
            <a:ext cx="1600200" cy="990600"/>
          </a:xfrm>
          <a:prstGeom prst="rect">
            <a:avLst/>
          </a:prstGeom>
          <a:noFill/>
        </p:spPr>
      </p:pic>
      <p:sp>
        <p:nvSpPr>
          <p:cNvPr id="156675" name="Rectangle 3"/>
          <p:cNvSpPr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1524000" y="3486150"/>
            <a:ext cx="2590800" cy="0"/>
          </a:xfrm>
          <a:prstGeom prst="straightConnector1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V="1">
            <a:off x="2286000" y="2266950"/>
            <a:ext cx="0" cy="2057400"/>
          </a:xfrm>
          <a:prstGeom prst="straightConnector1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flipV="1">
            <a:off x="2667000" y="2876550"/>
            <a:ext cx="0" cy="60960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 flipV="1">
            <a:off x="3505200" y="2724150"/>
            <a:ext cx="0" cy="76200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Freeform 20"/>
          <p:cNvSpPr/>
          <p:nvPr/>
        </p:nvSpPr>
        <p:spPr bwMode="auto">
          <a:xfrm>
            <a:off x="2590800" y="2571750"/>
            <a:ext cx="1066800" cy="381000"/>
          </a:xfrm>
          <a:custGeom>
            <a:avLst/>
            <a:gdLst>
              <a:gd name="connsiteX0" fmla="*/ 0 w 847725"/>
              <a:gd name="connsiteY0" fmla="*/ 223837 h 223837"/>
              <a:gd name="connsiteX1" fmla="*/ 285750 w 847725"/>
              <a:gd name="connsiteY1" fmla="*/ 23812 h 223837"/>
              <a:gd name="connsiteX2" fmla="*/ 571500 w 847725"/>
              <a:gd name="connsiteY2" fmla="*/ 80962 h 223837"/>
              <a:gd name="connsiteX3" fmla="*/ 714375 w 847725"/>
              <a:gd name="connsiteY3" fmla="*/ 109537 h 223837"/>
              <a:gd name="connsiteX4" fmla="*/ 847725 w 847725"/>
              <a:gd name="connsiteY4" fmla="*/ 80962 h 223837"/>
              <a:gd name="connsiteX5" fmla="*/ 847725 w 847725"/>
              <a:gd name="connsiteY5" fmla="*/ 80962 h 223837"/>
              <a:gd name="connsiteX6" fmla="*/ 847725 w 847725"/>
              <a:gd name="connsiteY6" fmla="*/ 80962 h 223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7725" h="223837">
                <a:moveTo>
                  <a:pt x="0" y="223837"/>
                </a:moveTo>
                <a:cubicBezTo>
                  <a:pt x="95250" y="135731"/>
                  <a:pt x="190500" y="47625"/>
                  <a:pt x="285750" y="23812"/>
                </a:cubicBezTo>
                <a:cubicBezTo>
                  <a:pt x="381000" y="0"/>
                  <a:pt x="571500" y="80962"/>
                  <a:pt x="571500" y="80962"/>
                </a:cubicBezTo>
                <a:cubicBezTo>
                  <a:pt x="642938" y="95250"/>
                  <a:pt x="668338" y="109537"/>
                  <a:pt x="714375" y="109537"/>
                </a:cubicBezTo>
                <a:cubicBezTo>
                  <a:pt x="760412" y="109537"/>
                  <a:pt x="847725" y="80962"/>
                  <a:pt x="847725" y="80962"/>
                </a:cubicBezTo>
                <a:lnTo>
                  <a:pt x="847725" y="80962"/>
                </a:lnTo>
                <a:lnTo>
                  <a:pt x="847725" y="80962"/>
                </a:lnTo>
              </a:path>
            </a:pathLst>
          </a:cu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3" name="Straight Connector 22"/>
          <p:cNvCxnSpPr>
            <a:endCxn id="21" idx="1"/>
          </p:cNvCxnSpPr>
          <p:nvPr/>
        </p:nvCxnSpPr>
        <p:spPr bwMode="auto">
          <a:xfrm flipV="1">
            <a:off x="2667000" y="2612281"/>
            <a:ext cx="283396" cy="34047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4037888" y="3257550"/>
            <a:ext cx="338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dirty="0" smtClean="0"/>
              <a:t>x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209800" y="196215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dirty="0"/>
              <a:t>y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981200" y="340995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dirty="0" smtClean="0"/>
              <a:t>0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514600" y="348615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s-Latn-BA" smtClean="0"/>
              <a:t>a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352800" y="348615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dirty="0" smtClean="0"/>
              <a:t>b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743200" y="2190750"/>
            <a:ext cx="9906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dirty="0"/>
              <a:t>y</a:t>
            </a:r>
            <a:r>
              <a:rPr lang="bs-Latn-BA" dirty="0" smtClean="0"/>
              <a:t>=f(x)</a:t>
            </a:r>
            <a:endParaRPr lang="en-US" dirty="0"/>
          </a:p>
        </p:txBody>
      </p:sp>
      <p:sp>
        <p:nvSpPr>
          <p:cNvPr id="18" name="Text Box 12"/>
          <p:cNvSpPr txBox="1">
            <a:spLocks noChangeArrowheads="1"/>
          </p:cNvSpPr>
          <p:nvPr/>
        </p:nvSpPr>
        <p:spPr bwMode="auto">
          <a:xfrm>
            <a:off x="76200" y="438150"/>
            <a:ext cx="88392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sr-Latn-CS" sz="2000" b="1" i="1" dirty="0">
                <a:solidFill>
                  <a:srgbClr val="C00000"/>
                </a:solidFill>
                <a:latin typeface="Calibri" pitchFamily="34" charset="0"/>
              </a:rPr>
              <a:t>Definicija</a:t>
            </a:r>
            <a:r>
              <a:rPr lang="sr-Latn-CS" sz="2000" b="1" i="1" dirty="0" smtClean="0">
                <a:solidFill>
                  <a:srgbClr val="C00000"/>
                </a:solidFill>
                <a:latin typeface="Calibri" pitchFamily="34" charset="0"/>
              </a:rPr>
              <a:t>:</a:t>
            </a:r>
            <a:endParaRPr lang="en-US" sz="2000" b="1" i="1" dirty="0" smtClean="0">
              <a:solidFill>
                <a:srgbClr val="C00000"/>
              </a:solidFill>
              <a:latin typeface="Calibri" pitchFamily="34" charset="0"/>
            </a:endParaRPr>
          </a:p>
          <a:p>
            <a:pPr algn="l">
              <a:spcBef>
                <a:spcPct val="50000"/>
              </a:spcBef>
            </a:pPr>
            <a:r>
              <a:rPr lang="sr-Latn-CS" sz="2000" i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1) Neka </a:t>
            </a:r>
            <a:r>
              <a:rPr lang="sr-Latn-CS" sz="2000" i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je f pozitivna neprekidna funkcija na intervalu 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[</a:t>
            </a:r>
            <a:r>
              <a:rPr lang="sr-Latn-CS" sz="2000" i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a,b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]</a:t>
            </a:r>
            <a:r>
              <a:rPr lang="sr-Latn-CS" sz="2000" i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. Tada </a:t>
            </a:r>
            <a:r>
              <a:rPr lang="sr-Latn-CS" sz="2000" i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površinu figure</a:t>
            </a:r>
            <a:r>
              <a:rPr lang="en-US" sz="2000" i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sr-Latn-CS" sz="2000" i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ograničene </a:t>
            </a:r>
            <a:r>
              <a:rPr lang="sr-Latn-CS" sz="2000" i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krivom y=f(x</a:t>
            </a:r>
            <a:r>
              <a:rPr lang="sr-Latn-CS" sz="2000" i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), pravama </a:t>
            </a:r>
            <a:r>
              <a:rPr lang="sr-Latn-CS" sz="2000" i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x=a</a:t>
            </a:r>
            <a:r>
              <a:rPr lang="sr-Latn-CS" sz="2000" i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, x=b </a:t>
            </a:r>
            <a:r>
              <a:rPr lang="sr-Latn-CS" sz="2000" i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i </a:t>
            </a:r>
            <a:r>
              <a:rPr lang="sr-Latn-CS" sz="2000" i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x-osom</a:t>
            </a:r>
            <a:r>
              <a:rPr lang="en-US" sz="2000" i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sr-Latn-CS" sz="2000" i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definišemo kao:                      </a:t>
            </a:r>
            <a:endParaRPr lang="en-US" b="1" i="1" dirty="0">
              <a:latin typeface="Monotype Corsiva" pitchFamily="66" charset="0"/>
              <a:cs typeface="Arial" charset="0"/>
            </a:endParaRPr>
          </a:p>
        </p:txBody>
      </p:sp>
      <p:cxnSp>
        <p:nvCxnSpPr>
          <p:cNvPr id="22" name="Straight Connector 21"/>
          <p:cNvCxnSpPr/>
          <p:nvPr/>
        </p:nvCxnSpPr>
        <p:spPr bwMode="auto">
          <a:xfrm flipV="1">
            <a:off x="2667000" y="3105150"/>
            <a:ext cx="838200" cy="15240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 flipV="1">
            <a:off x="2667000" y="3257550"/>
            <a:ext cx="838200" cy="15240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flipV="1">
            <a:off x="3124200" y="3409950"/>
            <a:ext cx="381000" cy="7620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 flipV="1">
            <a:off x="2667000" y="2952750"/>
            <a:ext cx="838200" cy="15240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 flipV="1">
            <a:off x="2667000" y="2800350"/>
            <a:ext cx="838200" cy="15240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2895600" y="2876550"/>
            <a:ext cx="389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s-Latn-BA" dirty="0" smtClean="0"/>
              <a:t>P</a:t>
            </a:r>
            <a:endParaRPr lang="en-US" dirty="0"/>
          </a:p>
        </p:txBody>
      </p:sp>
      <p:cxnSp>
        <p:nvCxnSpPr>
          <p:cNvPr id="43" name="Straight Connector 42"/>
          <p:cNvCxnSpPr>
            <a:endCxn id="21" idx="2"/>
          </p:cNvCxnSpPr>
          <p:nvPr/>
        </p:nvCxnSpPr>
        <p:spPr bwMode="auto">
          <a:xfrm flipV="1">
            <a:off x="2743200" y="2709558"/>
            <a:ext cx="566791" cy="90792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514350"/>
            <a:ext cx="883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/>
            <a:endParaRPr lang="bs-Latn-BA" sz="2000" dirty="0" smtClean="0">
              <a:latin typeface="Calibri" pitchFamily="34" charset="0"/>
            </a:endParaRPr>
          </a:p>
          <a:p>
            <a:pPr marL="457200" indent="-457200" algn="l"/>
            <a:r>
              <a:rPr lang="bs-Latn-BA" sz="2000" dirty="0" smtClean="0">
                <a:latin typeface="Calibri" pitchFamily="34" charset="0"/>
              </a:rPr>
              <a:t>2)    Ako je f(x) </a:t>
            </a:r>
            <a:r>
              <a:rPr lang="en-US" sz="2000" dirty="0" smtClean="0">
                <a:latin typeface="Calibri" pitchFamily="34" charset="0"/>
              </a:rPr>
              <a:t>≤</a:t>
            </a:r>
            <a:r>
              <a:rPr lang="bs-Latn-BA" sz="2000" dirty="0" smtClean="0">
                <a:latin typeface="Calibri" pitchFamily="34" charset="0"/>
              </a:rPr>
              <a:t>0</a:t>
            </a:r>
            <a:r>
              <a:rPr lang="en-US" sz="2000" dirty="0" smtClean="0">
                <a:latin typeface="Calibri" pitchFamily="34" charset="0"/>
              </a:rPr>
              <a:t> </a:t>
            </a:r>
            <a:r>
              <a:rPr lang="bs-Latn-BA" sz="2000" dirty="0" smtClean="0">
                <a:latin typeface="Calibri" pitchFamily="34" charset="0"/>
              </a:rPr>
              <a:t>za  </a:t>
            </a:r>
            <a:r>
              <a:rPr lang="en-US" sz="2000" dirty="0" smtClean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l-GR" sz="2000" dirty="0" smtClean="0">
                <a:solidFill>
                  <a:srgbClr val="C00000"/>
                </a:solidFill>
                <a:latin typeface="Calibri" pitchFamily="34" charset="0"/>
              </a:rPr>
              <a:t>ϵ</a:t>
            </a:r>
            <a:r>
              <a:rPr lang="bs-Latn-BA" sz="2000" dirty="0" smtClean="0">
                <a:latin typeface="Calibri" pitchFamily="34" charset="0"/>
              </a:rPr>
              <a:t> [a,b] </a:t>
            </a:r>
            <a:r>
              <a:rPr lang="en-US" sz="2000" dirty="0" smtClean="0">
                <a:latin typeface="Calibri" pitchFamily="34" charset="0"/>
              </a:rPr>
              <a:t> </a:t>
            </a:r>
            <a:r>
              <a:rPr lang="bs-Latn-BA" sz="2000" noProof="1" smtClean="0">
                <a:latin typeface="Calibri" pitchFamily="34" charset="0"/>
              </a:rPr>
              <a:t>tada je </a:t>
            </a:r>
            <a:r>
              <a:rPr lang="bs-Latn-BA" sz="2000" dirty="0" smtClean="0">
                <a:latin typeface="Calibri" pitchFamily="34" charset="0"/>
              </a:rPr>
              <a:t>:</a:t>
            </a:r>
          </a:p>
          <a:p>
            <a:pPr marL="457200" indent="-457200" algn="l"/>
            <a:endParaRPr lang="bs-Latn-BA" sz="2000" dirty="0">
              <a:latin typeface="Calibri" pitchFamily="34" charset="0"/>
            </a:endParaRPr>
          </a:p>
          <a:p>
            <a:pPr marL="457200" indent="-457200" algn="l"/>
            <a:r>
              <a:rPr lang="bs-Latn-BA" sz="2000" dirty="0" smtClean="0">
                <a:latin typeface="Calibri" pitchFamily="34" charset="0"/>
              </a:rPr>
              <a:t>                                                                        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6675" name="Rectangle 3"/>
          <p:cNvSpPr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1524000" y="3181350"/>
            <a:ext cx="2590800" cy="0"/>
          </a:xfrm>
          <a:prstGeom prst="straightConnector1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V="1">
            <a:off x="2286000" y="2266950"/>
            <a:ext cx="0" cy="2057400"/>
          </a:xfrm>
          <a:prstGeom prst="straightConnector1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 flipV="1">
            <a:off x="2667000" y="2686050"/>
            <a:ext cx="285750" cy="34290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4037888" y="2952750"/>
            <a:ext cx="338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dirty="0" smtClean="0"/>
              <a:t>x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209800" y="196215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dirty="0"/>
              <a:t>y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981200" y="3181351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dirty="0" smtClean="0"/>
              <a:t>0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438400" y="3105150"/>
            <a:ext cx="22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dirty="0" smtClean="0"/>
              <a:t>a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352800" y="310515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dirty="0" smtClean="0"/>
              <a:t>b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438400" y="3867150"/>
            <a:ext cx="1295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sz="2000" dirty="0" smtClean="0"/>
              <a:t>y=f(x)</a:t>
            </a:r>
            <a:endParaRPr lang="en-US" sz="2000" dirty="0"/>
          </a:p>
        </p:txBody>
      </p:sp>
      <p:sp>
        <p:nvSpPr>
          <p:cNvPr id="1679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793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67200" y="590550"/>
            <a:ext cx="1905000" cy="914400"/>
          </a:xfrm>
          <a:prstGeom prst="rect">
            <a:avLst/>
          </a:prstGeom>
          <a:noFill/>
        </p:spPr>
      </p:pic>
      <p:sp>
        <p:nvSpPr>
          <p:cNvPr id="167939" name="Rectangle 3"/>
          <p:cNvSpPr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9" name="Straight Connector 18"/>
          <p:cNvCxnSpPr>
            <a:endCxn id="27" idx="2"/>
          </p:cNvCxnSpPr>
          <p:nvPr/>
        </p:nvCxnSpPr>
        <p:spPr bwMode="auto">
          <a:xfrm flipH="1">
            <a:off x="2552700" y="3105150"/>
            <a:ext cx="114300" cy="461665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2667000" y="3181350"/>
            <a:ext cx="0" cy="535633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3505200" y="3181350"/>
            <a:ext cx="0" cy="76200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Freeform 34"/>
          <p:cNvSpPr/>
          <p:nvPr/>
        </p:nvSpPr>
        <p:spPr bwMode="auto">
          <a:xfrm rot="11344560" flipV="1">
            <a:off x="2591863" y="3783314"/>
            <a:ext cx="1002238" cy="81497"/>
          </a:xfrm>
          <a:custGeom>
            <a:avLst/>
            <a:gdLst>
              <a:gd name="connsiteX0" fmla="*/ 0 w 847725"/>
              <a:gd name="connsiteY0" fmla="*/ 223837 h 223837"/>
              <a:gd name="connsiteX1" fmla="*/ 285750 w 847725"/>
              <a:gd name="connsiteY1" fmla="*/ 23812 h 223837"/>
              <a:gd name="connsiteX2" fmla="*/ 571500 w 847725"/>
              <a:gd name="connsiteY2" fmla="*/ 80962 h 223837"/>
              <a:gd name="connsiteX3" fmla="*/ 714375 w 847725"/>
              <a:gd name="connsiteY3" fmla="*/ 109537 h 223837"/>
              <a:gd name="connsiteX4" fmla="*/ 847725 w 847725"/>
              <a:gd name="connsiteY4" fmla="*/ 80962 h 223837"/>
              <a:gd name="connsiteX5" fmla="*/ 847725 w 847725"/>
              <a:gd name="connsiteY5" fmla="*/ 80962 h 223837"/>
              <a:gd name="connsiteX6" fmla="*/ 847725 w 847725"/>
              <a:gd name="connsiteY6" fmla="*/ 80962 h 223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7725" h="223837">
                <a:moveTo>
                  <a:pt x="0" y="223837"/>
                </a:moveTo>
                <a:cubicBezTo>
                  <a:pt x="95250" y="135731"/>
                  <a:pt x="190500" y="47625"/>
                  <a:pt x="285750" y="23812"/>
                </a:cubicBezTo>
                <a:cubicBezTo>
                  <a:pt x="381000" y="0"/>
                  <a:pt x="571500" y="80962"/>
                  <a:pt x="571500" y="80962"/>
                </a:cubicBezTo>
                <a:cubicBezTo>
                  <a:pt x="642938" y="95250"/>
                  <a:pt x="668338" y="109537"/>
                  <a:pt x="714375" y="109537"/>
                </a:cubicBezTo>
                <a:cubicBezTo>
                  <a:pt x="760412" y="109537"/>
                  <a:pt x="847725" y="80962"/>
                  <a:pt x="847725" y="80962"/>
                </a:cubicBezTo>
                <a:lnTo>
                  <a:pt x="847725" y="80962"/>
                </a:lnTo>
                <a:lnTo>
                  <a:pt x="847725" y="80962"/>
                </a:lnTo>
              </a:path>
            </a:pathLst>
          </a:cu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1" name="Straight Connector 30"/>
          <p:cNvCxnSpPr>
            <a:stCxn id="27" idx="3"/>
          </p:cNvCxnSpPr>
          <p:nvPr/>
        </p:nvCxnSpPr>
        <p:spPr bwMode="auto">
          <a:xfrm flipV="1">
            <a:off x="2667000" y="3181350"/>
            <a:ext cx="609600" cy="154633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 flipV="1">
            <a:off x="2667000" y="3257550"/>
            <a:ext cx="838200" cy="230834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 flipV="1">
            <a:off x="2667000" y="3409950"/>
            <a:ext cx="838200" cy="228601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35" idx="3"/>
          </p:cNvCxnSpPr>
          <p:nvPr/>
        </p:nvCxnSpPr>
        <p:spPr bwMode="auto">
          <a:xfrm flipV="1">
            <a:off x="2753955" y="3562352"/>
            <a:ext cx="751245" cy="206674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 flipV="1">
            <a:off x="3200400" y="3714750"/>
            <a:ext cx="304800" cy="10087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2895600" y="3257550"/>
            <a:ext cx="389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s-Latn-BA" dirty="0" smtClean="0"/>
              <a:t>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776" y="742950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s-Latn-BA" dirty="0" smtClean="0"/>
              <a:t>3)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1219200" y="1809750"/>
            <a:ext cx="2286000" cy="0"/>
          </a:xfrm>
          <a:prstGeom prst="straightConnector1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 flipV="1">
            <a:off x="1600200" y="742950"/>
            <a:ext cx="0" cy="1371600"/>
          </a:xfrm>
          <a:prstGeom prst="straightConnector1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1981200" y="895350"/>
            <a:ext cx="0" cy="91440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3200400" y="895350"/>
            <a:ext cx="0" cy="91440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Flowchart: Punched Tape 23"/>
          <p:cNvSpPr/>
          <p:nvPr/>
        </p:nvSpPr>
        <p:spPr bwMode="auto">
          <a:xfrm>
            <a:off x="1981200" y="742950"/>
            <a:ext cx="1219200" cy="804672"/>
          </a:xfrm>
          <a:prstGeom prst="flowChartPunchedTap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bs-Latn-BA" dirty="0" smtClean="0"/>
              <a:t>P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428288" y="1657350"/>
            <a:ext cx="3385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s-Latn-BA" dirty="0" smtClean="0"/>
              <a:t>x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523288" y="438150"/>
            <a:ext cx="381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dirty="0" smtClean="0"/>
              <a:t>y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295400" y="173355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dirty="0" smtClean="0"/>
              <a:t>0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828800" y="1809750"/>
            <a:ext cx="4228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dirty="0" smtClean="0"/>
              <a:t>a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2971800" y="1809751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dirty="0" smtClean="0"/>
              <a:t>b</a:t>
            </a:r>
            <a:endParaRPr lang="en-US" dirty="0"/>
          </a:p>
        </p:txBody>
      </p:sp>
      <p:sp>
        <p:nvSpPr>
          <p:cNvPr id="1689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896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7400" y="590550"/>
            <a:ext cx="600075" cy="190500"/>
          </a:xfrm>
          <a:prstGeom prst="rect">
            <a:avLst/>
          </a:prstGeom>
          <a:noFill/>
        </p:spPr>
      </p:pic>
      <p:sp>
        <p:nvSpPr>
          <p:cNvPr id="168963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896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896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1543050"/>
            <a:ext cx="600075" cy="190500"/>
          </a:xfrm>
          <a:prstGeom prst="rect">
            <a:avLst/>
          </a:prstGeom>
          <a:noFill/>
        </p:spPr>
      </p:pic>
      <p:sp>
        <p:nvSpPr>
          <p:cNvPr id="168966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896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8967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1123950"/>
            <a:ext cx="3759200" cy="1524000"/>
          </a:xfrm>
          <a:prstGeom prst="rect">
            <a:avLst/>
          </a:prstGeom>
          <a:noFill/>
        </p:spPr>
      </p:pic>
      <p:sp>
        <p:nvSpPr>
          <p:cNvPr id="168969" name="Rectangle 9"/>
          <p:cNvSpPr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897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8970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0" y="2952750"/>
            <a:ext cx="1943100" cy="457200"/>
          </a:xfrm>
          <a:prstGeom prst="rect">
            <a:avLst/>
          </a:prstGeom>
          <a:noFill/>
        </p:spPr>
      </p:pic>
      <p:sp>
        <p:nvSpPr>
          <p:cNvPr id="168972" name="Rectangle 12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976" y="666750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s-Latn-BA" dirty="0" smtClean="0"/>
              <a:t>4)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1143000" y="2419350"/>
            <a:ext cx="2209800" cy="0"/>
          </a:xfrm>
          <a:prstGeom prst="straightConnector1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 flipV="1">
            <a:off x="1600200" y="1200150"/>
            <a:ext cx="0" cy="1828800"/>
          </a:xfrm>
          <a:prstGeom prst="straightConnector1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1371599" y="1885951"/>
            <a:ext cx="228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dirty="0" smtClean="0"/>
              <a:t>c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285872" y="1276350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dirty="0" smtClean="0"/>
              <a:t>d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219200" y="234315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dirty="0" smtClean="0"/>
              <a:t>0</a:t>
            </a:r>
            <a:endParaRPr lang="en-US" dirty="0"/>
          </a:p>
        </p:txBody>
      </p:sp>
      <p:sp>
        <p:nvSpPr>
          <p:cNvPr id="1699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99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1657350"/>
            <a:ext cx="685800" cy="378372"/>
          </a:xfrm>
          <a:prstGeom prst="rect">
            <a:avLst/>
          </a:prstGeom>
          <a:noFill/>
        </p:spPr>
      </p:pic>
      <p:sp>
        <p:nvSpPr>
          <p:cNvPr id="169987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99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998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53001" y="1809750"/>
            <a:ext cx="2133599" cy="1219200"/>
          </a:xfrm>
          <a:prstGeom prst="rect">
            <a:avLst/>
          </a:prstGeom>
          <a:noFill/>
        </p:spPr>
      </p:pic>
      <p:sp>
        <p:nvSpPr>
          <p:cNvPr id="169990" name="Rectangle 6"/>
          <p:cNvSpPr>
            <a:spLocks noChangeArrowheads="1"/>
          </p:cNvSpPr>
          <p:nvPr/>
        </p:nvSpPr>
        <p:spPr bwMode="auto">
          <a:xfrm>
            <a:off x="0" y="85725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29" name="Straight Connector 28"/>
          <p:cNvCxnSpPr>
            <a:stCxn id="16" idx="3"/>
          </p:cNvCxnSpPr>
          <p:nvPr/>
        </p:nvCxnSpPr>
        <p:spPr bwMode="auto">
          <a:xfrm flipV="1">
            <a:off x="1600200" y="2114550"/>
            <a:ext cx="1447800" cy="2234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flipV="1">
            <a:off x="1600200" y="1502716"/>
            <a:ext cx="1143000" cy="2234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Round Single Corner Rectangle 34"/>
          <p:cNvSpPr/>
          <p:nvPr/>
        </p:nvSpPr>
        <p:spPr bwMode="auto">
          <a:xfrm>
            <a:off x="1600200" y="1504950"/>
            <a:ext cx="1447800" cy="609600"/>
          </a:xfrm>
          <a:prstGeom prst="round1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s-Latn-BA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P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3815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P</a:t>
            </a:r>
            <a:r>
              <a:rPr lang="sr-Latn-ME" sz="1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rimjer 1. </a:t>
            </a:r>
            <a:r>
              <a:rPr lang="sr-Latn-ME" sz="1800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Naći površinu figure koju ograničava </a:t>
            </a:r>
            <a:r>
              <a:rPr lang="sr-Latn-ME" sz="1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sinusoida                 </a:t>
            </a:r>
            <a:r>
              <a:rPr lang="sr-Latn-ME" sz="1800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sa osom Ox na odsječku                        </a:t>
            </a:r>
            <a:endParaRPr lang="en-US" sz="1800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410200" y="514350"/>
          <a:ext cx="762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22" name="Equation" r:id="rId3" imgW="571320" imgH="203040" progId="Equation.3">
                  <p:embed/>
                </p:oleObj>
              </mc:Choice>
              <mc:Fallback>
                <p:oleObj name="Equation" r:id="rId3" imgW="57132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14350"/>
                        <a:ext cx="762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8534400" y="506630"/>
          <a:ext cx="533399" cy="236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23" name="Equation" r:id="rId5" imgW="431640" imgH="215640" progId="Equation.3">
                  <p:embed/>
                </p:oleObj>
              </mc:Choice>
              <mc:Fallback>
                <p:oleObj name="Equation" r:id="rId5" imgW="431640" imgH="215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4400" y="506630"/>
                        <a:ext cx="533399" cy="2363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785786" y="2143122"/>
            <a:ext cx="6643734" cy="1191"/>
          </a:xfrm>
          <a:prstGeom prst="straightConnector1">
            <a:avLst/>
          </a:prstGeom>
          <a:ln w="22225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 flipH="1" flipV="1">
            <a:off x="1277716" y="2169117"/>
            <a:ext cx="2303876" cy="1588"/>
          </a:xfrm>
          <a:prstGeom prst="straightConnector1">
            <a:avLst/>
          </a:prstGeom>
          <a:ln w="22225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514850" y="2490788"/>
          <a:ext cx="114300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24" name="Equation" r:id="rId7" imgW="114120" imgH="215640" progId="Equation.3">
                  <p:embed/>
                </p:oleObj>
              </mc:Choice>
              <mc:Fallback>
                <p:oleObj name="Equation" r:id="rId7" imgW="11412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490788"/>
                        <a:ext cx="114300" cy="16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Freeform 21"/>
          <p:cNvSpPr/>
          <p:nvPr/>
        </p:nvSpPr>
        <p:spPr>
          <a:xfrm>
            <a:off x="1214414" y="1393023"/>
            <a:ext cx="5019822" cy="1524587"/>
          </a:xfrm>
          <a:custGeom>
            <a:avLst/>
            <a:gdLst>
              <a:gd name="connsiteX0" fmla="*/ 0 w 5019822"/>
              <a:gd name="connsiteY0" fmla="*/ 1003495 h 2032782"/>
              <a:gd name="connsiteX1" fmla="*/ 562708 w 5019822"/>
              <a:gd name="connsiteY1" fmla="*/ 1931963 h 2032782"/>
              <a:gd name="connsiteX2" fmla="*/ 1252025 w 5019822"/>
              <a:gd name="connsiteY2" fmla="*/ 989428 h 2032782"/>
              <a:gd name="connsiteX3" fmla="*/ 1856936 w 5019822"/>
              <a:gd name="connsiteY3" fmla="*/ 60960 h 2032782"/>
              <a:gd name="connsiteX4" fmla="*/ 2461847 w 5019822"/>
              <a:gd name="connsiteY4" fmla="*/ 905021 h 2032782"/>
              <a:gd name="connsiteX5" fmla="*/ 3010487 w 5019822"/>
              <a:gd name="connsiteY5" fmla="*/ 1889760 h 2032782"/>
              <a:gd name="connsiteX6" fmla="*/ 3995225 w 5019822"/>
              <a:gd name="connsiteY6" fmla="*/ 46892 h 2032782"/>
              <a:gd name="connsiteX7" fmla="*/ 4853354 w 5019822"/>
              <a:gd name="connsiteY7" fmla="*/ 1608406 h 2032782"/>
              <a:gd name="connsiteX8" fmla="*/ 4994031 w 5019822"/>
              <a:gd name="connsiteY8" fmla="*/ 1735015 h 2032782"/>
              <a:gd name="connsiteX9" fmla="*/ 4994031 w 5019822"/>
              <a:gd name="connsiteY9" fmla="*/ 1735015 h 2032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19822" h="2032782">
                <a:moveTo>
                  <a:pt x="0" y="1003495"/>
                </a:moveTo>
                <a:cubicBezTo>
                  <a:pt x="177018" y="1468901"/>
                  <a:pt x="354037" y="1934307"/>
                  <a:pt x="562708" y="1931963"/>
                </a:cubicBezTo>
                <a:cubicBezTo>
                  <a:pt x="771379" y="1929619"/>
                  <a:pt x="1036320" y="1301262"/>
                  <a:pt x="1252025" y="989428"/>
                </a:cubicBezTo>
                <a:cubicBezTo>
                  <a:pt x="1467730" y="677594"/>
                  <a:pt x="1655299" y="75028"/>
                  <a:pt x="1856936" y="60960"/>
                </a:cubicBezTo>
                <a:cubicBezTo>
                  <a:pt x="2058573" y="46892"/>
                  <a:pt x="2269589" y="600221"/>
                  <a:pt x="2461847" y="905021"/>
                </a:cubicBezTo>
                <a:cubicBezTo>
                  <a:pt x="2654106" y="1209821"/>
                  <a:pt x="2754924" y="2032782"/>
                  <a:pt x="3010487" y="1889760"/>
                </a:cubicBezTo>
                <a:cubicBezTo>
                  <a:pt x="3266050" y="1746739"/>
                  <a:pt x="3688081" y="93784"/>
                  <a:pt x="3995225" y="46892"/>
                </a:cubicBezTo>
                <a:cubicBezTo>
                  <a:pt x="4302369" y="0"/>
                  <a:pt x="4686886" y="1327052"/>
                  <a:pt x="4853354" y="1608406"/>
                </a:cubicBezTo>
                <a:cubicBezTo>
                  <a:pt x="5019822" y="1889760"/>
                  <a:pt x="4994031" y="1735015"/>
                  <a:pt x="4994031" y="1735015"/>
                </a:cubicBezTo>
                <a:lnTo>
                  <a:pt x="4994031" y="1735015"/>
                </a:lnTo>
              </a:path>
            </a:pathLst>
          </a:custGeom>
          <a:ln w="254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3428992" y="2196701"/>
          <a:ext cx="498478" cy="2131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25" name="Equation" r:id="rId9" imgW="139680" imgH="139680" progId="Equation.3">
                  <p:embed/>
                </p:oleObj>
              </mc:Choice>
              <mc:Fallback>
                <p:oleObj name="Equation" r:id="rId9" imgW="139680" imgH="1396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8992" y="2196701"/>
                        <a:ext cx="498478" cy="2131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4643438" y="2196700"/>
          <a:ext cx="471490" cy="227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26" name="Equation" r:id="rId11" imgW="228600" imgH="177480" progId="Equation.3">
                  <p:embed/>
                </p:oleObj>
              </mc:Choice>
              <mc:Fallback>
                <p:oleObj name="Equation" r:id="rId11" imgW="228600" imgH="177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2196700"/>
                        <a:ext cx="471490" cy="2274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/>
          <p:cNvCxnSpPr/>
          <p:nvPr/>
        </p:nvCxnSpPr>
        <p:spPr>
          <a:xfrm>
            <a:off x="3786182" y="2250279"/>
            <a:ext cx="785818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857620" y="2411015"/>
            <a:ext cx="642942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929058" y="2518172"/>
            <a:ext cx="500066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000496" y="2678907"/>
            <a:ext cx="357190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381000" y="3486150"/>
          <a:ext cx="7543800" cy="6965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27" name="Equation" r:id="rId13" imgW="3670200" imgH="482400" progId="Equation.3">
                  <p:embed/>
                </p:oleObj>
              </mc:Choice>
              <mc:Fallback>
                <p:oleObj name="Equation" r:id="rId13" imgW="3670200" imgH="4824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486150"/>
                        <a:ext cx="7543800" cy="6965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5929322" y="2196700"/>
          <a:ext cx="465140" cy="227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28" name="Equation" r:id="rId15" imgW="215640" imgH="177480" progId="Equation.3">
                  <p:embed/>
                </p:oleObj>
              </mc:Choice>
              <mc:Fallback>
                <p:oleObj name="Equation" r:id="rId15" imgW="21564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9322" y="2196700"/>
                        <a:ext cx="465140" cy="2274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785786" y="2196700"/>
          <a:ext cx="484190" cy="2678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29" name="Equation" r:id="rId17" imgW="253800" imgH="139680" progId="Equation.3">
                  <p:embed/>
                </p:oleObj>
              </mc:Choice>
              <mc:Fallback>
                <p:oleObj name="Equation" r:id="rId17" imgW="253800" imgH="1396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786" y="2196700"/>
                        <a:ext cx="484190" cy="2678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2143108" y="2143122"/>
          <a:ext cx="420690" cy="227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30" name="Equation" r:id="rId19" imgW="126720" imgH="177480" progId="Equation.3">
                  <p:embed/>
                </p:oleObj>
              </mc:Choice>
              <mc:Fallback>
                <p:oleObj name="Equation" r:id="rId19" imgW="126720" imgH="177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08" y="2143122"/>
                        <a:ext cx="420690" cy="2274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5715008" y="1553758"/>
          <a:ext cx="1000130" cy="3440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31" name="Equation" r:id="rId21" imgW="571320" imgH="203040" progId="Equation.3">
                  <p:embed/>
                </p:oleObj>
              </mc:Choice>
              <mc:Fallback>
                <p:oleObj name="Equation" r:id="rId21" imgW="57132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8" y="1553758"/>
                        <a:ext cx="1000130" cy="3440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7215206" y="2250279"/>
          <a:ext cx="349252" cy="2131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32" name="Equation" r:id="rId23" imgW="126720" imgH="139680" progId="Equation.3">
                  <p:embed/>
                </p:oleObj>
              </mc:Choice>
              <mc:Fallback>
                <p:oleObj name="Equation" r:id="rId23" imgW="126720" imgH="1396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5206" y="2250279"/>
                        <a:ext cx="349252" cy="2131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2500298" y="964395"/>
          <a:ext cx="355602" cy="2762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33" name="Equation" r:id="rId25" imgW="139680" imgH="164880" progId="Equation.3">
                  <p:embed/>
                </p:oleObj>
              </mc:Choice>
              <mc:Fallback>
                <p:oleObj name="Equation" r:id="rId25" imgW="139680" imgH="1648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298" y="964395"/>
                        <a:ext cx="355602" cy="27622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8575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bs-Latn-BA" sz="2000" b="1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Zadaci:</a:t>
            </a:r>
          </a:p>
          <a:p>
            <a:pPr algn="l"/>
            <a:r>
              <a:rPr lang="bs-Latn-BA" sz="2000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1. Izračunati površinu figure ograničene parabolom                          i pravom y = 0.</a:t>
            </a:r>
            <a:endParaRPr lang="en-US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3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305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666750"/>
            <a:ext cx="1188720" cy="304800"/>
          </a:xfrm>
          <a:prstGeom prst="rect">
            <a:avLst/>
          </a:prstGeom>
          <a:noFill/>
        </p:spPr>
      </p:pic>
      <p:sp>
        <p:nvSpPr>
          <p:cNvPr id="173059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3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3060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763000" y="4476750"/>
            <a:ext cx="76200" cy="342900"/>
          </a:xfrm>
          <a:prstGeom prst="rect">
            <a:avLst/>
          </a:prstGeom>
          <a:noFill/>
        </p:spPr>
      </p:pic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25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2513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1200151"/>
            <a:ext cx="1066800" cy="240270"/>
          </a:xfrm>
          <a:prstGeom prst="rect">
            <a:avLst/>
          </a:prstGeom>
          <a:noFill/>
        </p:spPr>
      </p:pic>
      <p:sp>
        <p:nvSpPr>
          <p:cNvPr id="192515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914400" y="2419350"/>
            <a:ext cx="2514600" cy="0"/>
          </a:xfrm>
          <a:prstGeom prst="straightConnector1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1828800" y="1352550"/>
            <a:ext cx="0" cy="1600200"/>
          </a:xfrm>
          <a:prstGeom prst="straightConnector1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Freeform 31"/>
          <p:cNvSpPr/>
          <p:nvPr/>
        </p:nvSpPr>
        <p:spPr bwMode="auto">
          <a:xfrm>
            <a:off x="1676400" y="2114550"/>
            <a:ext cx="877888" cy="669925"/>
          </a:xfrm>
          <a:custGeom>
            <a:avLst/>
            <a:gdLst>
              <a:gd name="connsiteX0" fmla="*/ 0 w 877888"/>
              <a:gd name="connsiteY0" fmla="*/ 669925 h 669925"/>
              <a:gd name="connsiteX1" fmla="*/ 409575 w 877888"/>
              <a:gd name="connsiteY1" fmla="*/ 22225 h 669925"/>
              <a:gd name="connsiteX2" fmla="*/ 809625 w 877888"/>
              <a:gd name="connsiteY2" fmla="*/ 536575 h 669925"/>
              <a:gd name="connsiteX3" fmla="*/ 819150 w 877888"/>
              <a:gd name="connsiteY3" fmla="*/ 536575 h 669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7888" h="669925">
                <a:moveTo>
                  <a:pt x="0" y="669925"/>
                </a:moveTo>
                <a:cubicBezTo>
                  <a:pt x="137318" y="357187"/>
                  <a:pt x="274637" y="44450"/>
                  <a:pt x="409575" y="22225"/>
                </a:cubicBezTo>
                <a:cubicBezTo>
                  <a:pt x="544513" y="0"/>
                  <a:pt x="741363" y="450850"/>
                  <a:pt x="809625" y="536575"/>
                </a:cubicBezTo>
                <a:cubicBezTo>
                  <a:pt x="877888" y="622300"/>
                  <a:pt x="848519" y="579437"/>
                  <a:pt x="819150" y="536575"/>
                </a:cubicBezTo>
              </a:path>
            </a:pathLst>
          </a:cu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54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600200" y="2343150"/>
            <a:ext cx="152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0</a:t>
            </a:r>
            <a:endParaRPr lang="en-US" sz="1800" dirty="0"/>
          </a:p>
        </p:txBody>
      </p:sp>
      <p:sp>
        <p:nvSpPr>
          <p:cNvPr id="34" name="TextBox 33"/>
          <p:cNvSpPr txBox="1"/>
          <p:nvPr/>
        </p:nvSpPr>
        <p:spPr>
          <a:xfrm>
            <a:off x="2362200" y="234315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2</a:t>
            </a:r>
            <a:endParaRPr lang="en-US" sz="1800" dirty="0"/>
          </a:p>
        </p:txBody>
      </p:sp>
      <p:cxnSp>
        <p:nvCxnSpPr>
          <p:cNvPr id="36" name="Straight Connector 35"/>
          <p:cNvCxnSpPr/>
          <p:nvPr/>
        </p:nvCxnSpPr>
        <p:spPr bwMode="auto">
          <a:xfrm>
            <a:off x="1828800" y="2419350"/>
            <a:ext cx="533400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1905000" y="2343150"/>
            <a:ext cx="381000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32" idx="1"/>
            <a:endCxn id="32" idx="1"/>
          </p:cNvCxnSpPr>
          <p:nvPr/>
        </p:nvCxnSpPr>
        <p:spPr bwMode="auto">
          <a:xfrm>
            <a:off x="2085975" y="2136775"/>
            <a:ext cx="0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>
            <a:off x="1981200" y="2266950"/>
            <a:ext cx="228600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endCxn id="32" idx="1"/>
          </p:cNvCxnSpPr>
          <p:nvPr/>
        </p:nvCxnSpPr>
        <p:spPr bwMode="auto">
          <a:xfrm flipV="1">
            <a:off x="1981200" y="2136775"/>
            <a:ext cx="104775" cy="53975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251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2516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1428750"/>
            <a:ext cx="1524000" cy="235185"/>
          </a:xfrm>
          <a:prstGeom prst="rect">
            <a:avLst/>
          </a:prstGeom>
          <a:noFill/>
        </p:spPr>
      </p:pic>
      <p:sp>
        <p:nvSpPr>
          <p:cNvPr id="192518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252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2519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1733550"/>
            <a:ext cx="1143000" cy="228600"/>
          </a:xfrm>
          <a:prstGeom prst="rect">
            <a:avLst/>
          </a:prstGeom>
          <a:noFill/>
        </p:spPr>
      </p:pic>
      <p:sp>
        <p:nvSpPr>
          <p:cNvPr id="192521" name="Rectangle 9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252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2522" name="Picture 10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1962150"/>
            <a:ext cx="609600" cy="228600"/>
          </a:xfrm>
          <a:prstGeom prst="rect">
            <a:avLst/>
          </a:prstGeom>
          <a:noFill/>
        </p:spPr>
      </p:pic>
      <p:sp>
        <p:nvSpPr>
          <p:cNvPr id="192524" name="Rectangle 12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252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2525" name="Picture 1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2114550"/>
            <a:ext cx="1219200" cy="487680"/>
          </a:xfrm>
          <a:prstGeom prst="rect">
            <a:avLst/>
          </a:prstGeom>
          <a:noFill/>
        </p:spPr>
      </p:pic>
      <p:sp>
        <p:nvSpPr>
          <p:cNvPr id="192527" name="Rectangle 15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252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2528" name="Picture 16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2571750"/>
            <a:ext cx="1066800" cy="228600"/>
          </a:xfrm>
          <a:prstGeom prst="rect">
            <a:avLst/>
          </a:prstGeom>
          <a:noFill/>
        </p:spPr>
      </p:pic>
      <p:sp>
        <p:nvSpPr>
          <p:cNvPr id="192530" name="Rectangle 1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2532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2531" name="Picture 19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05600" y="1123950"/>
            <a:ext cx="1143000" cy="271697"/>
          </a:xfrm>
          <a:prstGeom prst="rect">
            <a:avLst/>
          </a:prstGeom>
          <a:noFill/>
        </p:spPr>
      </p:pic>
      <p:sp>
        <p:nvSpPr>
          <p:cNvPr id="192533" name="Rectangle 21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253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2534" name="Picture 22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1504951"/>
            <a:ext cx="1143000" cy="283308"/>
          </a:xfrm>
          <a:prstGeom prst="rect">
            <a:avLst/>
          </a:prstGeom>
          <a:noFill/>
        </p:spPr>
      </p:pic>
      <p:sp>
        <p:nvSpPr>
          <p:cNvPr id="192536" name="Rectangle 24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2538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2537" name="Picture 25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05600" y="1885950"/>
            <a:ext cx="914400" cy="279133"/>
          </a:xfrm>
          <a:prstGeom prst="rect">
            <a:avLst/>
          </a:prstGeom>
          <a:noFill/>
        </p:spPr>
      </p:pic>
      <p:sp>
        <p:nvSpPr>
          <p:cNvPr id="192539" name="Rectangle 27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2541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2540" name="Picture 28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0400" y="2190750"/>
            <a:ext cx="495300" cy="276225"/>
          </a:xfrm>
          <a:prstGeom prst="rect">
            <a:avLst/>
          </a:prstGeom>
          <a:noFill/>
        </p:spPr>
      </p:pic>
      <p:sp>
        <p:nvSpPr>
          <p:cNvPr id="192542" name="Rectangle 30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2544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2543" name="Picture 31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2419350"/>
            <a:ext cx="1724025" cy="276225"/>
          </a:xfrm>
          <a:prstGeom prst="rect">
            <a:avLst/>
          </a:prstGeom>
          <a:noFill/>
        </p:spPr>
      </p:pic>
      <p:sp>
        <p:nvSpPr>
          <p:cNvPr id="192545" name="Rectangle 33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2547" name="Rectangle 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2546" name="Picture 34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1800" y="2724150"/>
            <a:ext cx="952500" cy="276225"/>
          </a:xfrm>
          <a:prstGeom prst="rect">
            <a:avLst/>
          </a:prstGeom>
          <a:noFill/>
        </p:spPr>
      </p:pic>
      <p:sp>
        <p:nvSpPr>
          <p:cNvPr id="192548" name="Rectangle 36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4" name="Picture 34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5000" y="1885950"/>
            <a:ext cx="952500" cy="276225"/>
          </a:xfrm>
          <a:prstGeom prst="rect">
            <a:avLst/>
          </a:prstGeom>
          <a:noFill/>
        </p:spPr>
      </p:pic>
      <p:cxnSp>
        <p:nvCxnSpPr>
          <p:cNvPr id="86" name="Straight Connector 85"/>
          <p:cNvCxnSpPr/>
          <p:nvPr/>
        </p:nvCxnSpPr>
        <p:spPr bwMode="auto">
          <a:xfrm flipH="1">
            <a:off x="1828800" y="2114550"/>
            <a:ext cx="228600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88" name="TextBox 87"/>
          <p:cNvSpPr txBox="1"/>
          <p:nvPr/>
        </p:nvSpPr>
        <p:spPr>
          <a:xfrm>
            <a:off x="1600200" y="1962150"/>
            <a:ext cx="152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92550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2551" name="Rectangle 39"/>
          <p:cNvSpPr>
            <a:spLocks noChangeArrowheads="1"/>
          </p:cNvSpPr>
          <p:nvPr/>
        </p:nvSpPr>
        <p:spPr bwMode="auto">
          <a:xfrm>
            <a:off x="0" y="1228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2553" name="Rectangle 4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2554" name="Rectangle 42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228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200" y="4324350"/>
            <a:ext cx="5029200" cy="590550"/>
          </a:xfrm>
          <a:prstGeom prst="rect">
            <a:avLst/>
          </a:prstGeom>
          <a:noFill/>
        </p:spPr>
      </p:pic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1047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" y="3181350"/>
            <a:ext cx="3743325" cy="771525"/>
          </a:xfrm>
          <a:prstGeom prst="rect">
            <a:avLst/>
          </a:prstGeom>
          <a:noFill/>
        </p:spPr>
      </p:pic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0" y="1228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2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2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92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92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92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2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2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92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2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2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92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2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2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92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9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9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9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2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2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9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92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2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9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19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5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/>
      <p:bldP spid="34" grpId="0"/>
      <p:bldP spid="8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3335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bs-Latn-BA" sz="2000" b="1" i="1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pPr algn="l"/>
            <a:r>
              <a:rPr lang="bs-Latn-BA" sz="2000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2.  Izračunati površinu figure ograničene parabolom                            i pravom  y = x+7.</a:t>
            </a:r>
            <a:endParaRPr lang="en-US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3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3059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3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51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510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1" y="514350"/>
            <a:ext cx="1295399" cy="275617"/>
          </a:xfrm>
          <a:prstGeom prst="rect">
            <a:avLst/>
          </a:prstGeom>
          <a:noFill/>
        </p:spPr>
      </p:pic>
      <p:sp>
        <p:nvSpPr>
          <p:cNvPr id="175107" name="Rectangle 3"/>
          <p:cNvSpPr>
            <a:spLocks noChangeArrowheads="1"/>
          </p:cNvSpPr>
          <p:nvPr/>
        </p:nvSpPr>
        <p:spPr bwMode="auto">
          <a:xfrm>
            <a:off x="0" y="666750"/>
            <a:ext cx="914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63403" y="4629150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32/3</a:t>
            </a:r>
            <a:endParaRPr lang="en-US" sz="1000" dirty="0"/>
          </a:p>
        </p:txBody>
      </p:sp>
      <p:sp>
        <p:nvSpPr>
          <p:cNvPr id="1914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1491" name="Rectangle 3"/>
          <p:cNvSpPr>
            <a:spLocks noChangeArrowheads="1"/>
          </p:cNvSpPr>
          <p:nvPr/>
        </p:nvSpPr>
        <p:spPr bwMode="auto">
          <a:xfrm>
            <a:off x="0" y="1990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149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1492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895350"/>
            <a:ext cx="1323975" cy="285750"/>
          </a:xfrm>
          <a:prstGeom prst="rect">
            <a:avLst/>
          </a:prstGeom>
          <a:noFill/>
        </p:spPr>
      </p:pic>
      <p:sp>
        <p:nvSpPr>
          <p:cNvPr id="191494" name="Rectangle 6"/>
          <p:cNvSpPr>
            <a:spLocks noChangeArrowheads="1"/>
          </p:cNvSpPr>
          <p:nvPr/>
        </p:nvSpPr>
        <p:spPr bwMode="auto">
          <a:xfrm>
            <a:off x="0" y="7429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149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1495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1276350"/>
            <a:ext cx="1657350" cy="276225"/>
          </a:xfrm>
          <a:prstGeom prst="rect">
            <a:avLst/>
          </a:prstGeom>
          <a:noFill/>
        </p:spPr>
      </p:pic>
      <p:sp>
        <p:nvSpPr>
          <p:cNvPr id="191497" name="Rectangle 9"/>
          <p:cNvSpPr>
            <a:spLocks noChangeArrowheads="1"/>
          </p:cNvSpPr>
          <p:nvPr/>
        </p:nvSpPr>
        <p:spPr bwMode="auto">
          <a:xfrm>
            <a:off x="0" y="733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149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1498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1581150"/>
            <a:ext cx="1228725" cy="285750"/>
          </a:xfrm>
          <a:prstGeom prst="rect">
            <a:avLst/>
          </a:prstGeom>
          <a:noFill/>
        </p:spPr>
      </p:pic>
      <p:sp>
        <p:nvSpPr>
          <p:cNvPr id="191500" name="Rectangle 12"/>
          <p:cNvSpPr>
            <a:spLocks noChangeArrowheads="1"/>
          </p:cNvSpPr>
          <p:nvPr/>
        </p:nvSpPr>
        <p:spPr bwMode="auto">
          <a:xfrm>
            <a:off x="0" y="7429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150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1501" name="Picture 1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1962150"/>
            <a:ext cx="809625" cy="276225"/>
          </a:xfrm>
          <a:prstGeom prst="rect">
            <a:avLst/>
          </a:prstGeom>
          <a:noFill/>
        </p:spPr>
      </p:pic>
      <p:sp>
        <p:nvSpPr>
          <p:cNvPr id="191503" name="Rectangle 15"/>
          <p:cNvSpPr>
            <a:spLocks noChangeArrowheads="1"/>
          </p:cNvSpPr>
          <p:nvPr/>
        </p:nvSpPr>
        <p:spPr bwMode="auto">
          <a:xfrm>
            <a:off x="0" y="733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150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1504" name="Picture 1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2266950"/>
            <a:ext cx="914400" cy="304800"/>
          </a:xfrm>
          <a:prstGeom prst="rect">
            <a:avLst/>
          </a:prstGeom>
          <a:noFill/>
        </p:spPr>
      </p:pic>
      <p:sp>
        <p:nvSpPr>
          <p:cNvPr id="191506" name="Rectangle 18"/>
          <p:cNvSpPr>
            <a:spLocks noChangeArrowheads="1"/>
          </p:cNvSpPr>
          <p:nvPr/>
        </p:nvSpPr>
        <p:spPr bwMode="auto">
          <a:xfrm>
            <a:off x="0" y="762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1508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1507" name="Picture 19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2724150"/>
            <a:ext cx="1028700" cy="276225"/>
          </a:xfrm>
          <a:prstGeom prst="rect">
            <a:avLst/>
          </a:prstGeom>
          <a:noFill/>
        </p:spPr>
      </p:pic>
      <p:sp>
        <p:nvSpPr>
          <p:cNvPr id="191509" name="Rectangle 21"/>
          <p:cNvSpPr>
            <a:spLocks noChangeArrowheads="1"/>
          </p:cNvSpPr>
          <p:nvPr/>
        </p:nvSpPr>
        <p:spPr bwMode="auto">
          <a:xfrm>
            <a:off x="0" y="733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1511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1510" name="Picture 22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3181350"/>
            <a:ext cx="990600" cy="276225"/>
          </a:xfrm>
          <a:prstGeom prst="rect">
            <a:avLst/>
          </a:prstGeom>
          <a:noFill/>
        </p:spPr>
      </p:pic>
      <p:sp>
        <p:nvSpPr>
          <p:cNvPr id="191512" name="Rectangle 24"/>
          <p:cNvSpPr>
            <a:spLocks noChangeArrowheads="1"/>
          </p:cNvSpPr>
          <p:nvPr/>
        </p:nvSpPr>
        <p:spPr bwMode="auto">
          <a:xfrm>
            <a:off x="0" y="733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151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1517" name="Picture 29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3486150"/>
            <a:ext cx="685800" cy="495300"/>
          </a:xfrm>
          <a:prstGeom prst="rect">
            <a:avLst/>
          </a:prstGeom>
          <a:noFill/>
        </p:spPr>
      </p:pic>
      <p:sp>
        <p:nvSpPr>
          <p:cNvPr id="191520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1519" name="Picture 31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3943350"/>
            <a:ext cx="2228850" cy="552450"/>
          </a:xfrm>
          <a:prstGeom prst="rect">
            <a:avLst/>
          </a:prstGeom>
          <a:noFill/>
        </p:spPr>
      </p:pic>
      <p:sp>
        <p:nvSpPr>
          <p:cNvPr id="191521" name="Rectangle 33"/>
          <p:cNvSpPr>
            <a:spLocks noChangeArrowheads="1"/>
          </p:cNvSpPr>
          <p:nvPr/>
        </p:nvSpPr>
        <p:spPr bwMode="auto">
          <a:xfrm>
            <a:off x="2743200" y="971550"/>
            <a:ext cx="84029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l"/>
            <a:r>
              <a:rPr lang="bs-Latn-BA" sz="1800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y = x+7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4" name="Straight Connector 43"/>
          <p:cNvCxnSpPr/>
          <p:nvPr/>
        </p:nvCxnSpPr>
        <p:spPr bwMode="auto">
          <a:xfrm>
            <a:off x="2667000" y="971550"/>
            <a:ext cx="0" cy="358140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2819400" y="1428750"/>
          <a:ext cx="12192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/>
                <a:gridCol w="406400"/>
                <a:gridCol w="406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2743200" y="226695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bs-Latn-BA" sz="1800" i="1" dirty="0" smtClean="0">
                <a:latin typeface="Calibri" pitchFamily="34" charset="0"/>
              </a:rPr>
              <a:t>Presječne tačke:</a:t>
            </a:r>
            <a:endParaRPr lang="en-US" sz="1800" i="1" dirty="0">
              <a:latin typeface="Calibri" pitchFamily="34" charset="0"/>
            </a:endParaRPr>
          </a:p>
        </p:txBody>
      </p:sp>
      <p:sp>
        <p:nvSpPr>
          <p:cNvPr id="191523" name="Rectangle 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1522" name="Picture 34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19400" y="2724150"/>
            <a:ext cx="1685925" cy="285750"/>
          </a:xfrm>
          <a:prstGeom prst="rect">
            <a:avLst/>
          </a:prstGeom>
          <a:noFill/>
        </p:spPr>
      </p:pic>
      <p:sp>
        <p:nvSpPr>
          <p:cNvPr id="191524" name="Rectangle 36"/>
          <p:cNvSpPr>
            <a:spLocks noChangeArrowheads="1"/>
          </p:cNvSpPr>
          <p:nvPr/>
        </p:nvSpPr>
        <p:spPr bwMode="auto">
          <a:xfrm>
            <a:off x="0" y="7429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1526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1525" name="Picture 37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19400" y="3105150"/>
            <a:ext cx="600075" cy="285750"/>
          </a:xfrm>
          <a:prstGeom prst="rect">
            <a:avLst/>
          </a:prstGeom>
          <a:noFill/>
        </p:spPr>
      </p:pic>
      <p:sp>
        <p:nvSpPr>
          <p:cNvPr id="191527" name="Rectangle 39"/>
          <p:cNvSpPr>
            <a:spLocks noChangeArrowheads="1"/>
          </p:cNvSpPr>
          <p:nvPr/>
        </p:nvSpPr>
        <p:spPr bwMode="auto">
          <a:xfrm>
            <a:off x="0" y="7429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1529" name="Rectangle 4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1528" name="Picture 40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19400" y="3562350"/>
            <a:ext cx="866775" cy="285750"/>
          </a:xfrm>
          <a:prstGeom prst="rect">
            <a:avLst/>
          </a:prstGeom>
          <a:noFill/>
        </p:spPr>
      </p:pic>
      <p:sp>
        <p:nvSpPr>
          <p:cNvPr id="191530" name="Rectangle 42"/>
          <p:cNvSpPr>
            <a:spLocks noChangeArrowheads="1"/>
          </p:cNvSpPr>
          <p:nvPr/>
        </p:nvSpPr>
        <p:spPr bwMode="auto">
          <a:xfrm>
            <a:off x="0" y="7429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0" name="Straight Connector 59"/>
          <p:cNvCxnSpPr/>
          <p:nvPr/>
        </p:nvCxnSpPr>
        <p:spPr bwMode="auto">
          <a:xfrm>
            <a:off x="4495800" y="971550"/>
            <a:ext cx="0" cy="358140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Arrow Connector 61"/>
          <p:cNvCxnSpPr/>
          <p:nvPr/>
        </p:nvCxnSpPr>
        <p:spPr bwMode="auto">
          <a:xfrm>
            <a:off x="4648200" y="2800350"/>
            <a:ext cx="3352800" cy="0"/>
          </a:xfrm>
          <a:prstGeom prst="straightConnector1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/>
          <p:nvPr/>
        </p:nvCxnSpPr>
        <p:spPr bwMode="auto">
          <a:xfrm flipV="1">
            <a:off x="6781800" y="1200150"/>
            <a:ext cx="0" cy="2057400"/>
          </a:xfrm>
          <a:prstGeom prst="straightConnector1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1532" name="Rectangle 4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1531" name="Picture 43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72200" y="2419350"/>
            <a:ext cx="171450" cy="819150"/>
          </a:xfrm>
          <a:prstGeom prst="rect">
            <a:avLst/>
          </a:prstGeom>
          <a:noFill/>
        </p:spPr>
      </p:pic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1535" name="Rectangle 4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1534" name="Picture 46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9950" y="2419350"/>
            <a:ext cx="171450" cy="819150"/>
          </a:xfrm>
          <a:prstGeom prst="rect">
            <a:avLst/>
          </a:prstGeom>
          <a:noFill/>
        </p:spPr>
      </p:pic>
      <p:sp>
        <p:nvSpPr>
          <p:cNvPr id="191536" name="Rectangle 48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096000" y="2952751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sz="1600" dirty="0" smtClean="0"/>
              <a:t>-2</a:t>
            </a:r>
            <a:endParaRPr lang="en-US" sz="1600" dirty="0"/>
          </a:p>
        </p:txBody>
      </p:sp>
      <p:sp>
        <p:nvSpPr>
          <p:cNvPr id="76" name="TextBox 75"/>
          <p:cNvSpPr txBox="1"/>
          <p:nvPr/>
        </p:nvSpPr>
        <p:spPr>
          <a:xfrm>
            <a:off x="7122668" y="295275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s-Latn-BA" sz="1400" dirty="0" smtClean="0"/>
              <a:t>2</a:t>
            </a:r>
            <a:endParaRPr lang="en-US" sz="1400" dirty="0"/>
          </a:p>
        </p:txBody>
      </p:sp>
      <p:cxnSp>
        <p:nvCxnSpPr>
          <p:cNvPr id="79" name="Straight Connector 78"/>
          <p:cNvCxnSpPr/>
          <p:nvPr/>
        </p:nvCxnSpPr>
        <p:spPr bwMode="auto">
          <a:xfrm flipV="1">
            <a:off x="4724400" y="971550"/>
            <a:ext cx="3200400" cy="205740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317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1" name="TextBox 80"/>
          <p:cNvSpPr txBox="1"/>
          <p:nvPr/>
        </p:nvSpPr>
        <p:spPr>
          <a:xfrm>
            <a:off x="6781800" y="120015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s-Latn-BA" dirty="0" smtClean="0"/>
              <a:t>7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4876800" y="2876550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s-Latn-BA" dirty="0" smtClean="0"/>
              <a:t>-7</a:t>
            </a:r>
            <a:endParaRPr lang="en-US" dirty="0"/>
          </a:p>
        </p:txBody>
      </p:sp>
      <p:cxnSp>
        <p:nvCxnSpPr>
          <p:cNvPr id="84" name="Straight Connector 83"/>
          <p:cNvCxnSpPr/>
          <p:nvPr/>
        </p:nvCxnSpPr>
        <p:spPr bwMode="auto">
          <a:xfrm flipV="1">
            <a:off x="6629400" y="2419350"/>
            <a:ext cx="0" cy="38100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2700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</p:cxnSp>
      <p:cxnSp>
        <p:nvCxnSpPr>
          <p:cNvPr id="88" name="Straight Connector 87"/>
          <p:cNvCxnSpPr/>
          <p:nvPr/>
        </p:nvCxnSpPr>
        <p:spPr bwMode="auto">
          <a:xfrm>
            <a:off x="6629400" y="2419350"/>
            <a:ext cx="152400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2700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</p:cxnSp>
      <p:sp>
        <p:nvSpPr>
          <p:cNvPr id="191538" name="Rectangle 5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1537" name="Picture 49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3200" y="2038350"/>
            <a:ext cx="171450" cy="819150"/>
          </a:xfrm>
          <a:prstGeom prst="rect">
            <a:avLst/>
          </a:prstGeom>
          <a:noFill/>
        </p:spPr>
      </p:pic>
      <p:sp>
        <p:nvSpPr>
          <p:cNvPr id="191539" name="Rectangle 51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7" name="Straight Connector 96"/>
          <p:cNvCxnSpPr/>
          <p:nvPr/>
        </p:nvCxnSpPr>
        <p:spPr bwMode="auto">
          <a:xfrm flipV="1">
            <a:off x="7315200" y="1352550"/>
            <a:ext cx="0" cy="1476374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03" name="Straight Connector 102"/>
          <p:cNvCxnSpPr/>
          <p:nvPr/>
        </p:nvCxnSpPr>
        <p:spPr bwMode="auto">
          <a:xfrm flipV="1">
            <a:off x="6248400" y="2038350"/>
            <a:ext cx="0" cy="714374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09" name="Freeform 108"/>
          <p:cNvSpPr/>
          <p:nvPr/>
        </p:nvSpPr>
        <p:spPr bwMode="auto">
          <a:xfrm>
            <a:off x="6096000" y="847725"/>
            <a:ext cx="1343025" cy="1657350"/>
          </a:xfrm>
          <a:custGeom>
            <a:avLst/>
            <a:gdLst>
              <a:gd name="connsiteX0" fmla="*/ 1343025 w 1343025"/>
              <a:gd name="connsiteY0" fmla="*/ 0 h 1657350"/>
              <a:gd name="connsiteX1" fmla="*/ 1228725 w 1343025"/>
              <a:gd name="connsiteY1" fmla="*/ 533400 h 1657350"/>
              <a:gd name="connsiteX2" fmla="*/ 1228725 w 1343025"/>
              <a:gd name="connsiteY2" fmla="*/ 533400 h 1657350"/>
              <a:gd name="connsiteX3" fmla="*/ 1228725 w 1343025"/>
              <a:gd name="connsiteY3" fmla="*/ 533400 h 1657350"/>
              <a:gd name="connsiteX4" fmla="*/ 571500 w 1343025"/>
              <a:gd name="connsiteY4" fmla="*/ 1600200 h 1657350"/>
              <a:gd name="connsiteX5" fmla="*/ 0 w 1343025"/>
              <a:gd name="connsiteY5" fmla="*/ 876300 h 1657350"/>
              <a:gd name="connsiteX6" fmla="*/ 0 w 1343025"/>
              <a:gd name="connsiteY6" fmla="*/ 876300 h 1657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43025" h="1657350">
                <a:moveTo>
                  <a:pt x="1343025" y="0"/>
                </a:moveTo>
                <a:lnTo>
                  <a:pt x="1228725" y="533400"/>
                </a:lnTo>
                <a:lnTo>
                  <a:pt x="1228725" y="533400"/>
                </a:lnTo>
                <a:lnTo>
                  <a:pt x="1228725" y="533400"/>
                </a:lnTo>
                <a:cubicBezTo>
                  <a:pt x="1119188" y="711200"/>
                  <a:pt x="776287" y="1543050"/>
                  <a:pt x="571500" y="1600200"/>
                </a:cubicBezTo>
                <a:cubicBezTo>
                  <a:pt x="366713" y="1657350"/>
                  <a:pt x="0" y="876300"/>
                  <a:pt x="0" y="876300"/>
                </a:cubicBezTo>
                <a:lnTo>
                  <a:pt x="0" y="876300"/>
                </a:lnTo>
              </a:path>
            </a:pathLst>
          </a:custGeom>
          <a:ln w="31750">
            <a:solidFill>
              <a:schemeClr val="bg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1" name="Straight Connector 110"/>
          <p:cNvCxnSpPr/>
          <p:nvPr/>
        </p:nvCxnSpPr>
        <p:spPr bwMode="auto">
          <a:xfrm>
            <a:off x="6324600" y="2038350"/>
            <a:ext cx="609600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Connector 111"/>
          <p:cNvCxnSpPr/>
          <p:nvPr/>
        </p:nvCxnSpPr>
        <p:spPr bwMode="auto">
          <a:xfrm>
            <a:off x="6400800" y="2190750"/>
            <a:ext cx="457200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2" name="Straight Connector 121"/>
          <p:cNvCxnSpPr/>
          <p:nvPr/>
        </p:nvCxnSpPr>
        <p:spPr bwMode="auto">
          <a:xfrm>
            <a:off x="6477000" y="1885950"/>
            <a:ext cx="609600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4" name="Straight Connector 123"/>
          <p:cNvCxnSpPr/>
          <p:nvPr/>
        </p:nvCxnSpPr>
        <p:spPr bwMode="auto">
          <a:xfrm>
            <a:off x="6705600" y="1733550"/>
            <a:ext cx="457200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Straight Connector 128"/>
          <p:cNvCxnSpPr/>
          <p:nvPr/>
        </p:nvCxnSpPr>
        <p:spPr bwMode="auto">
          <a:xfrm>
            <a:off x="6553200" y="2343150"/>
            <a:ext cx="228600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1" name="Straight Connector 130"/>
          <p:cNvCxnSpPr/>
          <p:nvPr/>
        </p:nvCxnSpPr>
        <p:spPr bwMode="auto">
          <a:xfrm>
            <a:off x="6934200" y="1581150"/>
            <a:ext cx="304800" cy="0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1541" name="Rectangle 5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1540" name="Picture 52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2876550"/>
            <a:ext cx="257175" cy="428625"/>
          </a:xfrm>
          <a:prstGeom prst="rect">
            <a:avLst/>
          </a:prstGeom>
          <a:noFill/>
        </p:spPr>
      </p:pic>
      <p:sp>
        <p:nvSpPr>
          <p:cNvPr id="191542" name="Rectangle 54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1544" name="Rectangle 5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1543" name="Picture 55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2266950"/>
            <a:ext cx="200025" cy="428625"/>
          </a:xfrm>
          <a:prstGeom prst="rect">
            <a:avLst/>
          </a:prstGeom>
          <a:noFill/>
        </p:spPr>
      </p:pic>
      <p:sp>
        <p:nvSpPr>
          <p:cNvPr id="191545" name="Rectangle 57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8001000" y="2571750"/>
            <a:ext cx="3385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s-Latn-BA" dirty="0" smtClean="0"/>
              <a:t>x</a:t>
            </a:r>
            <a:endParaRPr lang="en-US" dirty="0"/>
          </a:p>
        </p:txBody>
      </p:sp>
      <p:sp>
        <p:nvSpPr>
          <p:cNvPr id="142" name="TextBox 141"/>
          <p:cNvSpPr txBox="1"/>
          <p:nvPr/>
        </p:nvSpPr>
        <p:spPr>
          <a:xfrm>
            <a:off x="6553200" y="819150"/>
            <a:ext cx="228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dirty="0" smtClean="0"/>
              <a:t>y</a:t>
            </a:r>
            <a:endParaRPr lang="en-US" dirty="0"/>
          </a:p>
        </p:txBody>
      </p:sp>
      <p:sp>
        <p:nvSpPr>
          <p:cNvPr id="191547" name="Rectangle 5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1546" name="Picture 58"/>
          <p:cNvPicPr>
            <a:picLocks noChangeAspect="1" noChangeArrowheads="1"/>
          </p:cNvPicPr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4552950"/>
            <a:ext cx="1104900" cy="438150"/>
          </a:xfrm>
          <a:prstGeom prst="rect">
            <a:avLst/>
          </a:prstGeom>
          <a:noFill/>
        </p:spPr>
      </p:pic>
      <p:sp>
        <p:nvSpPr>
          <p:cNvPr id="191548" name="Rectangle 60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1550" name="Rectangle 6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1549" name="Picture 61"/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1504950"/>
            <a:ext cx="1143000" cy="238125"/>
          </a:xfrm>
          <a:prstGeom prst="rect">
            <a:avLst/>
          </a:prstGeom>
          <a:noFill/>
        </p:spPr>
      </p:pic>
      <p:sp>
        <p:nvSpPr>
          <p:cNvPr id="191551" name="Rectangle 6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Rectangle 33"/>
          <p:cNvSpPr>
            <a:spLocks noChangeArrowheads="1"/>
          </p:cNvSpPr>
          <p:nvPr/>
        </p:nvSpPr>
        <p:spPr bwMode="auto">
          <a:xfrm>
            <a:off x="7696200" y="1123950"/>
            <a:ext cx="84029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l"/>
            <a:r>
              <a:rPr lang="bs-Latn-BA" sz="1800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y = x+7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91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1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1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91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1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1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91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1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1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91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1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1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91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9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9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9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91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91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1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1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19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91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91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191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91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91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1000"/>
                                        <p:tgtEl>
                                          <p:spTgt spid="19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91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91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1000"/>
                                        <p:tgtEl>
                                          <p:spTgt spid="19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91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91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7" dur="1000"/>
                                        <p:tgtEl>
                                          <p:spTgt spid="19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4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91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91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1" dur="1000"/>
                                        <p:tgtEl>
                                          <p:spTgt spid="191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5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2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6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91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91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0" dur="1000"/>
                                        <p:tgtEl>
                                          <p:spTgt spid="19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191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191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7" dur="1000"/>
                                        <p:tgtEl>
                                          <p:spTgt spid="19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191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191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4" dur="1000"/>
                                        <p:tgtEl>
                                          <p:spTgt spid="19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1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191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191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8" dur="1000"/>
                                        <p:tgtEl>
                                          <p:spTgt spid="19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5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2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191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191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9" dur="1000"/>
                                        <p:tgtEl>
                                          <p:spTgt spid="19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6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75" grpId="0"/>
      <p:bldP spid="76" grpId="0"/>
      <p:bldP spid="81" grpId="0"/>
      <p:bldP spid="82" grpId="0"/>
      <p:bldP spid="109" grpId="0" animBg="1"/>
      <p:bldP spid="141" grpId="0"/>
      <p:bldP spid="142" grpId="0"/>
      <p:bldP spid="15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514350"/>
            <a:ext cx="5943600" cy="1533525"/>
          </a:xfrm>
          <a:prstGeom prst="rect">
            <a:avLst/>
          </a:prstGeom>
          <a:noFill/>
        </p:spPr>
      </p:pic>
      <p:sp>
        <p:nvSpPr>
          <p:cNvPr id="1955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558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2266950"/>
            <a:ext cx="3848100" cy="666750"/>
          </a:xfrm>
          <a:prstGeom prst="rect">
            <a:avLst/>
          </a:prstGeom>
          <a:noFill/>
        </p:spPr>
      </p:pic>
      <p:sp>
        <p:nvSpPr>
          <p:cNvPr id="195587" name="Rectangle 3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55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5588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3028950"/>
            <a:ext cx="2219325" cy="495300"/>
          </a:xfrm>
          <a:prstGeom prst="rect">
            <a:avLst/>
          </a:prstGeom>
          <a:noFill/>
        </p:spPr>
      </p:pic>
      <p:sp>
        <p:nvSpPr>
          <p:cNvPr id="195590" name="Rectangle 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559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5591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3714750"/>
            <a:ext cx="1819275" cy="495300"/>
          </a:xfrm>
          <a:prstGeom prst="rect">
            <a:avLst/>
          </a:prstGeom>
          <a:noFill/>
        </p:spPr>
      </p:pic>
      <p:sp>
        <p:nvSpPr>
          <p:cNvPr id="195593" name="Rectangle 9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559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5594" name="Picture 1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4476750"/>
            <a:ext cx="2705100" cy="495300"/>
          </a:xfrm>
          <a:prstGeom prst="rect">
            <a:avLst/>
          </a:prstGeom>
          <a:noFill/>
        </p:spPr>
      </p:pic>
      <p:sp>
        <p:nvSpPr>
          <p:cNvPr id="195596" name="Rectangle 12"/>
          <p:cNvSpPr>
            <a:spLocks noChangeArrowheads="1"/>
          </p:cNvSpPr>
          <p:nvPr/>
        </p:nvSpPr>
        <p:spPr bwMode="auto">
          <a:xfrm>
            <a:off x="0" y="952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5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5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95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95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5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5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95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5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5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95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356</TotalTime>
  <Words>235</Words>
  <Application>Microsoft Office PowerPoint</Application>
  <PresentationFormat>On-screen Show (16:9)</PresentationFormat>
  <Paragraphs>84</Paragraphs>
  <Slides>13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Oriel</vt:lpstr>
      <vt:lpstr>Equation</vt:lpstr>
      <vt:lpstr>Površina ravne figure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Površina ravne figure</dc:title>
  <dc:creator>EMSADA</dc:creator>
  <cp:lastModifiedBy>SVETLANA</cp:lastModifiedBy>
  <cp:revision>43</cp:revision>
  <dcterms:created xsi:type="dcterms:W3CDTF">2019-04-05T10:51:15Z</dcterms:created>
  <dcterms:modified xsi:type="dcterms:W3CDTF">2021-05-10T08:59:43Z</dcterms:modified>
</cp:coreProperties>
</file>