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306" r:id="rId3"/>
    <p:sldId id="315" r:id="rId4"/>
    <p:sldId id="307" r:id="rId5"/>
    <p:sldId id="308" r:id="rId6"/>
    <p:sldId id="309" r:id="rId7"/>
    <p:sldId id="310" r:id="rId8"/>
    <p:sldId id="311" r:id="rId9"/>
    <p:sldId id="316" r:id="rId10"/>
    <p:sldId id="312" r:id="rId11"/>
    <p:sldId id="313" r:id="rId12"/>
    <p:sldId id="31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6699FF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B5DD8-8B7E-4922-BFCC-88D045D23DB6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B556F-5752-4CE3-9FEF-D466792206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9BE4-8A09-4FDF-A32E-FB17B8A50C6B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3A9BE4-8A09-4FDF-A32E-FB17B8A50C6B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7CAF75-6902-4E41-A22A-7C189231086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9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743200"/>
            <a:ext cx="6480048" cy="2057400"/>
          </a:xfrm>
          <a:ln>
            <a:noFill/>
            <a:prstDash val="solid"/>
          </a:ln>
        </p:spPr>
        <p:txBody>
          <a:bodyPr>
            <a:normAutofit fontScale="90000"/>
          </a:bodyPr>
          <a:lstStyle/>
          <a:p>
            <a:pPr algn="ctr"/>
            <a: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 </a:t>
            </a:r>
            <a:r>
              <a:rPr lang="en-US" i="1" cap="none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mre</a:t>
            </a:r>
            <a:r>
              <a:rPr lang="sr-Latn-ME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že</a:t>
            </a:r>
            <a: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Latn-ME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</a:t>
            </a:r>
            <a:r>
              <a:rPr lang="sr-Latn-ME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</a:t>
            </a:r>
            <a:r>
              <a:rPr lang="sr-Latn-ME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Area Network)</a:t>
            </a:r>
            <a: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i="1" cap="none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i="1" cap="none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sz="2200" i="1" dirty="0" smtClean="0">
                <a:solidFill>
                  <a:srgbClr val="0070C0"/>
                </a:solidFill>
              </a:rPr>
              <a:t>LAN mreže</a:t>
            </a:r>
            <a:endParaRPr lang="en-US" sz="2200" i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BA" b="1" dirty="0" smtClean="0"/>
              <a:t>Serverske mreže i ravnopravne mreže</a:t>
            </a:r>
          </a:p>
          <a:p>
            <a:endParaRPr lang="en-US" b="1" dirty="0" smtClean="0"/>
          </a:p>
          <a:p>
            <a:r>
              <a:rPr lang="sr-Latn-BA" dirty="0" smtClean="0"/>
              <a:t>U serverskoj mreži, server upravlja pristupom nekim resursima (disk, štampač...) i služi kao matični računar priključenim radnim stanicama. Radna stanica zahtijeva od servera uslugu (pristup datotekama ili programima na disku, korišćenje štampača itd.).</a:t>
            </a:r>
          </a:p>
          <a:p>
            <a:endParaRPr lang="en-US" dirty="0" smtClean="0"/>
          </a:p>
          <a:p>
            <a:r>
              <a:rPr lang="sr-Latn-BA" dirty="0" smtClean="0"/>
              <a:t>Serveri rade pod softverom mrežnog operativnog sistema; na radnim stanicama radi klijentski softver koji upravlja komunikacijom između radne stanice i mreže.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sz="2200" i="1" dirty="0" smtClean="0">
                <a:solidFill>
                  <a:srgbClr val="0070C0"/>
                </a:solidFill>
              </a:rPr>
              <a:t>LAN mreže</a:t>
            </a:r>
            <a:endParaRPr lang="en-US" sz="2200" i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BA" dirty="0" smtClean="0"/>
              <a:t>Serveri mogu biti namjenski ili ne.</a:t>
            </a:r>
          </a:p>
          <a:p>
            <a:endParaRPr lang="en-US" dirty="0" smtClean="0"/>
          </a:p>
          <a:p>
            <a:r>
              <a:rPr lang="sr-Latn-BA" dirty="0" smtClean="0"/>
              <a:t>Namjenski server može da se koristi samo kao server; ne i kao radna stanica u isto vrijeme. Nenamjenski server može po potrebi da se koristi i kao server i kao radna stanica.</a:t>
            </a:r>
            <a:endParaRPr lang="en-US" dirty="0" smtClean="0"/>
          </a:p>
          <a:p>
            <a:r>
              <a:rPr lang="sr-Latn-BA" dirty="0" smtClean="0"/>
              <a:t>U ravnopravnoj mreži, za razliku od serverske, svaki čvor može biti ili server ili radna stanica po potrebi.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sz="2200" i="1" dirty="0" smtClean="0">
                <a:solidFill>
                  <a:srgbClr val="0070C0"/>
                </a:solidFill>
              </a:rPr>
              <a:t>LAN mreže</a:t>
            </a:r>
            <a:endParaRPr lang="en-US" sz="2200" i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b="1" dirty="0" smtClean="0"/>
              <a:t>LAN arhitekture</a:t>
            </a:r>
            <a:endParaRPr lang="en-US" b="1" dirty="0" smtClean="0"/>
          </a:p>
          <a:p>
            <a:pPr>
              <a:buNone/>
            </a:pPr>
            <a:r>
              <a:rPr lang="sr-Latn-BA" dirty="0" smtClean="0"/>
              <a:t>	Definicija LAN arhitekture uključuje kablovske veze, topologiju, metod pristupa fizičkom medijumu (mreži) i format paketa.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sz="2200" i="1" smtClean="0">
                <a:solidFill>
                  <a:srgbClr val="0070C0"/>
                </a:solidFill>
              </a:rPr>
              <a:t>LAN mreže</a:t>
            </a:r>
            <a:endParaRPr lang="sr-Latn-BA" sz="2200" i="1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BA" dirty="0" smtClean="0"/>
              <a:t>LAN je komunikaciona mreža koja ostvaruje međusobno povezivanje različitih uredjaja kakvi su računari, terminali, i periferni uredjaji u okviru ograničene geografske oblasti. </a:t>
            </a:r>
          </a:p>
          <a:p>
            <a:endParaRPr lang="sr-Latn-BA" dirty="0" smtClean="0"/>
          </a:p>
          <a:p>
            <a:r>
              <a:rPr lang="sr-Latn-BA" dirty="0" smtClean="0"/>
              <a:t>Ključne karakteristike LAN-ova su sledeće:</a:t>
            </a:r>
          </a:p>
          <a:p>
            <a:pPr lvl="0">
              <a:buFont typeface="Wingdings" pitchFamily="2" charset="2"/>
              <a:buChar char="ü"/>
            </a:pPr>
            <a:r>
              <a:rPr lang="sr-Latn-BA" b="1" i="1" dirty="0" smtClean="0">
                <a:solidFill>
                  <a:srgbClr val="FFFF00"/>
                </a:solidFill>
              </a:rPr>
              <a:t>ostvaruje se veza na kraća rastojanja</a:t>
            </a:r>
          </a:p>
          <a:p>
            <a:pPr lvl="0">
              <a:buNone/>
            </a:pPr>
            <a:r>
              <a:rPr lang="sr-Latn-BA" b="1" i="1" dirty="0" smtClean="0">
                <a:sym typeface="Symbol"/>
              </a:rPr>
              <a:t>	</a:t>
            </a:r>
            <a:r>
              <a:rPr lang="sr-Latn-BA" dirty="0" smtClean="0">
                <a:sym typeface="Symbol"/>
              </a:rPr>
              <a:t></a:t>
            </a:r>
            <a:r>
              <a:rPr lang="sr-Latn-BA" dirty="0" smtClean="0"/>
              <a:t>obezbjeđena je komunikacija u okviru zgrade, ili kompleksa zgrada na površini od nekoliko kilometara.</a:t>
            </a:r>
          </a:p>
          <a:p>
            <a:pPr lvl="0">
              <a:buFont typeface="Wingdings" pitchFamily="2" charset="2"/>
              <a:buChar char="ü"/>
            </a:pPr>
            <a:r>
              <a:rPr lang="sr-Latn-BA" b="1" i="1" dirty="0" smtClean="0">
                <a:solidFill>
                  <a:srgbClr val="FFFF00"/>
                </a:solidFill>
              </a:rPr>
              <a:t>karakteriše ih velika brzina kod prenosa podataka</a:t>
            </a:r>
          </a:p>
          <a:p>
            <a:pPr lvl="0">
              <a:buNone/>
            </a:pPr>
            <a:r>
              <a:rPr lang="sr-Latn-BA" b="1" i="1" dirty="0" smtClean="0">
                <a:sym typeface="Symbol"/>
              </a:rPr>
              <a:t>	</a:t>
            </a:r>
            <a:r>
              <a:rPr lang="sr-Latn-BA" dirty="0" smtClean="0">
                <a:sym typeface="Symbol"/>
              </a:rPr>
              <a:t></a:t>
            </a:r>
            <a:r>
              <a:rPr lang="sr-Latn-BA" dirty="0" smtClean="0"/>
              <a:t>LAN-ovi obično koriste znatno velike brzine kod prenosa podataka (od 10 Mbps do 10 Gbps).</a:t>
            </a:r>
          </a:p>
          <a:p>
            <a:endParaRPr lang="sr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sz="2200" i="1" dirty="0" smtClean="0">
                <a:solidFill>
                  <a:srgbClr val="0070C0"/>
                </a:solidFill>
              </a:rPr>
              <a:t>LAN mreže</a:t>
            </a:r>
            <a:endParaRPr lang="en-US" sz="2200" i="1" dirty="0">
              <a:solidFill>
                <a:srgbClr val="0070C0"/>
              </a:solidFill>
            </a:endParaRPr>
          </a:p>
        </p:txBody>
      </p:sp>
      <p:pic>
        <p:nvPicPr>
          <p:cNvPr id="4" name="Content Placeholder 3" descr="mrezna_rjesenja[1](1)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732374" y="3498084"/>
            <a:ext cx="1679252" cy="126359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sz="2200" i="1" dirty="0" smtClean="0">
                <a:solidFill>
                  <a:srgbClr val="0070C0"/>
                </a:solidFill>
              </a:rPr>
              <a:t>LAN mreže</a:t>
            </a:r>
            <a:endParaRPr lang="en-US" sz="2200" i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Wingdings" pitchFamily="2" charset="2"/>
              <a:buChar char="ü"/>
            </a:pPr>
            <a:r>
              <a:rPr lang="fr-FR" b="1" i="1" dirty="0" smtClean="0">
                <a:solidFill>
                  <a:srgbClr val="FFFF00"/>
                </a:solidFill>
              </a:rPr>
              <a:t>mali je </a:t>
            </a:r>
            <a:r>
              <a:rPr lang="fr-FR" b="1" i="1" dirty="0" err="1" smtClean="0">
                <a:solidFill>
                  <a:srgbClr val="FFFF00"/>
                </a:solidFill>
              </a:rPr>
              <a:t>broj</a:t>
            </a:r>
            <a:r>
              <a:rPr lang="fr-FR" b="1" i="1" dirty="0" smtClean="0">
                <a:solidFill>
                  <a:srgbClr val="FFFF00"/>
                </a:solidFill>
              </a:rPr>
              <a:t> </a:t>
            </a:r>
            <a:r>
              <a:rPr lang="fr-FR" b="1" i="1" dirty="0" err="1" smtClean="0">
                <a:solidFill>
                  <a:srgbClr val="FFFF00"/>
                </a:solidFill>
              </a:rPr>
              <a:t>grešaka</a:t>
            </a:r>
            <a:r>
              <a:rPr lang="fr-FR" b="1" i="1" dirty="0" smtClean="0">
                <a:solidFill>
                  <a:srgbClr val="FFFF00"/>
                </a:solidFill>
              </a:rPr>
              <a:t> u </a:t>
            </a:r>
            <a:r>
              <a:rPr lang="fr-FR" b="1" i="1" dirty="0" err="1" smtClean="0">
                <a:solidFill>
                  <a:srgbClr val="FFFF00"/>
                </a:solidFill>
              </a:rPr>
              <a:t>prenosu</a:t>
            </a:r>
            <a:endParaRPr lang="sr-Latn-ME" b="1" i="1" dirty="0" smtClean="0">
              <a:solidFill>
                <a:srgbClr val="FFFF00"/>
              </a:solidFill>
            </a:endParaRPr>
          </a:p>
          <a:p>
            <a:pPr lvl="0">
              <a:buNone/>
            </a:pPr>
            <a:r>
              <a:rPr lang="sr-Latn-ME" b="1" i="1" dirty="0" smtClean="0">
                <a:sym typeface="Symbol"/>
              </a:rPr>
              <a:t>	</a:t>
            </a:r>
            <a:r>
              <a:rPr lang="en-US" dirty="0" smtClean="0">
                <a:sym typeface="Symbol"/>
              </a:rPr>
              <a:t></a:t>
            </a:r>
            <a:r>
              <a:rPr lang="fr-FR" dirty="0" err="1" smtClean="0"/>
              <a:t>procenat</a:t>
            </a:r>
            <a:r>
              <a:rPr lang="fr-FR" dirty="0" smtClean="0"/>
              <a:t> </a:t>
            </a:r>
            <a:r>
              <a:rPr lang="fr-FR" dirty="0" err="1" smtClean="0"/>
              <a:t>grešaka</a:t>
            </a:r>
            <a:r>
              <a:rPr lang="fr-FR" dirty="0" smtClean="0"/>
              <a:t> u </a:t>
            </a:r>
            <a:r>
              <a:rPr lang="fr-FR" dirty="0" err="1" smtClean="0"/>
              <a:t>prenosu</a:t>
            </a:r>
            <a:r>
              <a:rPr lang="fr-FR" dirty="0" smtClean="0"/>
              <a:t> je </a:t>
            </a:r>
            <a:r>
              <a:rPr lang="fr-FR" dirty="0" err="1" smtClean="0"/>
              <a:t>reda</a:t>
            </a:r>
            <a:r>
              <a:rPr lang="fr-FR" dirty="0" smtClean="0"/>
              <a:t> 10</a:t>
            </a:r>
            <a:r>
              <a:rPr lang="fr-FR" baseline="30000" dirty="0" smtClean="0"/>
              <a:t>–8</a:t>
            </a:r>
            <a:r>
              <a:rPr lang="fr-FR" dirty="0" smtClean="0"/>
              <a:t> do 10</a:t>
            </a:r>
            <a:r>
              <a:rPr lang="fr-FR" baseline="30000" dirty="0" smtClean="0"/>
              <a:t>-11</a:t>
            </a:r>
            <a:r>
              <a:rPr lang="fr-FR" dirty="0" smtClean="0"/>
              <a:t> u </a:t>
            </a:r>
            <a:r>
              <a:rPr lang="fr-FR" dirty="0" err="1" smtClean="0"/>
              <a:t>poređenju</a:t>
            </a:r>
            <a:r>
              <a:rPr lang="fr-FR" dirty="0" smtClean="0"/>
              <a:t> sa WAN gde je 10</a:t>
            </a:r>
            <a:r>
              <a:rPr lang="fr-FR" baseline="30000" dirty="0" smtClean="0"/>
              <a:t>-5</a:t>
            </a:r>
            <a:r>
              <a:rPr lang="fr-FR" dirty="0" smtClean="0"/>
              <a:t> do 10</a:t>
            </a:r>
            <a:r>
              <a:rPr lang="fr-FR" baseline="30000" dirty="0" smtClean="0"/>
              <a:t>-7</a:t>
            </a:r>
            <a:r>
              <a:rPr lang="fr-FR" dirty="0" smtClean="0"/>
              <a:t>.</a:t>
            </a:r>
            <a:endParaRPr lang="en-US" dirty="0" smtClean="0"/>
          </a:p>
          <a:p>
            <a:pPr lvl="0">
              <a:buFont typeface="Wingdings" pitchFamily="2" charset="2"/>
              <a:buChar char="ü"/>
            </a:pPr>
            <a:r>
              <a:rPr lang="fr-FR" b="1" i="1" dirty="0" err="1" smtClean="0">
                <a:solidFill>
                  <a:srgbClr val="FFFF00"/>
                </a:solidFill>
              </a:rPr>
              <a:t>jednostavno</a:t>
            </a:r>
            <a:r>
              <a:rPr lang="fr-FR" b="1" i="1" dirty="0" smtClean="0">
                <a:solidFill>
                  <a:srgbClr val="FFFF00"/>
                </a:solidFill>
              </a:rPr>
              <a:t> </a:t>
            </a:r>
            <a:r>
              <a:rPr lang="fr-FR" b="1" i="1" dirty="0" err="1" smtClean="0">
                <a:solidFill>
                  <a:srgbClr val="FFFF00"/>
                </a:solidFill>
              </a:rPr>
              <a:t>rutiranje</a:t>
            </a:r>
            <a:r>
              <a:rPr lang="en-US" dirty="0" smtClean="0">
                <a:sym typeface="Symbol"/>
              </a:rPr>
              <a:t></a:t>
            </a:r>
            <a:r>
              <a:rPr lang="fr-FR" dirty="0" err="1" smtClean="0"/>
              <a:t>kod</a:t>
            </a:r>
            <a:r>
              <a:rPr lang="fr-FR" dirty="0" smtClean="0"/>
              <a:t> </a:t>
            </a:r>
            <a:r>
              <a:rPr lang="fr-FR" dirty="0" err="1" smtClean="0"/>
              <a:t>velikog</a:t>
            </a:r>
            <a:r>
              <a:rPr lang="fr-FR" dirty="0" smtClean="0"/>
              <a:t> </a:t>
            </a:r>
            <a:r>
              <a:rPr lang="fr-FR" dirty="0" err="1" smtClean="0"/>
              <a:t>broja</a:t>
            </a:r>
            <a:r>
              <a:rPr lang="fr-FR" dirty="0" smtClean="0"/>
              <a:t> LAN-</a:t>
            </a:r>
            <a:r>
              <a:rPr lang="fr-FR" dirty="0" err="1" smtClean="0"/>
              <a:t>ova</a:t>
            </a:r>
            <a:r>
              <a:rPr lang="fr-FR" dirty="0" smtClean="0"/>
              <a:t> koriste se </a:t>
            </a:r>
            <a:r>
              <a:rPr lang="fr-FR" dirty="0" err="1" smtClean="0"/>
              <a:t>samo</a:t>
            </a:r>
            <a:r>
              <a:rPr lang="fr-FR" dirty="0" smtClean="0"/>
              <a:t> </a:t>
            </a:r>
            <a:r>
              <a:rPr lang="fr-FR" i="1" dirty="0" err="1" smtClean="0"/>
              <a:t>broadcast</a:t>
            </a:r>
            <a:r>
              <a:rPr lang="fr-FR" i="1" dirty="0" smtClean="0"/>
              <a:t> </a:t>
            </a:r>
            <a:r>
              <a:rPr lang="fr-FR" dirty="0" err="1" smtClean="0"/>
              <a:t>poruke</a:t>
            </a:r>
            <a:r>
              <a:rPr lang="fr-FR" dirty="0" smtClean="0"/>
              <a:t> </a:t>
            </a:r>
            <a:r>
              <a:rPr lang="fr-FR" dirty="0" err="1" smtClean="0"/>
              <a:t>pa</a:t>
            </a:r>
            <a:r>
              <a:rPr lang="fr-FR" dirty="0" smtClean="0"/>
              <a:t> </a:t>
            </a:r>
            <a:r>
              <a:rPr lang="fr-FR" dirty="0" err="1" smtClean="0"/>
              <a:t>zbog</a:t>
            </a:r>
            <a:r>
              <a:rPr lang="fr-FR" dirty="0" smtClean="0"/>
              <a:t> </a:t>
            </a:r>
            <a:r>
              <a:rPr lang="fr-FR" dirty="0" err="1" smtClean="0"/>
              <a:t>toga</a:t>
            </a:r>
            <a:r>
              <a:rPr lang="fr-FR" dirty="0" smtClean="0"/>
              <a:t> </a:t>
            </a:r>
            <a:r>
              <a:rPr lang="fr-FR" dirty="0" err="1" smtClean="0"/>
              <a:t>nema</a:t>
            </a:r>
            <a:r>
              <a:rPr lang="fr-FR" dirty="0" smtClean="0"/>
              <a:t> </a:t>
            </a:r>
            <a:r>
              <a:rPr lang="fr-FR" dirty="0" err="1" smtClean="0"/>
              <a:t>potrebe</a:t>
            </a:r>
            <a:r>
              <a:rPr lang="fr-FR" dirty="0" smtClean="0"/>
              <a:t> </a:t>
            </a:r>
            <a:r>
              <a:rPr lang="fr-FR" dirty="0" err="1" smtClean="0"/>
              <a:t>za</a:t>
            </a:r>
            <a:r>
              <a:rPr lang="fr-FR" dirty="0" smtClean="0"/>
              <a:t> </a:t>
            </a:r>
            <a:r>
              <a:rPr lang="fr-FR" dirty="0" err="1" smtClean="0"/>
              <a:t>korišćenjem</a:t>
            </a:r>
            <a:r>
              <a:rPr lang="fr-FR" dirty="0" smtClean="0"/>
              <a:t> </a:t>
            </a:r>
            <a:r>
              <a:rPr lang="fr-FR" dirty="0" err="1" smtClean="0"/>
              <a:t>algoritama</a:t>
            </a:r>
            <a:r>
              <a:rPr lang="fr-FR" dirty="0" smtClean="0"/>
              <a:t> </a:t>
            </a:r>
            <a:r>
              <a:rPr lang="fr-FR" dirty="0" err="1" smtClean="0"/>
              <a:t>za</a:t>
            </a:r>
            <a:r>
              <a:rPr lang="fr-FR" dirty="0" smtClean="0"/>
              <a:t> </a:t>
            </a:r>
            <a:r>
              <a:rPr lang="fr-FR" dirty="0" err="1" smtClean="0"/>
              <a:t>rutiranje</a:t>
            </a:r>
            <a:r>
              <a:rPr lang="fr-FR" dirty="0" smtClean="0"/>
              <a:t> </a:t>
            </a:r>
            <a:r>
              <a:rPr lang="fr-FR" dirty="0" err="1" smtClean="0"/>
              <a:t>poruka</a:t>
            </a:r>
            <a:r>
              <a:rPr lang="fr-FR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sz="2200" i="1" dirty="0" smtClean="0">
                <a:solidFill>
                  <a:srgbClr val="0070C0"/>
                </a:solidFill>
              </a:rPr>
              <a:t>LAN mreže</a:t>
            </a:r>
            <a:endParaRPr lang="en-US" sz="2200" i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Font typeface="Wingdings" pitchFamily="2" charset="2"/>
              <a:buChar char="ü"/>
            </a:pPr>
            <a:r>
              <a:rPr lang="fr-FR" b="1" i="1" dirty="0" err="1" smtClean="0">
                <a:solidFill>
                  <a:srgbClr val="FFFF00"/>
                </a:solidFill>
              </a:rPr>
              <a:t>vlasnik</a:t>
            </a:r>
            <a:r>
              <a:rPr lang="fr-FR" b="1" i="1" dirty="0" smtClean="0">
                <a:solidFill>
                  <a:srgbClr val="FFFF00"/>
                </a:solidFill>
              </a:rPr>
              <a:t> </a:t>
            </a:r>
            <a:r>
              <a:rPr lang="fr-FR" b="1" i="1" dirty="0" err="1" smtClean="0">
                <a:solidFill>
                  <a:srgbClr val="FFFF00"/>
                </a:solidFill>
              </a:rPr>
              <a:t>LAN-a</a:t>
            </a:r>
            <a:r>
              <a:rPr lang="fr-FR" b="1" i="1" dirty="0" smtClean="0">
                <a:solidFill>
                  <a:srgbClr val="FFFF00"/>
                </a:solidFill>
              </a:rPr>
              <a:t> je </a:t>
            </a:r>
            <a:r>
              <a:rPr lang="fr-FR" b="1" i="1" dirty="0" err="1" smtClean="0">
                <a:solidFill>
                  <a:srgbClr val="FFFF00"/>
                </a:solidFill>
              </a:rPr>
              <a:t>jedna</a:t>
            </a:r>
            <a:r>
              <a:rPr lang="fr-FR" b="1" i="1" dirty="0" smtClean="0">
                <a:solidFill>
                  <a:srgbClr val="FFFF00"/>
                </a:solidFill>
              </a:rPr>
              <a:t> </a:t>
            </a:r>
            <a:r>
              <a:rPr lang="fr-FR" b="1" i="1" dirty="0" err="1" smtClean="0">
                <a:solidFill>
                  <a:srgbClr val="FFFF00"/>
                </a:solidFill>
              </a:rPr>
              <a:t>organizacija</a:t>
            </a:r>
            <a:endParaRPr lang="sr-Latn-ME" b="1" i="1" dirty="0" smtClean="0">
              <a:solidFill>
                <a:srgbClr val="FFFF00"/>
              </a:solidFill>
            </a:endParaRPr>
          </a:p>
          <a:p>
            <a:pPr lvl="0">
              <a:buNone/>
            </a:pPr>
            <a:r>
              <a:rPr lang="sr-Latn-ME" dirty="0" smtClean="0">
                <a:sym typeface="Symbol"/>
              </a:rPr>
              <a:t>	</a:t>
            </a:r>
            <a:r>
              <a:rPr lang="en-US" dirty="0" smtClean="0">
                <a:sym typeface="Symbol"/>
              </a:rPr>
              <a:t></a:t>
            </a:r>
            <a:r>
              <a:rPr lang="fr-FR" dirty="0" err="1" smtClean="0"/>
              <a:t>imajući</a:t>
            </a:r>
            <a:r>
              <a:rPr lang="fr-FR" dirty="0" smtClean="0"/>
              <a:t> u </a:t>
            </a:r>
            <a:r>
              <a:rPr lang="fr-FR" dirty="0" err="1" smtClean="0"/>
              <a:t>vidu</a:t>
            </a:r>
            <a:r>
              <a:rPr lang="fr-FR" dirty="0" smtClean="0"/>
              <a:t> </a:t>
            </a:r>
            <a:r>
              <a:rPr lang="fr-FR" dirty="0" err="1" smtClean="0"/>
              <a:t>ograničenu</a:t>
            </a:r>
            <a:r>
              <a:rPr lang="fr-FR" dirty="0" smtClean="0"/>
              <a:t> </a:t>
            </a:r>
            <a:r>
              <a:rPr lang="fr-FR" dirty="0" err="1" smtClean="0"/>
              <a:t>geografsku</a:t>
            </a:r>
            <a:r>
              <a:rPr lang="fr-FR" dirty="0" smtClean="0"/>
              <a:t> </a:t>
            </a:r>
            <a:r>
              <a:rPr lang="fr-FR" dirty="0" err="1" smtClean="0"/>
              <a:t>pokrivenost</a:t>
            </a:r>
            <a:r>
              <a:rPr lang="fr-FR" dirty="0" smtClean="0"/>
              <a:t> </a:t>
            </a:r>
            <a:r>
              <a:rPr lang="fr-FR" dirty="0" err="1" smtClean="0"/>
              <a:t>obično</a:t>
            </a:r>
            <a:r>
              <a:rPr lang="fr-FR" dirty="0" smtClean="0"/>
              <a:t> </a:t>
            </a:r>
            <a:r>
              <a:rPr lang="fr-FR" dirty="0" err="1" smtClean="0"/>
              <a:t>svaka</a:t>
            </a:r>
            <a:r>
              <a:rPr lang="fr-FR" dirty="0" smtClean="0"/>
              <a:t> </a:t>
            </a:r>
            <a:r>
              <a:rPr lang="fr-FR" dirty="0" err="1" smtClean="0"/>
              <a:t>organizacija</a:t>
            </a:r>
            <a:r>
              <a:rPr lang="fr-FR" dirty="0" smtClean="0"/>
              <a:t> </a:t>
            </a:r>
            <a:r>
              <a:rPr lang="fr-FR" dirty="0" err="1" smtClean="0"/>
              <a:t>ima</a:t>
            </a:r>
            <a:r>
              <a:rPr lang="fr-FR" dirty="0" smtClean="0"/>
              <a:t> </a:t>
            </a:r>
            <a:r>
              <a:rPr lang="fr-FR" dirty="0" err="1" smtClean="0"/>
              <a:t>svoju</a:t>
            </a:r>
            <a:r>
              <a:rPr lang="fr-FR" dirty="0" smtClean="0"/>
              <a:t> LAN </a:t>
            </a:r>
            <a:r>
              <a:rPr lang="fr-FR" dirty="0" err="1" smtClean="0"/>
              <a:t>mrežu</a:t>
            </a:r>
            <a:r>
              <a:rPr lang="fr-FR" dirty="0" smtClean="0"/>
              <a:t> </a:t>
            </a:r>
            <a:r>
              <a:rPr lang="fr-FR" dirty="0" err="1" smtClean="0"/>
              <a:t>čime</a:t>
            </a:r>
            <a:r>
              <a:rPr lang="fr-FR" dirty="0" smtClean="0"/>
              <a:t> se </a:t>
            </a:r>
            <a:r>
              <a:rPr lang="fr-FR" dirty="0" err="1" smtClean="0"/>
              <a:t>značajno</a:t>
            </a:r>
            <a:r>
              <a:rPr lang="fr-FR" dirty="0" smtClean="0"/>
              <a:t> </a:t>
            </a:r>
            <a:r>
              <a:rPr lang="fr-FR" dirty="0" err="1" smtClean="0"/>
              <a:t>smanjuje</a:t>
            </a:r>
            <a:r>
              <a:rPr lang="fr-FR" dirty="0" smtClean="0"/>
              <a:t> </a:t>
            </a:r>
            <a:r>
              <a:rPr lang="fr-FR" dirty="0" err="1" smtClean="0"/>
              <a:t>cijena</a:t>
            </a:r>
            <a:r>
              <a:rPr lang="fr-FR" dirty="0" smtClean="0"/>
              <a:t> </a:t>
            </a:r>
            <a:r>
              <a:rPr lang="fr-FR" dirty="0" err="1" smtClean="0"/>
              <a:t>administriranja</a:t>
            </a:r>
            <a:r>
              <a:rPr lang="fr-FR" dirty="0" smtClean="0"/>
              <a:t> I </a:t>
            </a:r>
            <a:r>
              <a:rPr lang="fr-FR" dirty="0" err="1" smtClean="0"/>
              <a:t>održavanja</a:t>
            </a:r>
            <a:r>
              <a:rPr lang="fr-FR" dirty="0" smtClean="0"/>
              <a:t>.</a:t>
            </a:r>
            <a:endParaRPr lang="sr-Latn-ME" dirty="0" smtClean="0"/>
          </a:p>
          <a:p>
            <a:pPr lvl="0">
              <a:buNone/>
            </a:pPr>
            <a:endParaRPr lang="en-US" dirty="0" smtClean="0"/>
          </a:p>
          <a:p>
            <a:pPr lvl="0">
              <a:buFont typeface="Wingdings" pitchFamily="2" charset="2"/>
              <a:buChar char="ü"/>
            </a:pPr>
            <a:r>
              <a:rPr lang="fr-FR" b="1" i="1" dirty="0" err="1" smtClean="0">
                <a:solidFill>
                  <a:srgbClr val="FFFF00"/>
                </a:solidFill>
              </a:rPr>
              <a:t>niža</a:t>
            </a:r>
            <a:r>
              <a:rPr lang="fr-FR" b="1" i="1" dirty="0" smtClean="0">
                <a:solidFill>
                  <a:srgbClr val="FFFF00"/>
                </a:solidFill>
              </a:rPr>
              <a:t> </a:t>
            </a:r>
            <a:r>
              <a:rPr lang="fr-FR" b="1" i="1" dirty="0" err="1" smtClean="0">
                <a:solidFill>
                  <a:srgbClr val="FFFF00"/>
                </a:solidFill>
              </a:rPr>
              <a:t>cijena</a:t>
            </a:r>
            <a:r>
              <a:rPr lang="fr-FR" b="1" i="1" dirty="0" smtClean="0">
                <a:solidFill>
                  <a:srgbClr val="FFFF00"/>
                </a:solidFill>
              </a:rPr>
              <a:t> </a:t>
            </a:r>
            <a:r>
              <a:rPr lang="fr-FR" b="1" i="1" dirty="0" err="1" smtClean="0">
                <a:solidFill>
                  <a:srgbClr val="FFFF00"/>
                </a:solidFill>
              </a:rPr>
              <a:t>komuniciranja</a:t>
            </a:r>
            <a:endParaRPr lang="sr-Latn-ME" b="1" i="1" dirty="0" smtClean="0">
              <a:solidFill>
                <a:srgbClr val="FFFF00"/>
              </a:solidFill>
            </a:endParaRPr>
          </a:p>
          <a:p>
            <a:pPr lvl="0">
              <a:buNone/>
            </a:pPr>
            <a:r>
              <a:rPr lang="sr-Latn-ME" b="1" i="1" dirty="0" smtClean="0">
                <a:sym typeface="Symbol"/>
              </a:rPr>
              <a:t>	</a:t>
            </a:r>
            <a:r>
              <a:rPr lang="en-US" dirty="0" smtClean="0">
                <a:sym typeface="Symbol"/>
              </a:rPr>
              <a:t></a:t>
            </a:r>
            <a:r>
              <a:rPr lang="fr-FR" dirty="0" err="1" smtClean="0"/>
              <a:t>niži</a:t>
            </a:r>
            <a:r>
              <a:rPr lang="fr-FR" dirty="0" smtClean="0"/>
              <a:t> </a:t>
            </a:r>
            <a:r>
              <a:rPr lang="fr-FR" dirty="0" err="1" smtClean="0"/>
              <a:t>procenat</a:t>
            </a:r>
            <a:r>
              <a:rPr lang="fr-FR" dirty="0" smtClean="0"/>
              <a:t> </a:t>
            </a:r>
            <a:r>
              <a:rPr lang="fr-FR" dirty="0" err="1" smtClean="0"/>
              <a:t>grešaka</a:t>
            </a:r>
            <a:r>
              <a:rPr lang="fr-FR" dirty="0" smtClean="0"/>
              <a:t> </a:t>
            </a:r>
            <a:r>
              <a:rPr lang="fr-FR" dirty="0" err="1" smtClean="0"/>
              <a:t>kod</a:t>
            </a:r>
            <a:r>
              <a:rPr lang="fr-FR" dirty="0" smtClean="0"/>
              <a:t> </a:t>
            </a:r>
            <a:r>
              <a:rPr lang="fr-FR" dirty="0" err="1" smtClean="0"/>
              <a:t>prenosa</a:t>
            </a:r>
            <a:r>
              <a:rPr lang="fr-FR" dirty="0" smtClean="0"/>
              <a:t> </a:t>
            </a:r>
            <a:r>
              <a:rPr lang="fr-FR" dirty="0" err="1" smtClean="0"/>
              <a:t>podataka</a:t>
            </a:r>
            <a:r>
              <a:rPr lang="fr-FR" dirty="0" smtClean="0"/>
              <a:t>, </a:t>
            </a:r>
            <a:r>
              <a:rPr lang="fr-FR" dirty="0" err="1" smtClean="0"/>
              <a:t>jednostavnost</a:t>
            </a:r>
            <a:r>
              <a:rPr lang="fr-FR" dirty="0" smtClean="0"/>
              <a:t> (</a:t>
            </a:r>
            <a:r>
              <a:rPr lang="fr-FR" dirty="0" err="1" smtClean="0"/>
              <a:t>ili</a:t>
            </a:r>
            <a:r>
              <a:rPr lang="fr-FR" dirty="0" smtClean="0"/>
              <a:t> </a:t>
            </a:r>
            <a:r>
              <a:rPr lang="fr-FR" dirty="0" err="1" smtClean="0"/>
              <a:t>odsustvo</a:t>
            </a:r>
            <a:r>
              <a:rPr lang="fr-FR" dirty="0" smtClean="0"/>
              <a:t>) </a:t>
            </a:r>
            <a:r>
              <a:rPr lang="fr-FR" dirty="0" err="1" smtClean="0"/>
              <a:t>algoritama</a:t>
            </a:r>
            <a:r>
              <a:rPr lang="fr-FR" dirty="0" smtClean="0"/>
              <a:t> </a:t>
            </a:r>
            <a:r>
              <a:rPr lang="fr-FR" dirty="0" err="1" smtClean="0"/>
              <a:t>za</a:t>
            </a:r>
            <a:r>
              <a:rPr lang="fr-FR" dirty="0" smtClean="0"/>
              <a:t> </a:t>
            </a:r>
            <a:r>
              <a:rPr lang="fr-FR" dirty="0" err="1" smtClean="0"/>
              <a:t>rutiranje</a:t>
            </a:r>
            <a:r>
              <a:rPr lang="fr-FR" dirty="0" smtClean="0"/>
              <a:t>, </a:t>
            </a:r>
            <a:r>
              <a:rPr lang="fr-FR" dirty="0" err="1" smtClean="0"/>
              <a:t>kao</a:t>
            </a:r>
            <a:r>
              <a:rPr lang="fr-FR" dirty="0" smtClean="0"/>
              <a:t> i </a:t>
            </a:r>
            <a:r>
              <a:rPr lang="fr-FR" dirty="0" err="1" smtClean="0"/>
              <a:t>niža</a:t>
            </a:r>
            <a:r>
              <a:rPr lang="fr-FR" dirty="0" smtClean="0"/>
              <a:t> </a:t>
            </a:r>
            <a:r>
              <a:rPr lang="fr-FR" dirty="0" err="1" smtClean="0"/>
              <a:t>cijena</a:t>
            </a:r>
            <a:r>
              <a:rPr lang="fr-FR" dirty="0" smtClean="0"/>
              <a:t> </a:t>
            </a:r>
            <a:r>
              <a:rPr lang="fr-FR" dirty="0" err="1" smtClean="0"/>
              <a:t>za</a:t>
            </a:r>
            <a:r>
              <a:rPr lang="fr-FR" dirty="0" smtClean="0"/>
              <a:t> </a:t>
            </a:r>
            <a:r>
              <a:rPr lang="fr-FR" dirty="0" err="1" smtClean="0"/>
              <a:t>administriranje</a:t>
            </a:r>
            <a:r>
              <a:rPr lang="fr-FR" dirty="0" smtClean="0"/>
              <a:t> i </a:t>
            </a:r>
            <a:r>
              <a:rPr lang="fr-FR" dirty="0" err="1" smtClean="0"/>
              <a:t>održavanje</a:t>
            </a:r>
            <a:r>
              <a:rPr lang="fr-FR" dirty="0" smtClean="0"/>
              <a:t> </a:t>
            </a:r>
            <a:r>
              <a:rPr lang="fr-FR" dirty="0" err="1" smtClean="0"/>
              <a:t>mreže</a:t>
            </a:r>
            <a:r>
              <a:rPr lang="fr-FR" dirty="0" smtClean="0"/>
              <a:t> </a:t>
            </a:r>
            <a:r>
              <a:rPr lang="fr-FR" dirty="0" err="1" smtClean="0"/>
              <a:t>ukazuju</a:t>
            </a:r>
            <a:r>
              <a:rPr lang="fr-FR" dirty="0" smtClean="0"/>
              <a:t> da je </a:t>
            </a:r>
            <a:r>
              <a:rPr lang="fr-FR" dirty="0" err="1" smtClean="0"/>
              <a:t>cjelokupna</a:t>
            </a:r>
            <a:r>
              <a:rPr lang="fr-FR" dirty="0" smtClean="0"/>
              <a:t> </a:t>
            </a:r>
            <a:r>
              <a:rPr lang="fr-FR" dirty="0" err="1" smtClean="0"/>
              <a:t>komunikaciona</a:t>
            </a:r>
            <a:r>
              <a:rPr lang="fr-FR" dirty="0" smtClean="0"/>
              <a:t> </a:t>
            </a:r>
            <a:r>
              <a:rPr lang="fr-FR" dirty="0" err="1" smtClean="0"/>
              <a:t>cijena</a:t>
            </a:r>
            <a:r>
              <a:rPr lang="fr-FR" dirty="0" smtClean="0"/>
              <a:t> </a:t>
            </a:r>
            <a:r>
              <a:rPr lang="fr-FR" dirty="0" err="1" smtClean="0"/>
              <a:t>LAN-a</a:t>
            </a:r>
            <a:r>
              <a:rPr lang="fr-FR" dirty="0" smtClean="0"/>
              <a:t> </a:t>
            </a:r>
            <a:r>
              <a:rPr lang="fr-FR" dirty="0" err="1" smtClean="0"/>
              <a:t>znatno</a:t>
            </a:r>
            <a:r>
              <a:rPr lang="fr-FR" dirty="0" smtClean="0"/>
              <a:t> </a:t>
            </a:r>
            <a:r>
              <a:rPr lang="fr-FR" dirty="0" err="1" smtClean="0"/>
              <a:t>niža</a:t>
            </a:r>
            <a:r>
              <a:rPr lang="fr-FR" dirty="0" smtClean="0"/>
              <a:t> </a:t>
            </a:r>
            <a:r>
              <a:rPr lang="fr-FR" dirty="0" err="1" smtClean="0"/>
              <a:t>od</a:t>
            </a:r>
            <a:r>
              <a:rPr lang="fr-FR" dirty="0" smtClean="0"/>
              <a:t> WAN-a.</a:t>
            </a:r>
            <a:endParaRPr lang="en-US" dirty="0" smtClean="0"/>
          </a:p>
          <a:p>
            <a:r>
              <a:rPr lang="fr-FR" dirty="0" smtClean="0"/>
              <a:t>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sz="2200" i="1" dirty="0" smtClean="0">
                <a:solidFill>
                  <a:srgbClr val="0070C0"/>
                </a:solidFill>
              </a:rPr>
              <a:t>LAN mreže</a:t>
            </a:r>
            <a:endParaRPr lang="en-US" sz="2200" i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Latn-BA" b="1" i="1" dirty="0" smtClean="0"/>
              <a:t>Osobine LAN mreža</a:t>
            </a:r>
            <a:endParaRPr lang="en-US" dirty="0" smtClean="0"/>
          </a:p>
          <a:p>
            <a:pPr lvl="0">
              <a:buNone/>
            </a:pPr>
            <a:r>
              <a:rPr lang="sr-Latn-BA" b="1" dirty="0" smtClean="0"/>
              <a:t>LAN mreža može biti zasnovana </a:t>
            </a:r>
            <a:endParaRPr lang="en-US" dirty="0" smtClean="0"/>
          </a:p>
          <a:p>
            <a:pPr lvl="0">
              <a:buFont typeface="Wingdings" pitchFamily="2" charset="2"/>
              <a:buChar char="ü"/>
            </a:pPr>
            <a:r>
              <a:rPr lang="sr-Latn-BA" b="1" i="1" dirty="0" smtClean="0"/>
              <a:t>na personalnim računarima (serveri i radne stanice) ili </a:t>
            </a:r>
            <a:endParaRPr lang="en-US" dirty="0" smtClean="0"/>
          </a:p>
          <a:p>
            <a:pPr lvl="0">
              <a:buFont typeface="Wingdings" pitchFamily="2" charset="2"/>
              <a:buChar char="ü"/>
            </a:pPr>
            <a:r>
              <a:rPr lang="sr-Latn-BA" b="1" i="1" dirty="0" smtClean="0"/>
              <a:t>na matičnom računaru (matični računar i terminali).</a:t>
            </a:r>
          </a:p>
          <a:p>
            <a:pPr lvl="0">
              <a:buFont typeface="Wingdings" pitchFamily="2" charset="2"/>
              <a:buChar char="ü"/>
            </a:pPr>
            <a:endParaRPr lang="en-US" dirty="0" smtClean="0"/>
          </a:p>
          <a:p>
            <a:pPr lvl="0">
              <a:buNone/>
            </a:pPr>
            <a:r>
              <a:rPr lang="sr-Latn-BA" b="1" i="1" dirty="0" smtClean="0">
                <a:solidFill>
                  <a:srgbClr val="FFFF00"/>
                </a:solidFill>
              </a:rPr>
              <a:t>Serverska LAN mrež</a:t>
            </a:r>
            <a:r>
              <a:rPr lang="sr-Latn-BA" b="1" dirty="0" smtClean="0"/>
              <a:t>a ima računar koji služi kao server. </a:t>
            </a:r>
          </a:p>
          <a:p>
            <a:pPr lvl="0">
              <a:buNone/>
            </a:pPr>
            <a:r>
              <a:rPr lang="sr-Latn-BA" b="1" dirty="0" smtClean="0"/>
              <a:t>		Mrežni operativni sistem (NOS) obično zamjenjuje lokalni operativni sistem a bezbjednost je moguće dobro kontrolisati. Ovakve LAN mreže mogu biti vrlo različitih veličina.</a:t>
            </a:r>
            <a:endParaRPr lang="en-US" dirty="0" smtClean="0"/>
          </a:p>
          <a:p>
            <a:pPr lvl="0">
              <a:buNone/>
            </a:pPr>
            <a:r>
              <a:rPr lang="sr-Latn-BA" b="1" dirty="0" smtClean="0"/>
              <a:t>Na </a:t>
            </a:r>
            <a:r>
              <a:rPr lang="sr-Latn-BA" b="1" i="1" dirty="0" smtClean="0">
                <a:solidFill>
                  <a:srgbClr val="FFFF00"/>
                </a:solidFill>
              </a:rPr>
              <a:t>ravnopravnim</a:t>
            </a:r>
            <a:r>
              <a:rPr lang="sr-Latn-BA" b="1" dirty="0" smtClean="0"/>
              <a:t> (peer-to- peer, P2P) lokalnim mrežama većina mašina može biti i server i radna stanica. Čest je slučaj da mrežni operativni sistem radi pod lokalnim operativnim sistemom pojedinih stanica, a kontrola bezbjednosti nije dobra. Ravnopravne LAN mreže nijesu pogodne za umrežavanje velikog broja čvorova.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sz="2200" i="1" dirty="0" smtClean="0">
                <a:solidFill>
                  <a:srgbClr val="0070C0"/>
                </a:solidFill>
              </a:rPr>
              <a:t>LAN mreže</a:t>
            </a:r>
            <a:endParaRPr lang="en-US" sz="2200" i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r-Latn-BA" b="1" dirty="0" smtClean="0"/>
              <a:t>LAN arhitekture mogu biti </a:t>
            </a:r>
            <a:r>
              <a:rPr lang="sr-Latn-BA" b="1" i="1" dirty="0" smtClean="0">
                <a:solidFill>
                  <a:srgbClr val="FFFF00"/>
                </a:solidFill>
              </a:rPr>
              <a:t>ARCnet</a:t>
            </a:r>
            <a:r>
              <a:rPr lang="sr-Latn-BA" b="1" dirty="0" smtClean="0"/>
              <a:t>, </a:t>
            </a:r>
            <a:r>
              <a:rPr lang="sr-Latn-BA" b="1" i="1" dirty="0" smtClean="0">
                <a:solidFill>
                  <a:srgbClr val="FFFF00"/>
                </a:solidFill>
              </a:rPr>
              <a:t>Ethernet</a:t>
            </a:r>
            <a:r>
              <a:rPr lang="sr-Latn-BA" b="1" dirty="0" smtClean="0"/>
              <a:t>, </a:t>
            </a:r>
            <a:r>
              <a:rPr lang="sr-Latn-BA" b="1" i="1" dirty="0" smtClean="0">
                <a:solidFill>
                  <a:srgbClr val="FFFF00"/>
                </a:solidFill>
              </a:rPr>
              <a:t>FDDI</a:t>
            </a:r>
            <a:r>
              <a:rPr lang="sr-Latn-BA" b="1" i="1" dirty="0" smtClean="0"/>
              <a:t> </a:t>
            </a:r>
            <a:r>
              <a:rPr lang="sr-Latn-BA" b="1" dirty="0" smtClean="0"/>
              <a:t> i </a:t>
            </a:r>
            <a:r>
              <a:rPr lang="sr-Latn-BA" b="1" i="1" dirty="0" smtClean="0">
                <a:solidFill>
                  <a:srgbClr val="FFFF00"/>
                </a:solidFill>
              </a:rPr>
              <a:t>Token</a:t>
            </a:r>
            <a:r>
              <a:rPr lang="sr-Latn-BA" b="1" i="1" dirty="0" smtClean="0"/>
              <a:t> </a:t>
            </a:r>
            <a:r>
              <a:rPr lang="sr-Latn-BA" b="1" i="1" dirty="0" smtClean="0">
                <a:solidFill>
                  <a:srgbClr val="FFFF00"/>
                </a:solidFill>
              </a:rPr>
              <a:t>ring</a:t>
            </a:r>
            <a:r>
              <a:rPr lang="sr-Latn-BA" b="1" dirty="0" smtClean="0"/>
              <a:t>.</a:t>
            </a:r>
          </a:p>
          <a:p>
            <a:pPr lvl="0"/>
            <a:endParaRPr lang="en-US" dirty="0" smtClean="0"/>
          </a:p>
          <a:p>
            <a:pPr lvl="0">
              <a:buNone/>
            </a:pPr>
            <a:r>
              <a:rPr lang="sr-Latn-BA" b="1" dirty="0" smtClean="0"/>
              <a:t>Arhitektura određuje </a:t>
            </a:r>
            <a:endParaRPr lang="en-US" dirty="0" smtClean="0"/>
          </a:p>
          <a:p>
            <a:pPr lvl="0">
              <a:buFont typeface="Wingdings" pitchFamily="2" charset="2"/>
              <a:buChar char="Ø"/>
            </a:pPr>
            <a:r>
              <a:rPr lang="sr-Latn-BA" b="1" dirty="0" smtClean="0"/>
              <a:t>veličinu mreže, 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sr-Latn-BA" b="1" dirty="0" smtClean="0"/>
              <a:t>granice rastojanja i </a:t>
            </a:r>
            <a:endParaRPr lang="en-US" dirty="0" smtClean="0"/>
          </a:p>
          <a:p>
            <a:pPr lvl="0">
              <a:buFont typeface="Wingdings" pitchFamily="2" charset="2"/>
              <a:buChar char="Ø"/>
            </a:pPr>
            <a:r>
              <a:rPr lang="sr-Latn-BA" b="1" dirty="0" smtClean="0"/>
              <a:t>protokole nižih slojeva</a:t>
            </a:r>
          </a:p>
          <a:p>
            <a:pPr lvl="0">
              <a:buFont typeface="Wingdings" pitchFamily="2" charset="2"/>
              <a:buChar char="Ø"/>
            </a:pPr>
            <a:endParaRPr lang="en-US" dirty="0" smtClean="0"/>
          </a:p>
          <a:p>
            <a:pPr lvl="0"/>
            <a:r>
              <a:rPr lang="sr-Latn-BA" b="1" dirty="0" smtClean="0"/>
              <a:t>Mrežni operativni sistem (NOS) određuje protokole viših nivoa i raspoložive usluge</a:t>
            </a:r>
            <a:r>
              <a:rPr lang="sr-Latn-BA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sz="2200" i="1" dirty="0" smtClean="0">
                <a:solidFill>
                  <a:srgbClr val="0070C0"/>
                </a:solidFill>
              </a:rPr>
              <a:t>LAN mreže</a:t>
            </a:r>
            <a:endParaRPr lang="en-US" sz="2200" i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BA" dirty="0" smtClean="0"/>
              <a:t>U LAN terminologiji PC nazivamo čvorovima. Čvorovi mogu biti ili serveri ili radne stanice.</a:t>
            </a:r>
          </a:p>
          <a:p>
            <a:endParaRPr lang="en-US" dirty="0" smtClean="0"/>
          </a:p>
          <a:p>
            <a:r>
              <a:rPr lang="sr-Latn-BA" dirty="0" smtClean="0"/>
              <a:t>Mini računari ili veliki računari u nekoj LAN mreži služe kao matični računari- hostovi- domaćini priključenim računarima i terminalima.</a:t>
            </a:r>
          </a:p>
          <a:p>
            <a:endParaRPr lang="en-US" dirty="0" smtClean="0"/>
          </a:p>
          <a:p>
            <a:r>
              <a:rPr lang="sr-Latn-BA" dirty="0" smtClean="0"/>
              <a:t>Čvorovi su priključeni na mrežu pomoću mrežne kartice (NIC) koja se još naziva mrežnim adapterom i drugim imenima.</a:t>
            </a:r>
          </a:p>
          <a:p>
            <a:r>
              <a:rPr lang="sr-Latn-BA" dirty="0" smtClean="0"/>
              <a:t> Ova kartica je postavljena u priključak za proširenje na matičnoj ploči čvora. </a:t>
            </a:r>
          </a:p>
          <a:p>
            <a:r>
              <a:rPr lang="sr-Latn-BA" dirty="0" smtClean="0"/>
              <a:t>Svaki čvor mora imati sopstvenu mrežnu karticu. Server može imati po nekoliko mrežnih kartica koje omogućavaju da server bude istovremeno povezan sa više mreža.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ME" sz="2200" i="1" dirty="0" smtClean="0">
                <a:solidFill>
                  <a:srgbClr val="0070C0"/>
                </a:solidFill>
              </a:rPr>
              <a:t>LAN mreže</a:t>
            </a:r>
            <a:endParaRPr lang="en-US" sz="2200" i="1" dirty="0">
              <a:solidFill>
                <a:srgbClr val="0070C0"/>
              </a:solidFill>
            </a:endParaRPr>
          </a:p>
        </p:txBody>
      </p:sp>
      <p:pic>
        <p:nvPicPr>
          <p:cNvPr id="4" name="Content Placeholder 3" descr="220px-NIC-FA31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76400" y="2057400"/>
            <a:ext cx="5334000" cy="31242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460</TotalTime>
  <Words>379</Words>
  <Application>Microsoft Office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LAN mreže (Local Area Network) </vt:lpstr>
      <vt:lpstr>LAN mreže</vt:lpstr>
      <vt:lpstr>LAN mreže</vt:lpstr>
      <vt:lpstr>LAN mreže</vt:lpstr>
      <vt:lpstr>LAN mreže</vt:lpstr>
      <vt:lpstr>LAN mreže</vt:lpstr>
      <vt:lpstr>LAN mreže</vt:lpstr>
      <vt:lpstr>LAN mreže</vt:lpstr>
      <vt:lpstr>LAN mreže</vt:lpstr>
      <vt:lpstr>LAN mreže</vt:lpstr>
      <vt:lpstr>LAN mreže</vt:lpstr>
      <vt:lpstr>LAN mreže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Arhitektura LAN mreže</dc:title>
  <dc:creator>IBM</dc:creator>
  <cp:lastModifiedBy>marina</cp:lastModifiedBy>
  <cp:revision>51</cp:revision>
  <dcterms:created xsi:type="dcterms:W3CDTF">2012-12-10T09:24:15Z</dcterms:created>
  <dcterms:modified xsi:type="dcterms:W3CDTF">2018-12-07T23:21:51Z</dcterms:modified>
</cp:coreProperties>
</file>