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5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64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326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289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9355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9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2330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3072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22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43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952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07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48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08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663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5490-3C19-4866-BB72-65CAF055D1E9}" type="datetimeFigureOut">
              <a:rPr lang="en-US" smtClean="0"/>
              <a:pPr/>
              <a:t>15/04/2020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9F6F-854E-4E14-9655-9062DBDE4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177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GEOMETRIJSKE FIGURE U RAVNI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ME" dirty="0" smtClean="0"/>
              <a:t>OVRŠINA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8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PRAVOUGAONIK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336873"/>
            <a:ext cx="4673120" cy="35993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600" dirty="0" smtClean="0"/>
              </a:p>
              <a:p>
                <a:endParaRPr lang="sr-Latn-ME" sz="3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941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KVADRAT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0799" y="2216609"/>
            <a:ext cx="3980508" cy="40343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382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PARALELOGRAM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9844" y="2439426"/>
            <a:ext cx="6877882" cy="34967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𝑃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𝑎𝑏</m:t>
                    </m:r>
                    <m:func>
                      <m:func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5774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ROMB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0939" y="2336873"/>
            <a:ext cx="5909297" cy="36803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𝑃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8772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1046" y="2517430"/>
            <a:ext cx="5684413" cy="35694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𝑚h</m:t>
                    </m:r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𝑚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733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2549" y="2336873"/>
            <a:ext cx="6117496" cy="38973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51145" y="2730674"/>
            <a:ext cx="3858017" cy="309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75225" y="31941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06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185" y="2444042"/>
            <a:ext cx="4779809" cy="349214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b="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𝑑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h</m:t>
                    </m:r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6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891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ŠESTOUGAO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2293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PRAVILAN ŠESTOUGAO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59379"/>
            <a:ext cx="4482586" cy="44963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b="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1929008" y="2705622"/>
            <a:ext cx="1991639" cy="3469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29008" y="4440477"/>
            <a:ext cx="2981195" cy="1734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475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smtClean="0"/>
                  <a:t>Izračunati</a:t>
                </a:r>
                <a:r>
                  <a:rPr lang="en-US" sz="3200" dirty="0"/>
                  <a:t/>
                </a:r>
                <a:r>
                  <a:rPr lang="en-US" sz="3200" dirty="0" err="1"/>
                  <a:t>obim</a:t>
                </a:r>
                <a:r>
                  <a:rPr lang="en-US" sz="3200" dirty="0"/>
                  <a:t/>
                </a:r>
                <a:r>
                  <a:rPr lang="en-US" sz="3200" dirty="0" err="1"/>
                  <a:t>i</a:t>
                </a:r>
                <a:r>
                  <a:rPr lang="en-US" sz="3200" dirty="0"/>
                  <a:t/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/>
                </a:r>
                <a:r>
                  <a:rPr lang="en-US" sz="3200" dirty="0" err="1"/>
                  <a:t>kvadrata</a:t>
                </a:r>
                <a:r>
                  <a:rPr lang="en-US" sz="3200" dirty="0"/>
                  <a:t/>
                </a:r>
                <a:r>
                  <a:rPr lang="en-US" sz="3200" dirty="0" err="1"/>
                  <a:t>dijagonale</a:t>
                </a:r>
                <a:r>
                  <a:rPr lang="en-US" sz="3200" dirty="0"/>
                  <a:t/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US" sz="3200" dirty="0" smtClean="0"/>
                  <a:t> .</a:t>
                </a:r>
                <a:endParaRPr lang="sr-Latn-ME" sz="320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err="1"/>
                  <a:t>Izračunati</a:t>
                </a:r>
                <a:r>
                  <a:rPr lang="en-US" sz="3200" dirty="0"/>
                  <a:t/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/>
                </a:r>
                <a:r>
                  <a:rPr lang="en-US" sz="3200" dirty="0" err="1"/>
                  <a:t>pravougaonika</a:t>
                </a:r>
                <a:r>
                  <a:rPr lang="en-US" sz="3200" dirty="0"/>
                  <a:t/>
                </a:r>
                <a:r>
                  <a:rPr lang="en-US" sz="3200" dirty="0" err="1"/>
                  <a:t>čija</a:t>
                </a:r>
                <a:r>
                  <a:rPr lang="en-US" sz="3200" dirty="0"/>
                  <a:t> je </a:t>
                </a:r>
                <a:r>
                  <a:rPr lang="en-US" sz="3200" dirty="0" err="1"/>
                  <a:t>stranica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a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, </a:t>
                </a:r>
                <a:r>
                  <a:rPr lang="en-US" sz="3200" dirty="0"/>
                  <a:t>a </a:t>
                </a:r>
                <a:r>
                  <a:rPr lang="en-US" sz="3200" dirty="0" err="1"/>
                  <a:t>dijagonala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d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13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l-PL" sz="3200" dirty="0" smtClean="0"/>
                  <a:t>Izračunati </a:t>
                </a:r>
                <a:r>
                  <a:rPr lang="pl-PL" sz="3200" dirty="0"/>
                  <a:t>dijagonalu pravougaonika čiji je obim </a:t>
                </a:r>
                <a:r>
                  <a:rPr lang="pl-PL" sz="3200" dirty="0" smtClean="0"/>
                  <a:t>28 cm, </a:t>
                </a:r>
                <a:r>
                  <a:rPr lang="pl-PL" sz="3200" dirty="0"/>
                  <a:t>a jedna stranica za 2 duža </a:t>
                </a:r>
                <a:r>
                  <a:rPr lang="pl-PL" sz="3200" dirty="0" smtClean="0"/>
                  <a:t>od </a:t>
                </a:r>
                <a:r>
                  <a:rPr lang="en-US" sz="3200" dirty="0" err="1" smtClean="0"/>
                  <a:t>druge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sz="3200" dirty="0" smtClean="0"/>
                  <a:t>Stranice </a:t>
                </a:r>
                <a:r>
                  <a:rPr lang="it-IT" sz="3200" dirty="0"/>
                  <a:t>paralelograma su </a:t>
                </a:r>
                <a:r>
                  <a:rPr lang="it-IT" sz="3200" i="1" dirty="0" smtClean="0"/>
                  <a:t>a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i="1" dirty="0" smtClean="0"/>
                  <a:t>b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7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dirty="0"/>
                  <a:t>a površina </a:t>
                </a:r>
                <a:r>
                  <a:rPr lang="it-IT" sz="3200" dirty="0" smtClean="0"/>
                  <a:t>70</a:t>
                </a:r>
                <a:r>
                  <a:rPr lang="sr-Latn-ME" sz="3200" dirty="0" smtClean="0"/>
                  <a:t> cm</a:t>
                </a:r>
                <a:r>
                  <a:rPr lang="sr-Latn-ME" sz="3200" baseline="30000" dirty="0" smtClean="0"/>
                  <a:t>2</a:t>
                </a:r>
                <a:r>
                  <a:rPr lang="it-IT" sz="3200" dirty="0" smtClean="0"/>
                  <a:t>. </a:t>
                </a:r>
                <a:r>
                  <a:rPr lang="it-IT" sz="3200" dirty="0"/>
                  <a:t>Izračunati visine </a:t>
                </a:r>
                <a:r>
                  <a:rPr lang="it-IT" sz="3200" dirty="0" smtClean="0"/>
                  <a:t>koje</a:t>
                </a:r>
                <a:r>
                  <a:rPr lang="sr-Latn-ME" sz="3200" dirty="0" smtClean="0"/>
                  <a:t/>
                </a:r>
                <a:r>
                  <a:rPr lang="en-US" sz="3200" dirty="0" err="1" smtClean="0"/>
                  <a:t>odgovaraju</a:t>
                </a:r>
                <a:r>
                  <a:rPr lang="en-US" sz="3200" dirty="0" smtClean="0"/>
                  <a:t/>
                </a:r>
                <a:r>
                  <a:rPr lang="en-US" sz="3200" dirty="0" err="1"/>
                  <a:t>stranicama</a:t>
                </a:r>
                <a:r>
                  <a:rPr lang="en-US" sz="3200" dirty="0"/>
                  <a:t/>
                </a:r>
                <a:r>
                  <a:rPr lang="en-US" sz="3200" i="1" dirty="0"/>
                  <a:t>a </a:t>
                </a:r>
                <a:r>
                  <a:rPr lang="en-US" sz="3200" dirty="0" err="1"/>
                  <a:t>i</a:t>
                </a:r>
                <a:r>
                  <a:rPr lang="en-US" sz="3200" dirty="0"/>
                  <a:t/>
                </a:r>
                <a:r>
                  <a:rPr lang="en-US" sz="3200" i="1" dirty="0" smtClean="0"/>
                  <a:t>b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  <a:blipFill rotWithShape="0">
                <a:blip r:embed="rId2"/>
                <a:stretch>
                  <a:fillRect l="-1370" t="-2373" r="-932" b="-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302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TROUGAO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14244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88264" cy="35993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000" dirty="0" err="1"/>
              <a:t>Stranice</a:t>
            </a:r>
            <a:r>
              <a:rPr lang="en-US" sz="3000" dirty="0"/>
              <a:t> </a:t>
            </a:r>
            <a:r>
              <a:rPr lang="en-US" sz="3000" dirty="0" err="1"/>
              <a:t>paralelograma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i="1" dirty="0"/>
              <a:t>a</a:t>
            </a:r>
            <a:r>
              <a:rPr lang="sr-Latn-ME" sz="3000" i="1" dirty="0"/>
              <a:t>=</a:t>
            </a:r>
            <a:r>
              <a:rPr lang="en-US" sz="3000" dirty="0"/>
              <a:t>6</a:t>
            </a:r>
            <a:r>
              <a:rPr lang="sr-Latn-ME" sz="3000" dirty="0"/>
              <a:t> cm</a:t>
            </a:r>
            <a:r>
              <a:rPr lang="en-US" sz="3000" dirty="0"/>
              <a:t>, </a:t>
            </a:r>
            <a:r>
              <a:rPr lang="en-US" sz="3000" i="1" dirty="0"/>
              <a:t>b</a:t>
            </a:r>
            <a:r>
              <a:rPr lang="sr-Latn-ME" sz="3000" i="1" dirty="0"/>
              <a:t>=</a:t>
            </a:r>
            <a:r>
              <a:rPr lang="en-US" sz="3000" dirty="0"/>
              <a:t>8</a:t>
            </a:r>
            <a:r>
              <a:rPr lang="sr-Latn-ME" sz="3000" dirty="0"/>
              <a:t> cm</a:t>
            </a:r>
            <a:r>
              <a:rPr lang="en-US" sz="3000" dirty="0"/>
              <a:t>, a </a:t>
            </a:r>
            <a:r>
              <a:rPr lang="en-US" sz="3000" dirty="0" err="1"/>
              <a:t>ugao</a:t>
            </a:r>
            <a:r>
              <a:rPr lang="en-US" sz="3000" dirty="0"/>
              <a:t> </a:t>
            </a:r>
            <a:r>
              <a:rPr lang="en-US" sz="3000" dirty="0" err="1"/>
              <a:t>između</a:t>
            </a:r>
            <a:r>
              <a:rPr lang="en-US" sz="3000" dirty="0"/>
              <a:t> </a:t>
            </a:r>
            <a:r>
              <a:rPr lang="en-US" sz="3000" dirty="0" err="1"/>
              <a:t>njih</a:t>
            </a:r>
            <a:r>
              <a:rPr lang="sr-Latn-ME" sz="3000" dirty="0"/>
              <a:t> je 30°</a:t>
            </a:r>
            <a:r>
              <a:rPr lang="en-US" sz="3000" dirty="0"/>
              <a:t>. </a:t>
            </a:r>
            <a:r>
              <a:rPr lang="en-US" sz="3000" dirty="0" err="1"/>
              <a:t>Izračunati</a:t>
            </a:r>
            <a:r>
              <a:rPr lang="sr-Latn-ME" sz="3000" dirty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en-US" sz="3000" dirty="0" err="1" smtClean="0"/>
              <a:t>paralelograma</a:t>
            </a:r>
            <a:r>
              <a:rPr lang="en-US" sz="3000" dirty="0" smtClean="0"/>
              <a:t>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sr-Latn-ME" sz="3000" dirty="0" smtClean="0"/>
              <a:t>i stranicu</a:t>
            </a:r>
            <a:r>
              <a:rPr lang="en-US" sz="3000" dirty="0" smtClean="0"/>
              <a:t> </a:t>
            </a:r>
            <a:r>
              <a:rPr lang="en-US" sz="3000" dirty="0" err="1"/>
              <a:t>romba</a:t>
            </a:r>
            <a:r>
              <a:rPr lang="en-US" sz="3000" dirty="0"/>
              <a:t>,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smtClean="0"/>
              <a:t>je: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1</a:t>
            </a:r>
            <a:r>
              <a:rPr lang="sr-Latn-ME" sz="3000" dirty="0" smtClean="0"/>
              <a:t>=</a:t>
            </a:r>
            <a:r>
              <a:rPr lang="en-US" sz="3000" dirty="0" smtClean="0"/>
              <a:t>24</a:t>
            </a:r>
            <a:r>
              <a:rPr lang="sr-Latn-ME" sz="3000" dirty="0" smtClean="0"/>
              <a:t> cm</a:t>
            </a:r>
            <a:r>
              <a:rPr lang="en-US" sz="3000" dirty="0" smtClean="0"/>
              <a:t>, 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2</a:t>
            </a:r>
            <a:r>
              <a:rPr lang="sr-Latn-ME" sz="3000" dirty="0" smtClean="0"/>
              <a:t>=</a:t>
            </a:r>
            <a:r>
              <a:rPr lang="en-US" sz="3000" dirty="0" smtClean="0"/>
              <a:t>10</a:t>
            </a:r>
            <a:r>
              <a:rPr lang="sr-Latn-ME" sz="3000" dirty="0" smtClean="0"/>
              <a:t> cm.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Jednakokraki</a:t>
            </a:r>
            <a:r>
              <a:rPr lang="en-US" sz="3000" dirty="0" smtClean="0"/>
              <a:t> </a:t>
            </a:r>
            <a:r>
              <a:rPr lang="en-US" sz="3000" dirty="0" err="1"/>
              <a:t>trapez</a:t>
            </a:r>
            <a:r>
              <a:rPr lang="en-US" sz="3000" dirty="0"/>
              <a:t> ABCD </a:t>
            </a:r>
            <a:r>
              <a:rPr lang="en-US" sz="3000" dirty="0" err="1"/>
              <a:t>ima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AB=28 cm </a:t>
            </a:r>
            <a:r>
              <a:rPr lang="en-US" sz="3000" dirty="0" err="1"/>
              <a:t>i</a:t>
            </a:r>
            <a:r>
              <a:rPr lang="en-US" sz="3000" dirty="0"/>
              <a:t> CD=4 cm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visinu</a:t>
            </a:r>
            <a:r>
              <a:rPr lang="en-US" sz="3000" dirty="0"/>
              <a:t> 5 </a:t>
            </a:r>
            <a:r>
              <a:rPr lang="en-US" sz="3000" dirty="0" smtClean="0"/>
              <a:t>cm.</a:t>
            </a:r>
            <a:r>
              <a:rPr lang="sr-Latn-ME" sz="3000" dirty="0" smtClean="0"/>
              <a:t> </a:t>
            </a: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dužinu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</a:t>
            </a:r>
            <a:r>
              <a:rPr lang="en-US" sz="3000" dirty="0" smtClean="0"/>
              <a:t>AD.</a:t>
            </a:r>
            <a:endParaRPr lang="sr-Latn-ME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10817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600" y="2336873"/>
            <a:ext cx="5545912" cy="38940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rad>
                  </m:oMath>
                </a14:m>
                <a:endParaRPr lang="en-US" sz="3200" b="1" dirty="0" smtClean="0"/>
              </a:p>
              <a:p>
                <a:pPr marL="0" indent="0">
                  <a:buNone/>
                </a:pPr>
                <a:r>
                  <a:rPr lang="en-US" sz="3200" b="1" dirty="0" err="1" smtClean="0"/>
                  <a:t>Heronov</a:t>
                </a:r>
                <a:r>
                  <a:rPr lang="en-US" sz="3200" b="1" dirty="0" smtClean="0"/>
                  <a:t/>
                </a:r>
                <a:r>
                  <a:rPr lang="en-US" sz="3200" b="1" dirty="0" err="1" smtClean="0"/>
                  <a:t>obrazac</a:t>
                </a:r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𝒂𝒃𝒄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sr-Latn-ME" sz="3200" b="1" dirty="0" smtClean="0"/>
                  <a:t>-</a:t>
                </a:r>
                <a:r>
                  <a:rPr lang="sr-Latn-ME" sz="2600" b="1" dirty="0" smtClean="0"/>
                  <a:t>poluprečnik upisane kružnice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sr-Latn-ME" sz="2600" b="1" dirty="0" smtClean="0"/>
                  <a:t>- poluprečnik opisane kružnice</a:t>
                </a:r>
                <a:endParaRPr lang="en-US" sz="26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  <a:blipFill rotWithShape="1">
                <a:blip r:embed="rId3"/>
                <a:stretch>
                  <a:fillRect l="-2838" r="-1638" b="-2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1786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</a:rPr>
                        <m:t>𝐴𝐶𝐷</m:t>
                      </m:r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7365" y="536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𝑐𝑏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analogno</a:t>
                </a:r>
                <a:r>
                  <a:rPr lang="en-US" dirty="0" smtClean="0"/>
                  <a:t> tome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/>
                </a:r>
                <a:endParaRPr lang="en-US" i="1" dirty="0" smtClean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  <m:func>
                            <m:func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    </m:t>
                      </m:r>
                      <m:r>
                        <a:rPr lang="en-US" sz="2400" b="0" i="1" smtClean="0">
                          <a:latin typeface="Cambria Math"/>
                        </a:rPr>
                        <m:t>𝑖</m:t>
                      </m:r>
                      <m:r>
                        <a:rPr lang="en-US" sz="2400" b="0" i="1" smtClean="0">
                          <a:latin typeface="Cambria Math"/>
                        </a:rPr>
                        <m:t>         </m:t>
                      </m:r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𝑐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blipFill rotWithShape="1">
                <a:blip r:embed="rId5"/>
                <a:stretch>
                  <a:fillRect l="-1195" t="-2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628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Sinusna </a:t>
                </a:r>
                <a:r>
                  <a:rPr lang="en-US" dirty="0" err="1" smtClean="0"/>
                  <a:t>teorema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/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Kosinusna</a:t>
                </a:r>
                <a:r>
                  <a:rPr lang="en-US" dirty="0" smtClean="0"/>
                  <a:t/>
                </a:r>
                <a:r>
                  <a:rPr lang="en-US" dirty="0" err="1" smtClean="0"/>
                  <a:t>teorema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𝑎𝑐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𝑎𝑏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2075" t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7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0863" y="2336800"/>
            <a:ext cx="3877762" cy="359886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b="0" dirty="0" smtClean="0"/>
              </a:p>
              <a:p>
                <a:pPr marL="0" indent="0">
                  <a:buNone/>
                </a:pPr>
                <a:endParaRPr lang="en-US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8139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226479"/>
            <a:ext cx="4462817" cy="41060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+2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788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JEDNAKOSTRANIČNI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18436"/>
            <a:ext cx="4288510" cy="44758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=3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991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ČETVOROUGAO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199927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413</TotalTime>
  <Words>97</Words>
  <Application>Microsoft Office PowerPoint</Application>
  <PresentationFormat>Custom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Berlin</vt:lpstr>
      <vt:lpstr>GEOMETRIJSKE FIGURE U RAVNI</vt:lpstr>
      <vt:lpstr>TROUGAO</vt:lpstr>
      <vt:lpstr>TROUGAO</vt:lpstr>
      <vt:lpstr>TROUGAO</vt:lpstr>
      <vt:lpstr>TROUGAO</vt:lpstr>
      <vt:lpstr>PRAVOUGLI TROUGAO</vt:lpstr>
      <vt:lpstr>JEDNAKOKRAKI TROUGAO</vt:lpstr>
      <vt:lpstr>JEDNAKOSTRANIČNI TROUGAO</vt:lpstr>
      <vt:lpstr>ČETVOROUGAO</vt:lpstr>
      <vt:lpstr>PRAVOUGAONIK</vt:lpstr>
      <vt:lpstr>KVADRAT</vt:lpstr>
      <vt:lpstr>PARALELOGRAM</vt:lpstr>
      <vt:lpstr>ROMB</vt:lpstr>
      <vt:lpstr>TRAPEZ</vt:lpstr>
      <vt:lpstr>JEDNAKOKRAKI TRAPEZ</vt:lpstr>
      <vt:lpstr>PRAVOUGLI TRAPEZ</vt:lpstr>
      <vt:lpstr>ŠESTOUGAO</vt:lpstr>
      <vt:lpstr>PRAVILAN ŠESTOUGAO</vt:lpstr>
      <vt:lpstr>ZADACI:</vt:lpstr>
      <vt:lpstr>ZADACI: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GEOMETRIJSKE FIGURE U RAVNI</dc:title>
  <dc:creator>Jelena Šćekić</dc:creator>
  <cp:lastModifiedBy>Petar</cp:lastModifiedBy>
  <cp:revision>24</cp:revision>
  <dcterms:created xsi:type="dcterms:W3CDTF">2019-04-15T17:12:46Z</dcterms:created>
  <dcterms:modified xsi:type="dcterms:W3CDTF">2020-04-15T08:52:43Z</dcterms:modified>
</cp:coreProperties>
</file>