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17"/>
  </p:notesMasterIdLst>
  <p:handoutMasterIdLst>
    <p:handoutMasterId r:id="rId18"/>
  </p:handoutMasterIdLst>
  <p:sldIdLst>
    <p:sldId id="279" r:id="rId5"/>
    <p:sldId id="296" r:id="rId6"/>
    <p:sldId id="297" r:id="rId7"/>
    <p:sldId id="298" r:id="rId8"/>
    <p:sldId id="299" r:id="rId9"/>
    <p:sldId id="287" r:id="rId10"/>
    <p:sldId id="290" r:id="rId11"/>
    <p:sldId id="291" r:id="rId12"/>
    <p:sldId id="292" r:id="rId13"/>
    <p:sldId id="293" r:id="rId14"/>
    <p:sldId id="294" r:id="rId15"/>
    <p:sldId id="295" r:id="rId1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A13059-DCF7-4A6E-AEDA-18577573D919}">
          <p14:sldIdLst>
            <p14:sldId id="279"/>
            <p14:sldId id="296"/>
            <p14:sldId id="297"/>
            <p14:sldId id="298"/>
            <p14:sldId id="299"/>
            <p14:sldId id="287"/>
            <p14:sldId id="290"/>
            <p14:sldId id="291"/>
            <p14:sldId id="292"/>
            <p14:sldId id="293"/>
            <p14:sldId id="294"/>
            <p14:sldId id="295"/>
          </p14:sldIdLst>
        </p14:section>
      </p14:sectionLst>
    </p:ext>
    <p:ext uri="{EFAFB233-063F-42B5-8137-9DF3F51BA10A}">
      <p15:sldGuideLst xmlns:p15="http://schemas.microsoft.com/office/powerpoint/2012/main" xmlns="">
        <p15:guide id="1" orient="horz" pos="2160">
          <p15:clr>
            <a:srgbClr val="A4A3A4"/>
          </p15:clr>
        </p15:guide>
        <p15:guide id="6"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p:scale>
          <a:sx n="123" d="100"/>
          <a:sy n="123" d="100"/>
        </p:scale>
        <p:origin x="-102"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D3F3B-0A3A-4483-BF71-FA0F4515A13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20DB554-07EA-49D1-B413-061212BC70CF}">
      <dgm:prSet/>
      <dgm:spPr/>
      <dgm:t>
        <a:bodyPr/>
        <a:lstStyle/>
        <a:p>
          <a:r>
            <a:rPr lang="sr-Latn-ME"/>
            <a:t>Teoriju dizajna možemo podijeliti na evropsku i američku školu teorije dizajna.</a:t>
          </a:r>
          <a:endParaRPr lang="en-US"/>
        </a:p>
      </dgm:t>
    </dgm:pt>
    <dgm:pt modelId="{E8FBA4B4-1010-43C5-B90C-C91AA6607D85}" type="parTrans" cxnId="{12253022-56BD-4F26-9AFB-74E2A5031634}">
      <dgm:prSet/>
      <dgm:spPr/>
      <dgm:t>
        <a:bodyPr/>
        <a:lstStyle/>
        <a:p>
          <a:endParaRPr lang="en-US"/>
        </a:p>
      </dgm:t>
    </dgm:pt>
    <dgm:pt modelId="{E2DCBB73-7D54-445B-9C6A-1B9BF654F263}" type="sibTrans" cxnId="{12253022-56BD-4F26-9AFB-74E2A5031634}">
      <dgm:prSet/>
      <dgm:spPr/>
      <dgm:t>
        <a:bodyPr/>
        <a:lstStyle/>
        <a:p>
          <a:endParaRPr lang="en-US"/>
        </a:p>
      </dgm:t>
    </dgm:pt>
    <dgm:pt modelId="{C7E25C8D-DA95-4B88-8F3F-B7D5A0C9C1AC}">
      <dgm:prSet/>
      <dgm:spPr/>
      <dgm:t>
        <a:bodyPr/>
        <a:lstStyle/>
        <a:p>
          <a:r>
            <a:rPr lang="sr-Latn-ME"/>
            <a:t>Evropska škola teorije dizajna je imala filozofsko-socijalni pristup.</a:t>
          </a:r>
          <a:endParaRPr lang="en-US"/>
        </a:p>
      </dgm:t>
    </dgm:pt>
    <dgm:pt modelId="{63CDA086-4C0F-4855-9486-9FC44475B171}" type="parTrans" cxnId="{2EB3D5D6-B1EB-4144-BBF1-1093A0E276F9}">
      <dgm:prSet/>
      <dgm:spPr/>
      <dgm:t>
        <a:bodyPr/>
        <a:lstStyle/>
        <a:p>
          <a:endParaRPr lang="en-US"/>
        </a:p>
      </dgm:t>
    </dgm:pt>
    <dgm:pt modelId="{702CA0C7-42B4-477A-BFD0-91BB090A1C2D}" type="sibTrans" cxnId="{2EB3D5D6-B1EB-4144-BBF1-1093A0E276F9}">
      <dgm:prSet/>
      <dgm:spPr/>
      <dgm:t>
        <a:bodyPr/>
        <a:lstStyle/>
        <a:p>
          <a:endParaRPr lang="en-US"/>
        </a:p>
      </dgm:t>
    </dgm:pt>
    <dgm:pt modelId="{C99143BF-8F8A-48C8-9838-C1986FF3E950}">
      <dgm:prSet/>
      <dgm:spPr/>
      <dgm:t>
        <a:bodyPr/>
        <a:lstStyle/>
        <a:p>
          <a:r>
            <a:rPr lang="sr-Latn-ME" dirty="0"/>
            <a:t>Američka škola teorije dizajna razvijala se na osnovama zapadne kapitalističke privrede.</a:t>
          </a:r>
          <a:endParaRPr lang="en-US" dirty="0"/>
        </a:p>
      </dgm:t>
    </dgm:pt>
    <dgm:pt modelId="{ED449637-DE03-4995-A307-792D94CB40FC}" type="parTrans" cxnId="{69710007-023C-4FCC-9475-E215DE9FDFD7}">
      <dgm:prSet/>
      <dgm:spPr/>
      <dgm:t>
        <a:bodyPr/>
        <a:lstStyle/>
        <a:p>
          <a:endParaRPr lang="en-US"/>
        </a:p>
      </dgm:t>
    </dgm:pt>
    <dgm:pt modelId="{255172A3-D3BE-4098-A235-A8A64DE86BE3}" type="sibTrans" cxnId="{69710007-023C-4FCC-9475-E215DE9FDFD7}">
      <dgm:prSet/>
      <dgm:spPr/>
      <dgm:t>
        <a:bodyPr/>
        <a:lstStyle/>
        <a:p>
          <a:endParaRPr lang="en-US"/>
        </a:p>
      </dgm:t>
    </dgm:pt>
    <dgm:pt modelId="{64ACF39C-1AAB-445C-B481-4A8E1C9504F5}" type="pres">
      <dgm:prSet presAssocID="{D42D3F3B-0A3A-4483-BF71-FA0F4515A133}" presName="vert0" presStyleCnt="0">
        <dgm:presLayoutVars>
          <dgm:dir/>
          <dgm:animOne val="branch"/>
          <dgm:animLvl val="lvl"/>
        </dgm:presLayoutVars>
      </dgm:prSet>
      <dgm:spPr/>
      <dgm:t>
        <a:bodyPr/>
        <a:lstStyle/>
        <a:p>
          <a:endParaRPr lang="en-US"/>
        </a:p>
      </dgm:t>
    </dgm:pt>
    <dgm:pt modelId="{DBE80FD4-BE3C-4FCA-9BC8-8D7B8788BAE0}" type="pres">
      <dgm:prSet presAssocID="{320DB554-07EA-49D1-B413-061212BC70CF}" presName="thickLine" presStyleLbl="alignNode1" presStyleIdx="0" presStyleCnt="3"/>
      <dgm:spPr/>
    </dgm:pt>
    <dgm:pt modelId="{3B9BBC8F-E403-474F-85ED-88741D823751}" type="pres">
      <dgm:prSet presAssocID="{320DB554-07EA-49D1-B413-061212BC70CF}" presName="horz1" presStyleCnt="0"/>
      <dgm:spPr/>
    </dgm:pt>
    <dgm:pt modelId="{7FE71B04-37A8-41C0-9548-F20A97FCD34D}" type="pres">
      <dgm:prSet presAssocID="{320DB554-07EA-49D1-B413-061212BC70CF}" presName="tx1" presStyleLbl="revTx" presStyleIdx="0" presStyleCnt="3"/>
      <dgm:spPr/>
      <dgm:t>
        <a:bodyPr/>
        <a:lstStyle/>
        <a:p>
          <a:endParaRPr lang="en-US"/>
        </a:p>
      </dgm:t>
    </dgm:pt>
    <dgm:pt modelId="{CC0BEC3A-2062-42F5-AAC2-CD2C96241AD5}" type="pres">
      <dgm:prSet presAssocID="{320DB554-07EA-49D1-B413-061212BC70CF}" presName="vert1" presStyleCnt="0"/>
      <dgm:spPr/>
    </dgm:pt>
    <dgm:pt modelId="{5CA3850F-A55C-424E-A708-493C514368BE}" type="pres">
      <dgm:prSet presAssocID="{C7E25C8D-DA95-4B88-8F3F-B7D5A0C9C1AC}" presName="thickLine" presStyleLbl="alignNode1" presStyleIdx="1" presStyleCnt="3"/>
      <dgm:spPr/>
    </dgm:pt>
    <dgm:pt modelId="{13BC1BF6-0257-4341-8830-3AE0E0903B12}" type="pres">
      <dgm:prSet presAssocID="{C7E25C8D-DA95-4B88-8F3F-B7D5A0C9C1AC}" presName="horz1" presStyleCnt="0"/>
      <dgm:spPr/>
    </dgm:pt>
    <dgm:pt modelId="{BDD85151-989C-41DC-AE0A-8BB7855D0193}" type="pres">
      <dgm:prSet presAssocID="{C7E25C8D-DA95-4B88-8F3F-B7D5A0C9C1AC}" presName="tx1" presStyleLbl="revTx" presStyleIdx="1" presStyleCnt="3"/>
      <dgm:spPr/>
      <dgm:t>
        <a:bodyPr/>
        <a:lstStyle/>
        <a:p>
          <a:endParaRPr lang="en-US"/>
        </a:p>
      </dgm:t>
    </dgm:pt>
    <dgm:pt modelId="{E6A609B6-0EDC-4C5A-B90A-8AA24D4F6EC8}" type="pres">
      <dgm:prSet presAssocID="{C7E25C8D-DA95-4B88-8F3F-B7D5A0C9C1AC}" presName="vert1" presStyleCnt="0"/>
      <dgm:spPr/>
    </dgm:pt>
    <dgm:pt modelId="{CAA8EE04-69C1-4B4A-B84A-831A9230845C}" type="pres">
      <dgm:prSet presAssocID="{C99143BF-8F8A-48C8-9838-C1986FF3E950}" presName="thickLine" presStyleLbl="alignNode1" presStyleIdx="2" presStyleCnt="3"/>
      <dgm:spPr/>
    </dgm:pt>
    <dgm:pt modelId="{7ABE4AB3-1E9A-48EB-B66C-367E1430620A}" type="pres">
      <dgm:prSet presAssocID="{C99143BF-8F8A-48C8-9838-C1986FF3E950}" presName="horz1" presStyleCnt="0"/>
      <dgm:spPr/>
    </dgm:pt>
    <dgm:pt modelId="{CB92380F-2FB5-44C1-B0A0-095240D6F80B}" type="pres">
      <dgm:prSet presAssocID="{C99143BF-8F8A-48C8-9838-C1986FF3E950}" presName="tx1" presStyleLbl="revTx" presStyleIdx="2" presStyleCnt="3"/>
      <dgm:spPr/>
      <dgm:t>
        <a:bodyPr/>
        <a:lstStyle/>
        <a:p>
          <a:endParaRPr lang="en-US"/>
        </a:p>
      </dgm:t>
    </dgm:pt>
    <dgm:pt modelId="{2E9816A0-AD29-4CD0-803E-3C10BBDA578D}" type="pres">
      <dgm:prSet presAssocID="{C99143BF-8F8A-48C8-9838-C1986FF3E950}" presName="vert1" presStyleCnt="0"/>
      <dgm:spPr/>
    </dgm:pt>
  </dgm:ptLst>
  <dgm:cxnLst>
    <dgm:cxn modelId="{6E33B716-3BFB-4A27-AE06-BA245B139970}" type="presOf" srcId="{320DB554-07EA-49D1-B413-061212BC70CF}" destId="{7FE71B04-37A8-41C0-9548-F20A97FCD34D}" srcOrd="0" destOrd="0" presId="urn:microsoft.com/office/officeart/2008/layout/LinedList"/>
    <dgm:cxn modelId="{69710007-023C-4FCC-9475-E215DE9FDFD7}" srcId="{D42D3F3B-0A3A-4483-BF71-FA0F4515A133}" destId="{C99143BF-8F8A-48C8-9838-C1986FF3E950}" srcOrd="2" destOrd="0" parTransId="{ED449637-DE03-4995-A307-792D94CB40FC}" sibTransId="{255172A3-D3BE-4098-A235-A8A64DE86BE3}"/>
    <dgm:cxn modelId="{12253022-56BD-4F26-9AFB-74E2A5031634}" srcId="{D42D3F3B-0A3A-4483-BF71-FA0F4515A133}" destId="{320DB554-07EA-49D1-B413-061212BC70CF}" srcOrd="0" destOrd="0" parTransId="{E8FBA4B4-1010-43C5-B90C-C91AA6607D85}" sibTransId="{E2DCBB73-7D54-445B-9C6A-1B9BF654F263}"/>
    <dgm:cxn modelId="{85D4C7E9-9267-47B0-938A-0E44F154E716}" type="presOf" srcId="{D42D3F3B-0A3A-4483-BF71-FA0F4515A133}" destId="{64ACF39C-1AAB-445C-B481-4A8E1C9504F5}" srcOrd="0" destOrd="0" presId="urn:microsoft.com/office/officeart/2008/layout/LinedList"/>
    <dgm:cxn modelId="{D019591B-9913-4DFA-9BB3-7D7F161421D9}" type="presOf" srcId="{C99143BF-8F8A-48C8-9838-C1986FF3E950}" destId="{CB92380F-2FB5-44C1-B0A0-095240D6F80B}" srcOrd="0" destOrd="0" presId="urn:microsoft.com/office/officeart/2008/layout/LinedList"/>
    <dgm:cxn modelId="{2EB3D5D6-B1EB-4144-BBF1-1093A0E276F9}" srcId="{D42D3F3B-0A3A-4483-BF71-FA0F4515A133}" destId="{C7E25C8D-DA95-4B88-8F3F-B7D5A0C9C1AC}" srcOrd="1" destOrd="0" parTransId="{63CDA086-4C0F-4855-9486-9FC44475B171}" sibTransId="{702CA0C7-42B4-477A-BFD0-91BB090A1C2D}"/>
    <dgm:cxn modelId="{3F08D3C5-E8A1-4234-A691-B6D651FF5D78}" type="presOf" srcId="{C7E25C8D-DA95-4B88-8F3F-B7D5A0C9C1AC}" destId="{BDD85151-989C-41DC-AE0A-8BB7855D0193}" srcOrd="0" destOrd="0" presId="urn:microsoft.com/office/officeart/2008/layout/LinedList"/>
    <dgm:cxn modelId="{221D91DD-90B8-45A9-B111-A990C3E40A46}" type="presParOf" srcId="{64ACF39C-1AAB-445C-B481-4A8E1C9504F5}" destId="{DBE80FD4-BE3C-4FCA-9BC8-8D7B8788BAE0}" srcOrd="0" destOrd="0" presId="urn:microsoft.com/office/officeart/2008/layout/LinedList"/>
    <dgm:cxn modelId="{B3498877-3AC6-4657-9E21-84BA93E28E6E}" type="presParOf" srcId="{64ACF39C-1AAB-445C-B481-4A8E1C9504F5}" destId="{3B9BBC8F-E403-474F-85ED-88741D823751}" srcOrd="1" destOrd="0" presId="urn:microsoft.com/office/officeart/2008/layout/LinedList"/>
    <dgm:cxn modelId="{67EBF2BD-1C12-492C-9E30-8C52AD71D1C1}" type="presParOf" srcId="{3B9BBC8F-E403-474F-85ED-88741D823751}" destId="{7FE71B04-37A8-41C0-9548-F20A97FCD34D}" srcOrd="0" destOrd="0" presId="urn:microsoft.com/office/officeart/2008/layout/LinedList"/>
    <dgm:cxn modelId="{10992970-6F45-457C-BDB2-EED480E367AE}" type="presParOf" srcId="{3B9BBC8F-E403-474F-85ED-88741D823751}" destId="{CC0BEC3A-2062-42F5-AAC2-CD2C96241AD5}" srcOrd="1" destOrd="0" presId="urn:microsoft.com/office/officeart/2008/layout/LinedList"/>
    <dgm:cxn modelId="{D3AAAAEA-4943-4E02-BAAD-F2E44E2E7CA8}" type="presParOf" srcId="{64ACF39C-1AAB-445C-B481-4A8E1C9504F5}" destId="{5CA3850F-A55C-424E-A708-493C514368BE}" srcOrd="2" destOrd="0" presId="urn:microsoft.com/office/officeart/2008/layout/LinedList"/>
    <dgm:cxn modelId="{8B1B3F26-7835-4D84-8F7D-31DC93C10B0D}" type="presParOf" srcId="{64ACF39C-1AAB-445C-B481-4A8E1C9504F5}" destId="{13BC1BF6-0257-4341-8830-3AE0E0903B12}" srcOrd="3" destOrd="0" presId="urn:microsoft.com/office/officeart/2008/layout/LinedList"/>
    <dgm:cxn modelId="{CE4DE6B9-CB59-4465-B614-E0369AF97ED9}" type="presParOf" srcId="{13BC1BF6-0257-4341-8830-3AE0E0903B12}" destId="{BDD85151-989C-41DC-AE0A-8BB7855D0193}" srcOrd="0" destOrd="0" presId="urn:microsoft.com/office/officeart/2008/layout/LinedList"/>
    <dgm:cxn modelId="{ED3CD4B5-FDC0-4DF8-A77E-85F3C91FDD3B}" type="presParOf" srcId="{13BC1BF6-0257-4341-8830-3AE0E0903B12}" destId="{E6A609B6-0EDC-4C5A-B90A-8AA24D4F6EC8}" srcOrd="1" destOrd="0" presId="urn:microsoft.com/office/officeart/2008/layout/LinedList"/>
    <dgm:cxn modelId="{B49C1E15-F9FE-49EC-91CE-D98AA44347E5}" type="presParOf" srcId="{64ACF39C-1AAB-445C-B481-4A8E1C9504F5}" destId="{CAA8EE04-69C1-4B4A-B84A-831A9230845C}" srcOrd="4" destOrd="0" presId="urn:microsoft.com/office/officeart/2008/layout/LinedList"/>
    <dgm:cxn modelId="{1A13389A-5F3F-4877-A9CA-4ED0EDF0A321}" type="presParOf" srcId="{64ACF39C-1AAB-445C-B481-4A8E1C9504F5}" destId="{7ABE4AB3-1E9A-48EB-B66C-367E1430620A}" srcOrd="5" destOrd="0" presId="urn:microsoft.com/office/officeart/2008/layout/LinedList"/>
    <dgm:cxn modelId="{7622C37F-450A-4A0C-94B8-D5AA070710BB}" type="presParOf" srcId="{7ABE4AB3-1E9A-48EB-B66C-367E1430620A}" destId="{CB92380F-2FB5-44C1-B0A0-095240D6F80B}" srcOrd="0" destOrd="0" presId="urn:microsoft.com/office/officeart/2008/layout/LinedList"/>
    <dgm:cxn modelId="{C551A74F-8C2C-4488-875C-C05976BF4192}" type="presParOf" srcId="{7ABE4AB3-1E9A-48EB-B66C-367E1430620A}" destId="{2E9816A0-AD29-4CD0-803E-3C10BBDA57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80FD4-BE3C-4FCA-9BC8-8D7B8788BAE0}">
      <dsp:nvSpPr>
        <dsp:cNvPr id="0" name=""/>
        <dsp:cNvSpPr/>
      </dsp:nvSpPr>
      <dsp:spPr>
        <a:xfrm>
          <a:off x="0" y="1613"/>
          <a:ext cx="10350979"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71B04-37A8-41C0-9548-F20A97FCD34D}">
      <dsp:nvSpPr>
        <dsp:cNvPr id="0" name=""/>
        <dsp:cNvSpPr/>
      </dsp:nvSpPr>
      <dsp:spPr>
        <a:xfrm>
          <a:off x="0" y="1613"/>
          <a:ext cx="10350979" cy="11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sr-Latn-ME" sz="3200" kern="1200"/>
            <a:t>Teoriju dizajna možemo podijeliti na evropsku i američku školu teorije dizajna.</a:t>
          </a:r>
          <a:endParaRPr lang="en-US" sz="3200" kern="1200"/>
        </a:p>
      </dsp:txBody>
      <dsp:txXfrm>
        <a:off x="0" y="1613"/>
        <a:ext cx="10350979" cy="1100220"/>
      </dsp:txXfrm>
    </dsp:sp>
    <dsp:sp modelId="{5CA3850F-A55C-424E-A708-493C514368BE}">
      <dsp:nvSpPr>
        <dsp:cNvPr id="0" name=""/>
        <dsp:cNvSpPr/>
      </dsp:nvSpPr>
      <dsp:spPr>
        <a:xfrm>
          <a:off x="0" y="1101833"/>
          <a:ext cx="10350979"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85151-989C-41DC-AE0A-8BB7855D0193}">
      <dsp:nvSpPr>
        <dsp:cNvPr id="0" name=""/>
        <dsp:cNvSpPr/>
      </dsp:nvSpPr>
      <dsp:spPr>
        <a:xfrm>
          <a:off x="0" y="1101833"/>
          <a:ext cx="10350979" cy="11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sr-Latn-ME" sz="3200" kern="1200"/>
            <a:t>Evropska škola teorije dizajna je imala filozofsko-socijalni pristup.</a:t>
          </a:r>
          <a:endParaRPr lang="en-US" sz="3200" kern="1200"/>
        </a:p>
      </dsp:txBody>
      <dsp:txXfrm>
        <a:off x="0" y="1101833"/>
        <a:ext cx="10350979" cy="1100220"/>
      </dsp:txXfrm>
    </dsp:sp>
    <dsp:sp modelId="{CAA8EE04-69C1-4B4A-B84A-831A9230845C}">
      <dsp:nvSpPr>
        <dsp:cNvPr id="0" name=""/>
        <dsp:cNvSpPr/>
      </dsp:nvSpPr>
      <dsp:spPr>
        <a:xfrm>
          <a:off x="0" y="2202054"/>
          <a:ext cx="10350979"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2380F-2FB5-44C1-B0A0-095240D6F80B}">
      <dsp:nvSpPr>
        <dsp:cNvPr id="0" name=""/>
        <dsp:cNvSpPr/>
      </dsp:nvSpPr>
      <dsp:spPr>
        <a:xfrm>
          <a:off x="0" y="2202054"/>
          <a:ext cx="10350979" cy="11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sr-Latn-ME" sz="3200" kern="1200" dirty="0"/>
            <a:t>Američka škola teorije dizajna razvijala se na osnovama zapadne kapitalističke privrede.</a:t>
          </a:r>
          <a:endParaRPr lang="en-US" sz="3200" kern="1200" dirty="0"/>
        </a:p>
      </dsp:txBody>
      <dsp:txXfrm>
        <a:off x="0" y="2202054"/>
        <a:ext cx="10350979" cy="11002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9/17/2018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9/17/2018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4854" y="1122363"/>
            <a:ext cx="8999118" cy="2387600"/>
          </a:xfrm>
        </p:spPr>
        <p:txBody>
          <a:bodyPr anchor="b">
            <a:normAutofit/>
          </a:bodyPr>
          <a:lstStyle>
            <a:lvl1pPr algn="ctr">
              <a:defRPr sz="4799"/>
            </a:lvl1pPr>
          </a:lstStyle>
          <a:p>
            <a:r>
              <a:rPr lang="en-US"/>
              <a:t>Click to edit Master title style</a:t>
            </a:r>
            <a:endParaRPr lang="en-US" dirty="0"/>
          </a:p>
        </p:txBody>
      </p:sp>
      <p:sp>
        <p:nvSpPr>
          <p:cNvPr id="3" name="Subtitle 2"/>
          <p:cNvSpPr>
            <a:spLocks noGrp="1"/>
          </p:cNvSpPr>
          <p:nvPr>
            <p:ph type="subTitle" idx="1"/>
          </p:nvPr>
        </p:nvSpPr>
        <p:spPr>
          <a:xfrm>
            <a:off x="1594854" y="3602038"/>
            <a:ext cx="8999118"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38092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68" y="4289373"/>
            <a:ext cx="10364864" cy="819355"/>
          </a:xfrm>
        </p:spPr>
        <p:txBody>
          <a:bodyPr anchor="b">
            <a:normAutofit/>
          </a:bodyPr>
          <a:lstStyle>
            <a:lvl1pPr>
              <a:defRPr sz="2799"/>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568" y="621322"/>
            <a:ext cx="103648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57" y="5108728"/>
            <a:ext cx="10363299" cy="682472"/>
          </a:xfrm>
        </p:spPr>
        <p:txBody>
          <a:bodyP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85510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6" cy="3424859"/>
          </a:xfrm>
        </p:spPr>
        <p:txBody>
          <a:bodyPr anchor="ctr"/>
          <a:lstStyle>
            <a:lvl1pP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57" y="4204820"/>
            <a:ext cx="10351065" cy="1592186"/>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34723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992904"/>
          </a:xfrm>
        </p:spPr>
        <p:txBody>
          <a:bodyPr anchor="ctr"/>
          <a:lstStyle>
            <a:lvl1pPr>
              <a:defRPr sz="31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610032"/>
            <a:ext cx="8750020" cy="426812"/>
          </a:xfrm>
        </p:spPr>
        <p:txBody>
          <a:bodyPr anchor="t">
            <a:normAutofit/>
          </a:bodyPr>
          <a:lstStyle>
            <a:lvl1pPr marL="0" indent="0" algn="r">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4" name="Text Placeholder 3"/>
          <p:cNvSpPr>
            <a:spLocks noGrp="1"/>
          </p:cNvSpPr>
          <p:nvPr>
            <p:ph type="body" sz="half" idx="2"/>
          </p:nvPr>
        </p:nvSpPr>
        <p:spPr>
          <a:xfrm>
            <a:off x="913556" y="4204821"/>
            <a:ext cx="10351066" cy="1586380"/>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11" name="TextBox 10"/>
          <p:cNvSpPr txBox="1"/>
          <p:nvPr/>
        </p:nvSpPr>
        <p:spPr>
          <a:xfrm>
            <a:off x="836394" y="735241"/>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3" name="TextBox 12"/>
          <p:cNvSpPr txBox="1"/>
          <p:nvPr/>
        </p:nvSpPr>
        <p:spPr>
          <a:xfrm>
            <a:off x="10655181" y="297209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408020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569" y="2126943"/>
            <a:ext cx="10352630" cy="2511835"/>
          </a:xfrm>
        </p:spPr>
        <p:txBody>
          <a:bodyPr anchor="b"/>
          <a:lstStyle>
            <a:lvl1pP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56" y="4650556"/>
            <a:ext cx="10351067"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53314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556" y="609601"/>
            <a:ext cx="10351066"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556" y="2088320"/>
            <a:ext cx="3298097" cy="823305"/>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8" name="Text Placeholder 3"/>
          <p:cNvSpPr>
            <a:spLocks noGrp="1"/>
          </p:cNvSpPr>
          <p:nvPr>
            <p:ph type="body" sz="half" idx="15"/>
          </p:nvPr>
        </p:nvSpPr>
        <p:spPr>
          <a:xfrm>
            <a:off x="913556" y="2911624"/>
            <a:ext cx="3298097"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9" name="Text Placeholder 4"/>
          <p:cNvSpPr>
            <a:spLocks noGrp="1"/>
          </p:cNvSpPr>
          <p:nvPr>
            <p:ph type="body" sz="quarter" idx="3"/>
          </p:nvPr>
        </p:nvSpPr>
        <p:spPr>
          <a:xfrm>
            <a:off x="4443720" y="2088320"/>
            <a:ext cx="3297699" cy="823304"/>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0" name="Text Placeholder 3"/>
          <p:cNvSpPr>
            <a:spLocks noGrp="1"/>
          </p:cNvSpPr>
          <p:nvPr>
            <p:ph type="body" sz="half" idx="16"/>
          </p:nvPr>
        </p:nvSpPr>
        <p:spPr>
          <a:xfrm>
            <a:off x="4443721" y="2911624"/>
            <a:ext cx="3298962"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1" name="Text Placeholder 4"/>
          <p:cNvSpPr>
            <a:spLocks noGrp="1"/>
          </p:cNvSpPr>
          <p:nvPr>
            <p:ph type="body" sz="quarter" idx="13"/>
          </p:nvPr>
        </p:nvSpPr>
        <p:spPr>
          <a:xfrm>
            <a:off x="7971222" y="2088320"/>
            <a:ext cx="3290354" cy="823304"/>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Text Placeholder 3"/>
          <p:cNvSpPr>
            <a:spLocks noGrp="1"/>
          </p:cNvSpPr>
          <p:nvPr>
            <p:ph type="body" sz="half" idx="17"/>
          </p:nvPr>
        </p:nvSpPr>
        <p:spPr>
          <a:xfrm>
            <a:off x="7974269" y="2911624"/>
            <a:ext cx="3290354"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4798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557" y="609601"/>
            <a:ext cx="10351066"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557" y="4195899"/>
            <a:ext cx="3298096"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1736" y="2298987"/>
            <a:ext cx="293928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557" y="4772161"/>
            <a:ext cx="3298096" cy="101903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2" name="Text Placeholder 4"/>
          <p:cNvSpPr>
            <a:spLocks noGrp="1"/>
          </p:cNvSpPr>
          <p:nvPr>
            <p:ph type="body" sz="quarter" idx="3"/>
          </p:nvPr>
        </p:nvSpPr>
        <p:spPr>
          <a:xfrm>
            <a:off x="4441544" y="4195899"/>
            <a:ext cx="3298124"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7807" y="2298987"/>
            <a:ext cx="2929762"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0191" y="4772160"/>
            <a:ext cx="3299477" cy="101903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5" name="Text Placeholder 4"/>
          <p:cNvSpPr>
            <a:spLocks noGrp="1"/>
          </p:cNvSpPr>
          <p:nvPr>
            <p:ph type="body" sz="quarter" idx="13"/>
          </p:nvPr>
        </p:nvSpPr>
        <p:spPr>
          <a:xfrm>
            <a:off x="7971347" y="4195899"/>
            <a:ext cx="3289043"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0681" y="2298987"/>
            <a:ext cx="2931349"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1222" y="4772162"/>
            <a:ext cx="3293400" cy="1019037"/>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3909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34261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609600"/>
            <a:ext cx="254199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556" y="609600"/>
            <a:ext cx="7656711"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83915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81595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924" y="657227"/>
            <a:ext cx="9730977" cy="2852737"/>
          </a:xfrm>
        </p:spPr>
        <p:txBody>
          <a:bodyPr anchor="b">
            <a:normAutofit/>
          </a:bodyPr>
          <a:lstStyle>
            <a:lvl1pPr>
              <a:defRPr sz="3399"/>
            </a:lvl1pPr>
          </a:lstStyle>
          <a:p>
            <a:r>
              <a:rPr lang="en-US"/>
              <a:t>Click to edit Master title style</a:t>
            </a:r>
            <a:endParaRPr lang="en-US" dirty="0"/>
          </a:p>
        </p:txBody>
      </p:sp>
      <p:sp>
        <p:nvSpPr>
          <p:cNvPr id="3" name="Text Placeholder 2"/>
          <p:cNvSpPr>
            <a:spLocks noGrp="1"/>
          </p:cNvSpPr>
          <p:nvPr>
            <p:ph type="body" idx="1"/>
          </p:nvPr>
        </p:nvSpPr>
        <p:spPr>
          <a:xfrm>
            <a:off x="1228924" y="3602039"/>
            <a:ext cx="9730977" cy="1500187"/>
          </a:xfrm>
        </p:spPr>
        <p:txBody>
          <a:bodyPr/>
          <a:lstStyle>
            <a:lvl1pPr marL="0" indent="0" algn="ctr">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67817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5"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557" y="2088320"/>
            <a:ext cx="510467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796" y="2088320"/>
            <a:ext cx="5092827"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81126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507" y="2088320"/>
            <a:ext cx="4877928" cy="823912"/>
          </a:xfrm>
        </p:spPr>
        <p:txBody>
          <a:bodyPr anchor="b"/>
          <a:lstStyle>
            <a:lvl1pPr marL="0" indent="0">
              <a:lnSpc>
                <a:spcPct val="100000"/>
              </a:lnSpc>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913557" y="2912232"/>
            <a:ext cx="510587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336" y="2088320"/>
            <a:ext cx="4864287" cy="823912"/>
          </a:xfrm>
        </p:spPr>
        <p:txBody>
          <a:bodyPr anchor="b"/>
          <a:lstStyle>
            <a:lvl1pPr marL="0" indent="0">
              <a:lnSpc>
                <a:spcPct val="100000"/>
              </a:lnSpc>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912232"/>
            <a:ext cx="50940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35996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2977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4992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90" y="609600"/>
            <a:ext cx="3931213" cy="2362200"/>
          </a:xfrm>
        </p:spPr>
        <p:txBody>
          <a:bodyPr anchor="b">
            <a:normAutofit/>
          </a:bodyPr>
          <a:lstStyle>
            <a:lvl1pPr>
              <a:defRPr sz="2799"/>
            </a:lvl1pPr>
          </a:lstStyle>
          <a:p>
            <a:r>
              <a:rPr lang="en-US"/>
              <a:t>Click to edit Master title style</a:t>
            </a:r>
            <a:endParaRPr lang="en-US" dirty="0"/>
          </a:p>
        </p:txBody>
      </p:sp>
      <p:sp>
        <p:nvSpPr>
          <p:cNvPr id="3" name="Content Placeholder 2"/>
          <p:cNvSpPr>
            <a:spLocks noGrp="1"/>
          </p:cNvSpPr>
          <p:nvPr>
            <p:ph idx="1"/>
          </p:nvPr>
        </p:nvSpPr>
        <p:spPr>
          <a:xfrm>
            <a:off x="5076742" y="609600"/>
            <a:ext cx="6187880"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6990" y="2971801"/>
            <a:ext cx="3931213" cy="2819399"/>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0390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89" y="609600"/>
            <a:ext cx="5928229" cy="2362200"/>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2871" y="758881"/>
            <a:ext cx="325450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56" y="2971800"/>
            <a:ext cx="5933404" cy="2819400"/>
          </a:xfrm>
        </p:spPr>
        <p:txBody>
          <a:bodyP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7869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57" y="609601"/>
            <a:ext cx="10351065"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557" y="2096064"/>
            <a:ext cx="10351066"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6736" y="5883276"/>
            <a:ext cx="274248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B9B9059-F1D6-41D0-95CF-D21CAA096B3A}" type="datetimeFigureOut">
              <a:rPr lang="en-US" smtClean="0"/>
              <a:pPr/>
              <a:t>9/17/2018</a:t>
            </a:fld>
            <a:endParaRPr lang="en-US"/>
          </a:p>
        </p:txBody>
      </p:sp>
      <p:sp>
        <p:nvSpPr>
          <p:cNvPr id="5" name="Footer Placeholder 4"/>
          <p:cNvSpPr>
            <a:spLocks noGrp="1"/>
          </p:cNvSpPr>
          <p:nvPr>
            <p:ph type="ftr" sz="quarter" idx="3"/>
          </p:nvPr>
        </p:nvSpPr>
        <p:spPr>
          <a:xfrm>
            <a:off x="913557" y="5883276"/>
            <a:ext cx="667112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1273" y="5883276"/>
            <a:ext cx="75334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1597953763"/>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126" rtl="0" eaLnBrk="1" latinLnBrk="0" hangingPunct="1">
        <a:lnSpc>
          <a:spcPct val="90000"/>
        </a:lnSpc>
        <a:spcBef>
          <a:spcPct val="0"/>
        </a:spcBef>
        <a:buNone/>
        <a:defRPr sz="3399"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31" indent="-228531" algn="l" defTabSz="914126" rtl="0" eaLnBrk="1" latinLnBrk="0" hangingPunct="1">
        <a:lnSpc>
          <a:spcPct val="120000"/>
        </a:lnSpc>
        <a:spcBef>
          <a:spcPts val="1000"/>
        </a:spcBef>
        <a:buFont typeface="Arial" panose="020B0604020202020204" pitchFamily="34" charset="0"/>
        <a:buChar char="•"/>
        <a:defRPr sz="1999"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594" indent="-228531" algn="l" defTabSz="914126" rtl="0" eaLnBrk="1" latinLnBrk="0" hangingPunct="1">
        <a:lnSpc>
          <a:spcPct val="120000"/>
        </a:lnSpc>
        <a:spcBef>
          <a:spcPts val="500"/>
        </a:spcBef>
        <a:buFont typeface="Arial" panose="020B0604020202020204" pitchFamily="34" charset="0"/>
        <a:buChar char="•"/>
        <a:defRPr sz="1799"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657" indent="-228531" algn="l" defTabSz="914126"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720" indent="-228531" algn="l" defTabSz="914126"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6783"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3846"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0908"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7971"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034"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906332" y="733425"/>
            <a:ext cx="3583020" cy="3500246"/>
          </a:xfrm>
        </p:spPr>
        <p:txBody>
          <a:bodyPr>
            <a:normAutofit/>
          </a:bodyPr>
          <a:lstStyle/>
          <a:p>
            <a:pPr algn="l"/>
            <a:r>
              <a:rPr lang="en-US" sz="3200"/>
              <a:t>EVROPSKA I AMERI</a:t>
            </a:r>
            <a:r>
              <a:rPr lang="sr-Latn-ME" sz="3200"/>
              <a:t>ČKA TRADICIJA TEORIJE DIZAJNA</a:t>
            </a:r>
            <a:endParaRPr lang="en-US" sz="3200"/>
          </a:p>
        </p:txBody>
      </p:sp>
      <p:sp>
        <p:nvSpPr>
          <p:cNvPr id="2" name="Subtitle 1"/>
          <p:cNvSpPr>
            <a:spLocks noGrp="1"/>
          </p:cNvSpPr>
          <p:nvPr>
            <p:ph type="subTitle" idx="1"/>
          </p:nvPr>
        </p:nvSpPr>
        <p:spPr>
          <a:xfrm>
            <a:off x="7906332" y="4233672"/>
            <a:ext cx="3583020" cy="1502780"/>
          </a:xfrm>
        </p:spPr>
        <p:txBody>
          <a:bodyPr>
            <a:normAutofit/>
          </a:bodyPr>
          <a:lstStyle/>
          <a:p>
            <a:pPr algn="l"/>
            <a:r>
              <a:rPr lang="sr-Latn-ME" sz="2000"/>
              <a:t>Osnove grafičkog dizajna</a:t>
            </a:r>
            <a:endParaRPr lang="en-US" sz="2000"/>
          </a:p>
        </p:txBody>
      </p:sp>
      <p:sp>
        <p:nvSpPr>
          <p:cNvPr id="15" name="Rectangle 8">
            <a:extLst>
              <a:ext uri="{FF2B5EF4-FFF2-40B4-BE49-F238E27FC236}">
                <a16:creationId xmlns:a16="http://schemas.microsoft.com/office/drawing/2014/main" xmlns="" id="{0A760627-7F98-49F3-99E6-ED04C739B2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279" y="733425"/>
            <a:ext cx="6694331"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xmlns="" id="{D1F88FD4-9011-4A6F-AB39-4DE7E445F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7441" y="799817"/>
            <a:ext cx="656400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design quotes">
            <a:extLst>
              <a:ext uri="{FF2B5EF4-FFF2-40B4-BE49-F238E27FC236}">
                <a16:creationId xmlns:a16="http://schemas.microsoft.com/office/drawing/2014/main" xmlns="" id="{3BB70958-7771-4CE2-AF3F-715C57805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309" y="2069578"/>
            <a:ext cx="5893722" cy="274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094E213D-3FA7-4D59-80B5-015897DCA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276CD9-CA94-40E3-8690-D7EC4F6786A3}"/>
              </a:ext>
            </a:extLst>
          </p:cNvPr>
          <p:cNvSpPr>
            <a:spLocks noGrp="1"/>
          </p:cNvSpPr>
          <p:nvPr>
            <p:ph type="title"/>
          </p:nvPr>
        </p:nvSpPr>
        <p:spPr>
          <a:xfrm>
            <a:off x="6433415" y="609600"/>
            <a:ext cx="4831206" cy="1326321"/>
          </a:xfrm>
        </p:spPr>
        <p:txBody>
          <a:bodyPr>
            <a:normAutofit/>
          </a:bodyPr>
          <a:lstStyle/>
          <a:p>
            <a:r>
              <a:rPr lang="sr-Latn-ME" sz="2900">
                <a:solidFill>
                  <a:srgbClr val="FFFFFF"/>
                </a:solidFill>
              </a:rPr>
              <a:t>Evropska tradicija teorije dizajna</a:t>
            </a:r>
            <a:endParaRPr lang="en-US" sz="2900">
              <a:solidFill>
                <a:srgbClr val="FFFFFF"/>
              </a:solidFill>
            </a:endParaRPr>
          </a:p>
        </p:txBody>
      </p:sp>
      <p:sp>
        <p:nvSpPr>
          <p:cNvPr id="73" name="Rectangle 72">
            <a:extLst>
              <a:ext uri="{FF2B5EF4-FFF2-40B4-BE49-F238E27FC236}">
                <a16:creationId xmlns:a16="http://schemas.microsoft.com/office/drawing/2014/main" xmlns="" id="{0D63BE23-20C0-4F37-860E-0892A4DE0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279" y="733425"/>
            <a:ext cx="5227863"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hannes meyer bauhaus">
            <a:extLst>
              <a:ext uri="{FF2B5EF4-FFF2-40B4-BE49-F238E27FC236}">
                <a16:creationId xmlns:a16="http://schemas.microsoft.com/office/drawing/2014/main" xmlns="" id="{3CE50AD3-C8EF-4D4E-8AB8-452E64A99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559" y="1499739"/>
            <a:ext cx="4449301" cy="385852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D49AB149-D0D3-42EA-8B4C-F39E213AE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284" y="799817"/>
            <a:ext cx="5107851"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B4C716C-7138-4FD6-B56F-1C6513CE2177}"/>
              </a:ext>
            </a:extLst>
          </p:cNvPr>
          <p:cNvSpPr>
            <a:spLocks noGrp="1"/>
          </p:cNvSpPr>
          <p:nvPr>
            <p:ph idx="1"/>
          </p:nvPr>
        </p:nvSpPr>
        <p:spPr>
          <a:xfrm>
            <a:off x="6433415" y="2096064"/>
            <a:ext cx="4831206" cy="3962120"/>
          </a:xfrm>
        </p:spPr>
        <p:txBody>
          <a:bodyPr>
            <a:normAutofit/>
          </a:bodyPr>
          <a:lstStyle/>
          <a:p>
            <a:r>
              <a:rPr lang="sr-Latn-ME" sz="1800" dirty="0">
                <a:solidFill>
                  <a:srgbClr val="FFFFFF"/>
                </a:solidFill>
              </a:rPr>
              <a:t>Na mjesto direktora Bauhausa, nakon Gropijusa dolazi Hanes Majer. On je izveo prvu kritičku reviziju idejnih i teoretskih pozicija unutar savremenog dizajnerskog pokreta.</a:t>
            </a:r>
          </a:p>
          <a:p>
            <a:r>
              <a:rPr lang="sr-Latn-ME" sz="1800" dirty="0">
                <a:solidFill>
                  <a:srgbClr val="FFFFFF"/>
                </a:solidFill>
              </a:rPr>
              <a:t>On je propagirao ideju o timskom radu, u kojem se dijeli iskustvo, znanje i odgovornost.</a:t>
            </a:r>
          </a:p>
        </p:txBody>
      </p:sp>
    </p:spTree>
    <p:extLst>
      <p:ext uri="{BB962C8B-B14F-4D97-AF65-F5344CB8AC3E}">
        <p14:creationId xmlns:p14="http://schemas.microsoft.com/office/powerpoint/2010/main" val="3160074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B0378-7CE6-49E5-9267-3AA8B8014BE0}"/>
              </a:ext>
            </a:extLst>
          </p:cNvPr>
          <p:cNvSpPr>
            <a:spLocks noGrp="1"/>
          </p:cNvSpPr>
          <p:nvPr>
            <p:ph type="title"/>
          </p:nvPr>
        </p:nvSpPr>
        <p:spPr>
          <a:xfrm>
            <a:off x="6511837" y="609600"/>
            <a:ext cx="4752784" cy="1326321"/>
          </a:xfrm>
        </p:spPr>
        <p:txBody>
          <a:bodyPr>
            <a:normAutofit/>
          </a:bodyPr>
          <a:lstStyle/>
          <a:p>
            <a:r>
              <a:rPr lang="sr-Latn-ME" sz="2900" dirty="0"/>
              <a:t>Američka tradicija teorije dizajna</a:t>
            </a:r>
            <a:endParaRPr lang="en-US" sz="2900" dirty="0"/>
          </a:p>
        </p:txBody>
      </p:sp>
      <p:pic>
        <p:nvPicPr>
          <p:cNvPr id="6" name="Picture 5" descr="A person wearing a suit and tie&#10;&#10;Description generated with very high confidence">
            <a:extLst>
              <a:ext uri="{FF2B5EF4-FFF2-40B4-BE49-F238E27FC236}">
                <a16:creationId xmlns:a16="http://schemas.microsoft.com/office/drawing/2014/main" xmlns="" id="{51103338-258E-4EDF-AA67-C5BC6CBAFB3C}"/>
              </a:ext>
            </a:extLst>
          </p:cNvPr>
          <p:cNvPicPr>
            <a:picLocks noChangeAspect="1"/>
          </p:cNvPicPr>
          <p:nvPr/>
        </p:nvPicPr>
        <p:blipFill rotWithShape="1">
          <a:blip r:embed="rId3">
            <a:extLst>
              <a:ext uri="{28A0092B-C50C-407E-A947-70E740481C1C}">
                <a14:useLocalDpi xmlns:a14="http://schemas.microsoft.com/office/drawing/2010/main" val="0"/>
              </a:ext>
            </a:extLst>
          </a:blip>
          <a:srcRect l="24632" r="25382"/>
          <a:stretch/>
        </p:blipFill>
        <p:spPr>
          <a:xfrm>
            <a:off x="20" y="10"/>
            <a:ext cx="6094392" cy="6857990"/>
          </a:xfrm>
          <a:prstGeom prst="rect">
            <a:avLst/>
          </a:prstGeom>
        </p:spPr>
      </p:pic>
      <p:sp>
        <p:nvSpPr>
          <p:cNvPr id="3" name="Content Placeholder 2">
            <a:extLst>
              <a:ext uri="{FF2B5EF4-FFF2-40B4-BE49-F238E27FC236}">
                <a16:creationId xmlns:a16="http://schemas.microsoft.com/office/drawing/2014/main" xmlns="" id="{B5DD7CC8-D844-46F6-B6D9-894AAAEDC353}"/>
              </a:ext>
            </a:extLst>
          </p:cNvPr>
          <p:cNvSpPr>
            <a:spLocks noGrp="1"/>
          </p:cNvSpPr>
          <p:nvPr>
            <p:ph idx="1"/>
          </p:nvPr>
        </p:nvSpPr>
        <p:spPr>
          <a:xfrm>
            <a:off x="6511836" y="2096064"/>
            <a:ext cx="5415215" cy="4501288"/>
          </a:xfrm>
        </p:spPr>
        <p:txBody>
          <a:bodyPr>
            <a:normAutofit/>
          </a:bodyPr>
          <a:lstStyle/>
          <a:p>
            <a:pPr>
              <a:lnSpc>
                <a:spcPct val="110000"/>
              </a:lnSpc>
            </a:pPr>
            <a:r>
              <a:rPr lang="en-US" sz="1800" dirty="0"/>
              <a:t>Prva </a:t>
            </a:r>
            <a:r>
              <a:rPr lang="en-US" sz="1800" dirty="0" err="1"/>
              <a:t>teorijska</a:t>
            </a:r>
            <a:r>
              <a:rPr lang="en-US" sz="1800" dirty="0"/>
              <a:t> </a:t>
            </a:r>
            <a:r>
              <a:rPr lang="en-US" sz="1800" dirty="0" err="1"/>
              <a:t>razmišljanja</a:t>
            </a:r>
            <a:r>
              <a:rPr lang="en-US" sz="1800" dirty="0"/>
              <a:t> u </a:t>
            </a:r>
            <a:r>
              <a:rPr lang="en-US" sz="1800" dirty="0" err="1"/>
              <a:t>Americi</a:t>
            </a:r>
            <a:r>
              <a:rPr lang="en-US" sz="1800" dirty="0"/>
              <a:t> </a:t>
            </a:r>
            <a:r>
              <a:rPr lang="en-US" sz="1800" dirty="0" err="1"/>
              <a:t>pokrenuta</a:t>
            </a:r>
            <a:r>
              <a:rPr lang="en-US" sz="1800" dirty="0"/>
              <a:t> </a:t>
            </a:r>
            <a:r>
              <a:rPr lang="en-US" sz="1800" dirty="0" err="1"/>
              <a:t>su</a:t>
            </a:r>
            <a:r>
              <a:rPr lang="en-US" sz="1800" dirty="0"/>
              <a:t> </a:t>
            </a:r>
            <a:r>
              <a:rPr lang="en-US" sz="1800" dirty="0" err="1"/>
              <a:t>oko</a:t>
            </a:r>
            <a:r>
              <a:rPr lang="en-US" sz="1800" dirty="0"/>
              <a:t> </a:t>
            </a:r>
            <a:r>
              <a:rPr lang="en-US" sz="1800" dirty="0" err="1"/>
              <a:t>uloge</a:t>
            </a:r>
            <a:r>
              <a:rPr lang="en-US" sz="1800" dirty="0"/>
              <a:t> </a:t>
            </a:r>
            <a:r>
              <a:rPr lang="en-US" sz="1800" dirty="0" err="1"/>
              <a:t>dizajna</a:t>
            </a:r>
            <a:r>
              <a:rPr lang="en-US" sz="1800" dirty="0"/>
              <a:t> u</a:t>
            </a:r>
            <a:r>
              <a:rPr lang="sr-Latn-ME" sz="1800" dirty="0"/>
              <a:t> </a:t>
            </a:r>
            <a:r>
              <a:rPr lang="en-US" sz="1800" dirty="0" err="1"/>
              <a:t>području</a:t>
            </a:r>
            <a:r>
              <a:rPr lang="en-US" sz="1800" dirty="0"/>
              <a:t> </a:t>
            </a:r>
            <a:r>
              <a:rPr lang="en-US" sz="1800" dirty="0" err="1"/>
              <a:t>proizvodnje</a:t>
            </a:r>
            <a:r>
              <a:rPr lang="en-US" sz="1800" dirty="0"/>
              <a:t> </a:t>
            </a:r>
            <a:r>
              <a:rPr lang="en-US" sz="1800" dirty="0" err="1"/>
              <a:t>dobara</a:t>
            </a:r>
            <a:r>
              <a:rPr lang="en-US" sz="1800" dirty="0"/>
              <a:t> </a:t>
            </a:r>
            <a:r>
              <a:rPr lang="en-US" sz="1800" dirty="0" err="1"/>
              <a:t>i</a:t>
            </a:r>
            <a:r>
              <a:rPr lang="en-US" sz="1800" dirty="0"/>
              <a:t> </a:t>
            </a:r>
            <a:r>
              <a:rPr lang="en-US" sz="1800" dirty="0" err="1"/>
              <a:t>usluga</a:t>
            </a:r>
            <a:r>
              <a:rPr lang="en-US" sz="1800" dirty="0"/>
              <a:t>.</a:t>
            </a:r>
            <a:endParaRPr lang="sr-Latn-ME" sz="1800" dirty="0"/>
          </a:p>
          <a:p>
            <a:pPr>
              <a:lnSpc>
                <a:spcPct val="110000"/>
              </a:lnSpc>
            </a:pPr>
            <a:r>
              <a:rPr lang="sr-Latn-ME" sz="1800" dirty="0"/>
              <a:t>Džorož Nelson je američki dizajner i jedan od osnivača Američkog Modernizma, njegov intelektualni senzibilitet izdvaja ga od drugih američkih dizajnera po tome što je obrazovanje stekao u Evropi.</a:t>
            </a:r>
          </a:p>
          <a:p>
            <a:pPr>
              <a:lnSpc>
                <a:spcPct val="110000"/>
              </a:lnSpc>
            </a:pPr>
            <a:r>
              <a:rPr lang="en-US" sz="1800" dirty="0"/>
              <a:t>On je </a:t>
            </a:r>
            <a:r>
              <a:rPr lang="en-US" sz="1800" dirty="0" err="1"/>
              <a:t>smatrao</a:t>
            </a:r>
            <a:r>
              <a:rPr lang="sr-Latn-ME" sz="1800" dirty="0"/>
              <a:t> </a:t>
            </a:r>
            <a:r>
              <a:rPr lang="en-US" sz="1800" dirty="0"/>
              <a:t>da se do </a:t>
            </a:r>
            <a:r>
              <a:rPr lang="en-US" sz="1800" dirty="0" err="1"/>
              <a:t>dobrog</a:t>
            </a:r>
            <a:r>
              <a:rPr lang="en-US" sz="1800" dirty="0"/>
              <a:t> </a:t>
            </a:r>
            <a:r>
              <a:rPr lang="en-US" sz="1800" dirty="0" err="1"/>
              <a:t>dizajna</a:t>
            </a:r>
            <a:r>
              <a:rPr lang="en-US" sz="1800" dirty="0"/>
              <a:t> </a:t>
            </a:r>
            <a:r>
              <a:rPr lang="en-US" sz="1800" dirty="0" err="1"/>
              <a:t>teško</a:t>
            </a:r>
            <a:r>
              <a:rPr lang="en-US" sz="1800" dirty="0"/>
              <a:t> </a:t>
            </a:r>
            <a:r>
              <a:rPr lang="en-US" sz="1800" dirty="0" err="1"/>
              <a:t>dolazi</a:t>
            </a:r>
            <a:r>
              <a:rPr lang="en-US" sz="1800" dirty="0"/>
              <a:t> </a:t>
            </a:r>
            <a:r>
              <a:rPr lang="en-US" sz="1800" dirty="0" err="1"/>
              <a:t>jer</a:t>
            </a:r>
            <a:r>
              <a:rPr lang="en-US" sz="1800" dirty="0"/>
              <a:t> </a:t>
            </a:r>
            <a:r>
              <a:rPr lang="en-US" sz="1800" dirty="0" err="1"/>
              <a:t>dobar</a:t>
            </a:r>
            <a:r>
              <a:rPr lang="en-US" sz="1800" dirty="0"/>
              <a:t> </a:t>
            </a:r>
            <a:r>
              <a:rPr lang="en-US" sz="1800" dirty="0" err="1"/>
              <a:t>dizajn</a:t>
            </a:r>
            <a:r>
              <a:rPr lang="en-US" sz="1800" dirty="0"/>
              <a:t> </a:t>
            </a:r>
            <a:r>
              <a:rPr lang="en-US" sz="1800" dirty="0" err="1"/>
              <a:t>zaht</a:t>
            </a:r>
            <a:r>
              <a:rPr lang="sr-Latn-ME" sz="1800" dirty="0"/>
              <a:t>j</a:t>
            </a:r>
            <a:r>
              <a:rPr lang="en-US" sz="1800" dirty="0" err="1"/>
              <a:t>eva</a:t>
            </a:r>
            <a:r>
              <a:rPr lang="en-US" sz="1800" dirty="0"/>
              <a:t> </a:t>
            </a:r>
            <a:r>
              <a:rPr lang="en-US" sz="1800" dirty="0" err="1"/>
              <a:t>visok</a:t>
            </a:r>
            <a:r>
              <a:rPr lang="en-US" sz="1800" dirty="0"/>
              <a:t> </a:t>
            </a:r>
            <a:r>
              <a:rPr lang="en-US" sz="1800" dirty="0" err="1"/>
              <a:t>stepen</a:t>
            </a:r>
            <a:r>
              <a:rPr lang="en-US" sz="1800" dirty="0"/>
              <a:t> </a:t>
            </a:r>
            <a:r>
              <a:rPr lang="en-US" sz="1800" dirty="0" err="1"/>
              <a:t>emocionalne</a:t>
            </a:r>
            <a:r>
              <a:rPr lang="en-US" sz="1800" dirty="0"/>
              <a:t> </a:t>
            </a:r>
            <a:r>
              <a:rPr lang="en-US" sz="1800" dirty="0" err="1"/>
              <a:t>i</a:t>
            </a:r>
            <a:r>
              <a:rPr lang="sr-Latn-ME" sz="1800" dirty="0"/>
              <a:t> </a:t>
            </a:r>
            <a:r>
              <a:rPr lang="en-US" sz="1800" dirty="0" err="1"/>
              <a:t>intelektualne</a:t>
            </a:r>
            <a:r>
              <a:rPr lang="en-US" sz="1800" dirty="0"/>
              <a:t> </a:t>
            </a:r>
            <a:r>
              <a:rPr lang="en-US" sz="1800" dirty="0" err="1"/>
              <a:t>zrelosti</a:t>
            </a:r>
            <a:r>
              <a:rPr lang="en-US" sz="1800" dirty="0"/>
              <a:t> </a:t>
            </a:r>
            <a:r>
              <a:rPr lang="en-US" sz="1800" dirty="0" err="1"/>
              <a:t>dizajnera</a:t>
            </a:r>
            <a:r>
              <a:rPr lang="en-US" sz="1800" dirty="0"/>
              <a:t>.</a:t>
            </a:r>
            <a:endParaRPr lang="sr-Latn-ME" sz="1800" dirty="0"/>
          </a:p>
          <a:p>
            <a:pPr>
              <a:lnSpc>
                <a:spcPct val="110000"/>
              </a:lnSpc>
            </a:pPr>
            <a:r>
              <a:rPr lang="en-US" sz="1800" dirty="0" err="1"/>
              <a:t>Dizajn</a:t>
            </a:r>
            <a:r>
              <a:rPr lang="en-US" sz="1800" dirty="0"/>
              <a:t> je </a:t>
            </a:r>
            <a:r>
              <a:rPr lang="en-US" sz="1800" dirty="0" err="1"/>
              <a:t>iskaz</a:t>
            </a:r>
            <a:r>
              <a:rPr lang="en-US" sz="1800" dirty="0"/>
              <a:t> </a:t>
            </a:r>
            <a:r>
              <a:rPr lang="en-US" sz="1800" dirty="0" err="1"/>
              <a:t>stava</a:t>
            </a:r>
            <a:r>
              <a:rPr lang="en-US" sz="1800" dirty="0"/>
              <a:t> </a:t>
            </a:r>
            <a:r>
              <a:rPr lang="en-US" sz="1800" dirty="0" err="1"/>
              <a:t>dizajnera</a:t>
            </a:r>
            <a:r>
              <a:rPr lang="en-US" sz="1800" dirty="0"/>
              <a:t>, a ne </a:t>
            </a:r>
            <a:r>
              <a:rPr lang="en-US" sz="1800" dirty="0" err="1"/>
              <a:t>obična</a:t>
            </a:r>
            <a:r>
              <a:rPr lang="en-US" sz="1800" dirty="0"/>
              <a:t> </a:t>
            </a:r>
            <a:r>
              <a:rPr lang="en-US" sz="1800" dirty="0" err="1"/>
              <a:t>naprava</a:t>
            </a:r>
            <a:r>
              <a:rPr lang="en-US" sz="1800" dirty="0"/>
              <a:t> </a:t>
            </a:r>
            <a:r>
              <a:rPr lang="en-US" sz="1800" dirty="0" err="1"/>
              <a:t>ili</a:t>
            </a:r>
            <a:r>
              <a:rPr lang="en-US" sz="1800" dirty="0"/>
              <a:t> </a:t>
            </a:r>
            <a:r>
              <a:rPr lang="en-US" sz="1800" dirty="0" err="1"/>
              <a:t>slika</a:t>
            </a:r>
            <a:endParaRPr lang="en-US" sz="1800" dirty="0"/>
          </a:p>
        </p:txBody>
      </p:sp>
      <p:cxnSp>
        <p:nvCxnSpPr>
          <p:cNvPr id="11" name="Straight Connector 10">
            <a:extLst>
              <a:ext uri="{FF2B5EF4-FFF2-40B4-BE49-F238E27FC236}">
                <a16:creationId xmlns:a16="http://schemas.microsoft.com/office/drawing/2014/main" xmlns="" id="{E0DCF65E-F84E-483D-83D7-A1616D5691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04969"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5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68AE1B7-C22B-4E9B-A173-ECFFFA9BAD55}"/>
              </a:ext>
            </a:extLst>
          </p:cNvPr>
          <p:cNvSpPr>
            <a:spLocks noGrp="1"/>
          </p:cNvSpPr>
          <p:nvPr>
            <p:ph type="title"/>
          </p:nvPr>
        </p:nvSpPr>
        <p:spPr>
          <a:xfrm>
            <a:off x="1197868" y="1484784"/>
            <a:ext cx="10351066" cy="3424859"/>
          </a:xfrm>
        </p:spPr>
        <p:txBody>
          <a:bodyPr>
            <a:normAutofit/>
          </a:bodyPr>
          <a:lstStyle/>
          <a:p>
            <a:r>
              <a:rPr lang="sr-Latn-ME" sz="5400" dirty="0"/>
              <a:t>HVALA NA PAŽNJI</a:t>
            </a:r>
            <a:endParaRPr lang="en-US" sz="5400" dirty="0"/>
          </a:p>
        </p:txBody>
      </p:sp>
    </p:spTree>
    <p:extLst>
      <p:ext uri="{BB962C8B-B14F-4D97-AF65-F5344CB8AC3E}">
        <p14:creationId xmlns:p14="http://schemas.microsoft.com/office/powerpoint/2010/main" val="151248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4ED36-BEEC-4D93-AD7B-8E4637B89833}"/>
              </a:ext>
            </a:extLst>
          </p:cNvPr>
          <p:cNvSpPr>
            <a:spLocks noGrp="1"/>
          </p:cNvSpPr>
          <p:nvPr>
            <p:ph type="title"/>
          </p:nvPr>
        </p:nvSpPr>
        <p:spPr>
          <a:xfrm>
            <a:off x="913557" y="609601"/>
            <a:ext cx="10351065" cy="1326321"/>
          </a:xfrm>
        </p:spPr>
        <p:txBody>
          <a:bodyPr/>
          <a:lstStyle/>
          <a:p>
            <a:r>
              <a:rPr lang="sr-Latn-ME"/>
              <a:t>UVOD</a:t>
            </a:r>
            <a:endParaRPr lang="en-US" dirty="0"/>
          </a:p>
        </p:txBody>
      </p:sp>
      <p:sp>
        <p:nvSpPr>
          <p:cNvPr id="3" name="Content Placeholder 2">
            <a:extLst>
              <a:ext uri="{FF2B5EF4-FFF2-40B4-BE49-F238E27FC236}">
                <a16:creationId xmlns:a16="http://schemas.microsoft.com/office/drawing/2014/main" xmlns="" id="{60A85084-5C09-4FE0-AA5A-1976BB68FA72}"/>
              </a:ext>
            </a:extLst>
          </p:cNvPr>
          <p:cNvSpPr>
            <a:spLocks noGrp="1"/>
          </p:cNvSpPr>
          <p:nvPr>
            <p:ph idx="1"/>
          </p:nvPr>
        </p:nvSpPr>
        <p:spPr>
          <a:xfrm>
            <a:off x="913557" y="2096064"/>
            <a:ext cx="10351066" cy="3695136"/>
          </a:xfrm>
        </p:spPr>
        <p:txBody>
          <a:bodyPr>
            <a:normAutofit lnSpcReduction="10000"/>
          </a:bodyPr>
          <a:lstStyle/>
          <a:p>
            <a:r>
              <a:rPr lang="sr-Latn-ME" dirty="0"/>
              <a:t>N</a:t>
            </a:r>
            <a:r>
              <a:rPr lang="en-US" dirty="0" err="1"/>
              <a:t>astanak</a:t>
            </a:r>
            <a:r>
              <a:rPr lang="en-US" dirty="0"/>
              <a:t> </a:t>
            </a:r>
            <a:r>
              <a:rPr lang="en-US" dirty="0" err="1"/>
              <a:t>dizajna</a:t>
            </a:r>
            <a:r>
              <a:rPr lang="en-US" dirty="0"/>
              <a:t> </a:t>
            </a:r>
            <a:r>
              <a:rPr lang="en-US" dirty="0" err="1"/>
              <a:t>podudara</a:t>
            </a:r>
            <a:r>
              <a:rPr lang="en-US" dirty="0"/>
              <a:t> </a:t>
            </a:r>
            <a:r>
              <a:rPr lang="en-US" dirty="0" err="1"/>
              <a:t>sa</a:t>
            </a:r>
            <a:r>
              <a:rPr lang="en-US" dirty="0"/>
              <a:t> </a:t>
            </a:r>
            <a:r>
              <a:rPr lang="en-US" dirty="0" err="1"/>
              <a:t>nastankom</a:t>
            </a:r>
            <a:r>
              <a:rPr lang="en-US" dirty="0"/>
              <a:t> </a:t>
            </a:r>
            <a:r>
              <a:rPr lang="en-US" dirty="0" err="1"/>
              <a:t>mašine</a:t>
            </a:r>
            <a:r>
              <a:rPr lang="en-US" dirty="0"/>
              <a:t> u </a:t>
            </a:r>
            <a:r>
              <a:rPr lang="en-US" dirty="0" err="1"/>
              <a:t>proizvodnji,odnosno</a:t>
            </a:r>
            <a:r>
              <a:rPr lang="en-US" dirty="0"/>
              <a:t> da se </a:t>
            </a:r>
            <a:r>
              <a:rPr lang="en-US" dirty="0" err="1"/>
              <a:t>podudara</a:t>
            </a:r>
            <a:r>
              <a:rPr lang="en-US" dirty="0"/>
              <a:t> </a:t>
            </a:r>
            <a:r>
              <a:rPr lang="en-US" dirty="0" err="1"/>
              <a:t>sa</a:t>
            </a:r>
            <a:r>
              <a:rPr lang="en-US" dirty="0"/>
              <a:t> </a:t>
            </a:r>
            <a:r>
              <a:rPr lang="en-US" dirty="0" err="1"/>
              <a:t>nastankom</a:t>
            </a:r>
            <a:r>
              <a:rPr lang="en-US" dirty="0"/>
              <a:t> </a:t>
            </a:r>
            <a:r>
              <a:rPr lang="en-US" dirty="0" err="1"/>
              <a:t>kapitalizma</a:t>
            </a:r>
            <a:r>
              <a:rPr lang="sr-Latn-ME" dirty="0"/>
              <a:t>.</a:t>
            </a:r>
          </a:p>
          <a:p>
            <a:r>
              <a:rPr lang="en-US" dirty="0" err="1"/>
              <a:t>Kraj</a:t>
            </a:r>
            <a:r>
              <a:rPr lang="en-US" dirty="0"/>
              <a:t> XVIII i </a:t>
            </a:r>
            <a:r>
              <a:rPr lang="en-US" dirty="0" err="1"/>
              <a:t>početak</a:t>
            </a:r>
            <a:r>
              <a:rPr lang="en-US" dirty="0"/>
              <a:t> XIX v</a:t>
            </a:r>
            <a:r>
              <a:rPr lang="sr-Latn-ME" dirty="0"/>
              <a:t>ij</a:t>
            </a:r>
            <a:r>
              <a:rPr lang="en-US" dirty="0" err="1"/>
              <a:t>eka</a:t>
            </a:r>
            <a:r>
              <a:rPr lang="en-US" dirty="0"/>
              <a:t> </a:t>
            </a:r>
            <a:r>
              <a:rPr lang="en-US" dirty="0" err="1"/>
              <a:t>smatra</a:t>
            </a:r>
            <a:r>
              <a:rPr lang="en-US" dirty="0"/>
              <a:t> se </a:t>
            </a:r>
            <a:r>
              <a:rPr lang="en-US" dirty="0" err="1"/>
              <a:t>periodom</a:t>
            </a:r>
            <a:r>
              <a:rPr lang="en-US" dirty="0"/>
              <a:t> </a:t>
            </a:r>
            <a:r>
              <a:rPr lang="en-US" dirty="0" err="1"/>
              <a:t>nastanka</a:t>
            </a:r>
            <a:r>
              <a:rPr lang="en-US" dirty="0"/>
              <a:t> </a:t>
            </a:r>
            <a:r>
              <a:rPr lang="en-US" dirty="0" err="1"/>
              <a:t>predmeta</a:t>
            </a:r>
            <a:r>
              <a:rPr lang="sr-Latn-ME" dirty="0"/>
              <a:t> </a:t>
            </a:r>
            <a:r>
              <a:rPr lang="en-US" dirty="0" err="1"/>
              <a:t>proizvedenih</a:t>
            </a:r>
            <a:r>
              <a:rPr lang="en-US" dirty="0"/>
              <a:t> u </a:t>
            </a:r>
            <a:r>
              <a:rPr lang="en-US" dirty="0" err="1"/>
              <a:t>industriji</a:t>
            </a:r>
            <a:r>
              <a:rPr lang="en-US" dirty="0"/>
              <a:t> </a:t>
            </a:r>
            <a:r>
              <a:rPr lang="en-US" dirty="0" err="1"/>
              <a:t>na</a:t>
            </a:r>
            <a:r>
              <a:rPr lang="en-US" dirty="0"/>
              <a:t> </a:t>
            </a:r>
            <a:r>
              <a:rPr lang="en-US" dirty="0" err="1"/>
              <a:t>osnovu</a:t>
            </a:r>
            <a:r>
              <a:rPr lang="en-US" dirty="0"/>
              <a:t> </a:t>
            </a:r>
            <a:r>
              <a:rPr lang="en-US" dirty="0" err="1"/>
              <a:t>dizajna</a:t>
            </a:r>
            <a:r>
              <a:rPr lang="en-US" dirty="0"/>
              <a:t> </a:t>
            </a:r>
            <a:r>
              <a:rPr lang="en-US" dirty="0" err="1"/>
              <a:t>projektovanog</a:t>
            </a:r>
            <a:r>
              <a:rPr lang="en-US" dirty="0"/>
              <a:t> </a:t>
            </a:r>
            <a:r>
              <a:rPr lang="en-US" b="1" u="sng" dirty="0" err="1">
                <a:solidFill>
                  <a:schemeClr val="tx2">
                    <a:lumMod val="75000"/>
                  </a:schemeClr>
                </a:solidFill>
              </a:rPr>
              <a:t>za</a:t>
            </a:r>
            <a:r>
              <a:rPr lang="en-US" b="1" u="sng" dirty="0">
                <a:solidFill>
                  <a:schemeClr val="tx2">
                    <a:lumMod val="75000"/>
                  </a:schemeClr>
                </a:solidFill>
              </a:rPr>
              <a:t> </a:t>
            </a:r>
            <a:r>
              <a:rPr lang="en-US" b="1" u="sng" dirty="0" err="1">
                <a:solidFill>
                  <a:schemeClr val="tx2">
                    <a:lumMod val="75000"/>
                  </a:schemeClr>
                </a:solidFill>
              </a:rPr>
              <a:t>serijsku</a:t>
            </a:r>
            <a:r>
              <a:rPr lang="en-US" b="1" u="sng" dirty="0">
                <a:solidFill>
                  <a:schemeClr val="tx2">
                    <a:lumMod val="75000"/>
                  </a:schemeClr>
                </a:solidFill>
              </a:rPr>
              <a:t> </a:t>
            </a:r>
            <a:r>
              <a:rPr lang="en-US" b="1" u="sng" dirty="0" err="1">
                <a:solidFill>
                  <a:schemeClr val="tx2">
                    <a:lumMod val="75000"/>
                  </a:schemeClr>
                </a:solidFill>
              </a:rPr>
              <a:t>proizvodnju</a:t>
            </a:r>
            <a:r>
              <a:rPr lang="en-US" dirty="0"/>
              <a:t>.</a:t>
            </a:r>
            <a:endParaRPr lang="sr-Latn-ME" dirty="0"/>
          </a:p>
          <a:p>
            <a:r>
              <a:rPr lang="en-US" dirty="0"/>
              <a:t>U </a:t>
            </a:r>
            <a:r>
              <a:rPr lang="en-US" dirty="0" err="1"/>
              <a:t>prvim</a:t>
            </a:r>
            <a:r>
              <a:rPr lang="en-US" dirty="0"/>
              <a:t> </a:t>
            </a:r>
            <a:r>
              <a:rPr lang="en-US" dirty="0" err="1"/>
              <a:t>godinama</a:t>
            </a:r>
            <a:r>
              <a:rPr lang="en-US" dirty="0"/>
              <a:t> </a:t>
            </a:r>
            <a:r>
              <a:rPr lang="en-US" dirty="0" err="1"/>
              <a:t>razvoja</a:t>
            </a:r>
            <a:r>
              <a:rPr lang="en-US" dirty="0"/>
              <a:t> </a:t>
            </a:r>
            <a:r>
              <a:rPr lang="en-US" dirty="0" err="1"/>
              <a:t>dizajna</a:t>
            </a:r>
            <a:r>
              <a:rPr lang="en-US" dirty="0"/>
              <a:t> </a:t>
            </a:r>
            <a:r>
              <a:rPr lang="en-US" dirty="0" err="1"/>
              <a:t>postojao</a:t>
            </a:r>
            <a:r>
              <a:rPr lang="en-US" dirty="0"/>
              <a:t> je </a:t>
            </a:r>
            <a:r>
              <a:rPr lang="en-US" dirty="0" err="1"/>
              <a:t>običaj</a:t>
            </a:r>
            <a:r>
              <a:rPr lang="en-US" dirty="0"/>
              <a:t> da se </a:t>
            </a:r>
            <a:r>
              <a:rPr lang="en-US" dirty="0" err="1"/>
              <a:t>na</a:t>
            </a:r>
            <a:r>
              <a:rPr lang="en-US" dirty="0"/>
              <a:t> </a:t>
            </a:r>
            <a:r>
              <a:rPr lang="en-US" dirty="0" err="1"/>
              <a:t>funkcionalne</a:t>
            </a:r>
            <a:r>
              <a:rPr lang="en-US" dirty="0"/>
              <a:t> </a:t>
            </a:r>
            <a:r>
              <a:rPr lang="en-US" dirty="0" err="1"/>
              <a:t>karakteristike</a:t>
            </a:r>
            <a:r>
              <a:rPr lang="sr-Latn-ME" dirty="0"/>
              <a:t> </a:t>
            </a:r>
            <a:r>
              <a:rPr lang="en-US" dirty="0" err="1"/>
              <a:t>predmeta</a:t>
            </a:r>
            <a:r>
              <a:rPr lang="en-US" dirty="0"/>
              <a:t> </a:t>
            </a:r>
            <a:r>
              <a:rPr lang="en-US" dirty="0" err="1"/>
              <a:t>dodaju</a:t>
            </a:r>
            <a:r>
              <a:rPr lang="en-US" dirty="0"/>
              <a:t> </a:t>
            </a:r>
            <a:r>
              <a:rPr lang="en-US" dirty="0" err="1"/>
              <a:t>naknadne</a:t>
            </a:r>
            <a:r>
              <a:rPr lang="en-US" dirty="0"/>
              <a:t> </a:t>
            </a:r>
            <a:r>
              <a:rPr lang="en-US" dirty="0" err="1"/>
              <a:t>ornamentike</a:t>
            </a:r>
            <a:r>
              <a:rPr lang="en-US" dirty="0"/>
              <a:t>, a </a:t>
            </a:r>
            <a:r>
              <a:rPr lang="en-US" dirty="0" err="1"/>
              <a:t>sve</a:t>
            </a:r>
            <a:r>
              <a:rPr lang="en-US" dirty="0"/>
              <a:t> u </a:t>
            </a:r>
            <a:r>
              <a:rPr lang="en-US" dirty="0" err="1"/>
              <a:t>skladu</a:t>
            </a:r>
            <a:r>
              <a:rPr lang="en-US" dirty="0"/>
              <a:t> </a:t>
            </a:r>
            <a:r>
              <a:rPr lang="en-US" dirty="0" err="1"/>
              <a:t>sa</a:t>
            </a:r>
            <a:r>
              <a:rPr lang="en-US" dirty="0"/>
              <a:t> </a:t>
            </a:r>
            <a:r>
              <a:rPr lang="en-US" dirty="0" err="1"/>
              <a:t>ukusima</a:t>
            </a:r>
            <a:r>
              <a:rPr lang="en-US" dirty="0"/>
              <a:t> </a:t>
            </a:r>
            <a:r>
              <a:rPr lang="en-US" dirty="0" err="1"/>
              <a:t>ondašnje</a:t>
            </a:r>
            <a:r>
              <a:rPr lang="en-US" dirty="0"/>
              <a:t> </a:t>
            </a:r>
            <a:r>
              <a:rPr lang="en-US" dirty="0" err="1"/>
              <a:t>epohe</a:t>
            </a:r>
            <a:r>
              <a:rPr lang="en-US" dirty="0"/>
              <a:t>.</a:t>
            </a:r>
            <a:endParaRPr lang="sr-Latn-ME" dirty="0"/>
          </a:p>
          <a:p>
            <a:r>
              <a:rPr lang="sr-Latn-ME" dirty="0"/>
              <a:t>K</a:t>
            </a:r>
            <a:r>
              <a:rPr lang="en-US" dirty="0" err="1"/>
              <a:t>rajem</a:t>
            </a:r>
            <a:r>
              <a:rPr lang="en-US" dirty="0"/>
              <a:t> XIX v</a:t>
            </a:r>
            <a:r>
              <a:rPr lang="sr-Latn-ME" dirty="0"/>
              <a:t>ij</a:t>
            </a:r>
            <a:r>
              <a:rPr lang="en-US" dirty="0" err="1"/>
              <a:t>eka</a:t>
            </a:r>
            <a:r>
              <a:rPr lang="en-US" dirty="0"/>
              <a:t> </a:t>
            </a:r>
            <a:r>
              <a:rPr lang="en-US" dirty="0" err="1" smtClean="0"/>
              <a:t>počinje</a:t>
            </a:r>
            <a:r>
              <a:rPr lang="en-US" dirty="0" smtClean="0"/>
              <a:t> </a:t>
            </a:r>
            <a:r>
              <a:rPr lang="en-US" dirty="0"/>
              <a:t>se</a:t>
            </a:r>
            <a:r>
              <a:rPr lang="sr-Latn-ME" dirty="0"/>
              <a:t> </a:t>
            </a:r>
            <a:r>
              <a:rPr lang="en-US" dirty="0" err="1"/>
              <a:t>razvija</a:t>
            </a:r>
            <a:r>
              <a:rPr lang="sr-Latn-ME" dirty="0"/>
              <a:t>ti</a:t>
            </a:r>
            <a:r>
              <a:rPr lang="en-US" dirty="0"/>
              <a:t> </a:t>
            </a:r>
            <a:r>
              <a:rPr lang="en-US" dirty="0" err="1"/>
              <a:t>sv</a:t>
            </a:r>
            <a:r>
              <a:rPr lang="sr-Latn-ME" dirty="0"/>
              <a:t>ij</a:t>
            </a:r>
            <a:r>
              <a:rPr lang="en-US" dirty="0" err="1"/>
              <a:t>est</a:t>
            </a:r>
            <a:r>
              <a:rPr lang="en-US" dirty="0"/>
              <a:t> o </a:t>
            </a:r>
            <a:r>
              <a:rPr lang="en-US" dirty="0" err="1"/>
              <a:t>odbacivanju</a:t>
            </a:r>
            <a:r>
              <a:rPr lang="en-US" dirty="0"/>
              <a:t> stare </a:t>
            </a:r>
            <a:r>
              <a:rPr lang="en-US" dirty="0" err="1"/>
              <a:t>ornamentike</a:t>
            </a:r>
            <a:r>
              <a:rPr lang="en-US" dirty="0"/>
              <a:t> i o </a:t>
            </a:r>
            <a:r>
              <a:rPr lang="en-US" dirty="0" err="1"/>
              <a:t>kreiranju</a:t>
            </a:r>
            <a:r>
              <a:rPr lang="en-US" dirty="0"/>
              <a:t> </a:t>
            </a:r>
            <a:r>
              <a:rPr lang="en-US" dirty="0" err="1"/>
              <a:t>formi</a:t>
            </a:r>
            <a:r>
              <a:rPr lang="en-US" dirty="0"/>
              <a:t> </a:t>
            </a:r>
            <a:r>
              <a:rPr lang="en-US" dirty="0" err="1"/>
              <a:t>koje</a:t>
            </a:r>
            <a:r>
              <a:rPr lang="en-US" dirty="0"/>
              <a:t> </a:t>
            </a:r>
            <a:r>
              <a:rPr lang="en-US" dirty="0" err="1"/>
              <a:t>odgovaraju</a:t>
            </a:r>
            <a:r>
              <a:rPr lang="en-US" dirty="0"/>
              <a:t> </a:t>
            </a:r>
            <a:r>
              <a:rPr lang="en-US" dirty="0" err="1"/>
              <a:t>novim</a:t>
            </a:r>
            <a:r>
              <a:rPr lang="sr-Latn-ME" dirty="0"/>
              <a:t> </a:t>
            </a:r>
            <a:r>
              <a:rPr lang="en-US" dirty="0" err="1"/>
              <a:t>materijalima</a:t>
            </a:r>
            <a:r>
              <a:rPr lang="en-US" dirty="0"/>
              <a:t>.</a:t>
            </a:r>
          </a:p>
        </p:txBody>
      </p:sp>
    </p:spTree>
    <p:extLst>
      <p:ext uri="{BB962C8B-B14F-4D97-AF65-F5344CB8AC3E}">
        <p14:creationId xmlns:p14="http://schemas.microsoft.com/office/powerpoint/2010/main" val="19003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EED4D03-DF29-4EEE-B989-0B29CFA293F7}"/>
              </a:ext>
            </a:extLst>
          </p:cNvPr>
          <p:cNvSpPr txBox="1"/>
          <p:nvPr/>
        </p:nvSpPr>
        <p:spPr>
          <a:xfrm>
            <a:off x="913556" y="4819137"/>
            <a:ext cx="10351064" cy="94035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cap="all">
                <a:effectLst>
                  <a:outerShdw blurRad="50800" dist="63500" dir="2700000" algn="tl" rotWithShape="0">
                    <a:srgbClr val="000000">
                      <a:alpha val="48000"/>
                    </a:srgbClr>
                  </a:outerShdw>
                </a:effectLst>
                <a:latin typeface="+mj-lt"/>
                <a:ea typeface="+mj-ea"/>
                <a:cs typeface="+mj-cs"/>
              </a:rPr>
              <a:t>Dizajn stolice Tomasa Čipendejla</a:t>
            </a:r>
          </a:p>
        </p:txBody>
      </p:sp>
      <p:pic>
        <p:nvPicPr>
          <p:cNvPr id="4" name="Picture 3" descr="A picture containing screenshot&#10;&#10;Description generated with very high confidence">
            <a:extLst>
              <a:ext uri="{FF2B5EF4-FFF2-40B4-BE49-F238E27FC236}">
                <a16:creationId xmlns:a16="http://schemas.microsoft.com/office/drawing/2014/main" xmlns="" id="{652AD596-8D5C-48B8-8A34-403E570397EB}"/>
              </a:ext>
            </a:extLst>
          </p:cNvPr>
          <p:cNvPicPr>
            <a:picLocks noChangeAspect="1"/>
          </p:cNvPicPr>
          <p:nvPr/>
        </p:nvPicPr>
        <p:blipFill rotWithShape="1">
          <a:blip r:embed="rId3"/>
          <a:srcRect l="29914" t="28071" r="11009" b="6142"/>
          <a:stretch/>
        </p:blipFill>
        <p:spPr>
          <a:xfrm>
            <a:off x="2823718" y="643466"/>
            <a:ext cx="6533040" cy="3928534"/>
          </a:xfrm>
          <a:prstGeom prst="rect">
            <a:avLst/>
          </a:prstGeom>
        </p:spPr>
      </p:pic>
    </p:spTree>
    <p:extLst>
      <p:ext uri="{BB962C8B-B14F-4D97-AF65-F5344CB8AC3E}">
        <p14:creationId xmlns:p14="http://schemas.microsoft.com/office/powerpoint/2010/main" val="307765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4AF0F-061E-49AE-B559-7F734701C0E6}"/>
              </a:ext>
            </a:extLst>
          </p:cNvPr>
          <p:cNvSpPr>
            <a:spLocks noGrp="1"/>
          </p:cNvSpPr>
          <p:nvPr>
            <p:ph type="title"/>
          </p:nvPr>
        </p:nvSpPr>
        <p:spPr/>
        <p:txBody>
          <a:bodyPr/>
          <a:lstStyle/>
          <a:p>
            <a:r>
              <a:rPr lang="sr-Latn-ME" dirty="0"/>
              <a:t>uvod</a:t>
            </a:r>
            <a:endParaRPr lang="en-US" dirty="0"/>
          </a:p>
        </p:txBody>
      </p:sp>
      <p:sp>
        <p:nvSpPr>
          <p:cNvPr id="3" name="Content Placeholder 2">
            <a:extLst>
              <a:ext uri="{FF2B5EF4-FFF2-40B4-BE49-F238E27FC236}">
                <a16:creationId xmlns:a16="http://schemas.microsoft.com/office/drawing/2014/main" xmlns="" id="{2BE1A899-08EA-4922-B4D5-3028C546BB90}"/>
              </a:ext>
            </a:extLst>
          </p:cNvPr>
          <p:cNvSpPr>
            <a:spLocks noGrp="1"/>
          </p:cNvSpPr>
          <p:nvPr>
            <p:ph idx="1"/>
          </p:nvPr>
        </p:nvSpPr>
        <p:spPr/>
        <p:txBody>
          <a:bodyPr/>
          <a:lstStyle/>
          <a:p>
            <a:r>
              <a:rPr lang="en-US" dirty="0"/>
              <a:t> </a:t>
            </a:r>
            <a:r>
              <a:rPr lang="sr-Latn-ME" dirty="0"/>
              <a:t>U </a:t>
            </a:r>
            <a:r>
              <a:rPr lang="en-US" dirty="0" err="1"/>
              <a:t>Evropi</a:t>
            </a:r>
            <a:r>
              <a:rPr lang="en-US" dirty="0"/>
              <a:t> </a:t>
            </a:r>
            <a:r>
              <a:rPr lang="en-US" dirty="0" err="1"/>
              <a:t>oslobađanje</a:t>
            </a:r>
            <a:r>
              <a:rPr lang="en-US" dirty="0"/>
              <a:t> od </a:t>
            </a:r>
            <a:r>
              <a:rPr lang="en-US" dirty="0" err="1"/>
              <a:t>arhitektonskih</a:t>
            </a:r>
            <a:r>
              <a:rPr lang="en-US" dirty="0"/>
              <a:t> </a:t>
            </a:r>
            <a:r>
              <a:rPr lang="en-US" dirty="0" err="1"/>
              <a:t>i</a:t>
            </a:r>
            <a:r>
              <a:rPr lang="en-US" dirty="0"/>
              <a:t> </a:t>
            </a:r>
            <a:r>
              <a:rPr lang="en-US" dirty="0" err="1"/>
              <a:t>dekorativnih</a:t>
            </a:r>
            <a:r>
              <a:rPr lang="en-US" dirty="0"/>
              <a:t> </a:t>
            </a:r>
            <a:r>
              <a:rPr lang="en-US" dirty="0" err="1"/>
              <a:t>obrazaca</a:t>
            </a:r>
            <a:r>
              <a:rPr lang="en-US" dirty="0"/>
              <a:t> </a:t>
            </a:r>
            <a:r>
              <a:rPr lang="sr-Latn-ME" dirty="0"/>
              <a:t>je </a:t>
            </a:r>
            <a:r>
              <a:rPr lang="en-US" dirty="0" err="1"/>
              <a:t>teklo</a:t>
            </a:r>
            <a:r>
              <a:rPr lang="sr-Latn-ME" dirty="0"/>
              <a:t> </a:t>
            </a:r>
            <a:r>
              <a:rPr lang="en-US" dirty="0" err="1"/>
              <a:t>sporije</a:t>
            </a:r>
            <a:r>
              <a:rPr lang="en-US" dirty="0"/>
              <a:t>, u </a:t>
            </a:r>
            <a:r>
              <a:rPr lang="en-US" dirty="0" err="1"/>
              <a:t>poređenju</a:t>
            </a:r>
            <a:r>
              <a:rPr lang="en-US" dirty="0"/>
              <a:t> </a:t>
            </a:r>
            <a:r>
              <a:rPr lang="en-US" dirty="0" err="1"/>
              <a:t>sa</a:t>
            </a:r>
            <a:r>
              <a:rPr lang="en-US" dirty="0"/>
              <a:t> </a:t>
            </a:r>
            <a:r>
              <a:rPr lang="en-US" dirty="0" err="1"/>
              <a:t>Sjedinjenim</a:t>
            </a:r>
            <a:r>
              <a:rPr lang="en-US" dirty="0"/>
              <a:t> </a:t>
            </a:r>
            <a:r>
              <a:rPr lang="en-US" dirty="0" err="1"/>
              <a:t>Američkim</a:t>
            </a:r>
            <a:r>
              <a:rPr lang="en-US" dirty="0"/>
              <a:t> </a:t>
            </a:r>
            <a:r>
              <a:rPr lang="en-US" dirty="0" err="1"/>
              <a:t>Državama</a:t>
            </a:r>
            <a:r>
              <a:rPr lang="en-US" dirty="0"/>
              <a:t>, </a:t>
            </a:r>
            <a:r>
              <a:rPr lang="en-US" dirty="0" err="1"/>
              <a:t>najv</a:t>
            </a:r>
            <a:r>
              <a:rPr lang="sr-Latn-ME" dirty="0"/>
              <a:t>je</a:t>
            </a:r>
            <a:r>
              <a:rPr lang="en-US" dirty="0" err="1"/>
              <a:t>rovatnije</a:t>
            </a:r>
            <a:r>
              <a:rPr lang="en-US" dirty="0"/>
              <a:t> </a:t>
            </a:r>
            <a:r>
              <a:rPr lang="en-US" dirty="0" err="1"/>
              <a:t>zbog</a:t>
            </a:r>
            <a:r>
              <a:rPr lang="en-US" dirty="0"/>
              <a:t> </a:t>
            </a:r>
            <a:r>
              <a:rPr lang="en-US" dirty="0" err="1"/>
              <a:t>bržeg</a:t>
            </a:r>
            <a:r>
              <a:rPr lang="sr-Latn-ME" dirty="0"/>
              <a:t> </a:t>
            </a:r>
            <a:r>
              <a:rPr lang="en-US" dirty="0" err="1"/>
              <a:t>tehnološkog</a:t>
            </a:r>
            <a:r>
              <a:rPr lang="en-US" dirty="0"/>
              <a:t> </a:t>
            </a:r>
            <a:r>
              <a:rPr lang="en-US" dirty="0" err="1"/>
              <a:t>razvoja</a:t>
            </a:r>
            <a:r>
              <a:rPr lang="en-US" dirty="0"/>
              <a:t> </a:t>
            </a:r>
            <a:r>
              <a:rPr lang="en-US" dirty="0" err="1"/>
              <a:t>te</a:t>
            </a:r>
            <a:r>
              <a:rPr lang="en-US" dirty="0"/>
              <a:t> </a:t>
            </a:r>
            <a:r>
              <a:rPr lang="en-US" dirty="0" err="1"/>
              <a:t>zemlje</a:t>
            </a:r>
            <a:r>
              <a:rPr lang="en-US" dirty="0"/>
              <a:t>.</a:t>
            </a:r>
            <a:endParaRPr lang="sr-Latn-ME" dirty="0"/>
          </a:p>
          <a:p>
            <a:r>
              <a:rPr lang="sr-Latn-ME" dirty="0"/>
              <a:t>P</a:t>
            </a:r>
            <a:r>
              <a:rPr lang="en-US" dirty="0" err="1"/>
              <a:t>eriod</a:t>
            </a:r>
            <a:r>
              <a:rPr lang="en-US" dirty="0"/>
              <a:t>, </a:t>
            </a:r>
            <a:r>
              <a:rPr lang="en-US" dirty="0" err="1"/>
              <a:t>vezan</a:t>
            </a:r>
            <a:r>
              <a:rPr lang="en-US" dirty="0"/>
              <a:t> za </a:t>
            </a:r>
            <a:r>
              <a:rPr lang="en-US" dirty="0" err="1"/>
              <a:t>formiranje</a:t>
            </a:r>
            <a:r>
              <a:rPr lang="en-US" dirty="0"/>
              <a:t> </a:t>
            </a:r>
            <a:r>
              <a:rPr lang="en-US" dirty="0" err="1"/>
              <a:t>škole</a:t>
            </a:r>
            <a:r>
              <a:rPr lang="en-US" dirty="0"/>
              <a:t> Bauhaus, </a:t>
            </a:r>
            <a:r>
              <a:rPr lang="en-US" dirty="0" err="1"/>
              <a:t>smatra</a:t>
            </a:r>
            <a:r>
              <a:rPr lang="en-US" dirty="0"/>
              <a:t> se</a:t>
            </a:r>
            <a:r>
              <a:rPr lang="sr-Latn-ME" dirty="0"/>
              <a:t> </a:t>
            </a:r>
            <a:r>
              <a:rPr lang="en-US" dirty="0" err="1"/>
              <a:t>najpresudnijim</a:t>
            </a:r>
            <a:r>
              <a:rPr lang="en-US" dirty="0"/>
              <a:t> </a:t>
            </a:r>
            <a:r>
              <a:rPr lang="en-US" dirty="0" err="1"/>
              <a:t>periodom</a:t>
            </a:r>
            <a:r>
              <a:rPr lang="en-US" dirty="0"/>
              <a:t> u </a:t>
            </a:r>
            <a:r>
              <a:rPr lang="en-US" dirty="0" err="1"/>
              <a:t>razvoju</a:t>
            </a:r>
            <a:r>
              <a:rPr lang="en-US" dirty="0"/>
              <a:t> </a:t>
            </a:r>
            <a:r>
              <a:rPr lang="en-US" dirty="0" err="1"/>
              <a:t>dizajna</a:t>
            </a:r>
            <a:r>
              <a:rPr lang="sr-Latn-ME" dirty="0"/>
              <a:t>.</a:t>
            </a:r>
          </a:p>
          <a:p>
            <a:r>
              <a:rPr lang="sr-Latn-ME" dirty="0"/>
              <a:t>Cilj je bio da se povezivanjem zanatske, industrijske i umjetničke obuke konstituiše umjetnik sposoban da vlada </a:t>
            </a:r>
            <a:r>
              <a:rPr lang="sr-Latn-ME" dirty="0" smtClean="0"/>
              <a:t>svim</a:t>
            </a:r>
            <a:r>
              <a:rPr lang="en-US" dirty="0" smtClean="0"/>
              <a:t> </a:t>
            </a:r>
            <a:r>
              <a:rPr lang="sr-Latn-ME" smtClean="0"/>
              <a:t>sektorima </a:t>
            </a:r>
            <a:r>
              <a:rPr lang="sr-Latn-ME" dirty="0"/>
              <a:t>proizvodnje.</a:t>
            </a:r>
          </a:p>
        </p:txBody>
      </p:sp>
    </p:spTree>
    <p:extLst>
      <p:ext uri="{BB962C8B-B14F-4D97-AF65-F5344CB8AC3E}">
        <p14:creationId xmlns:p14="http://schemas.microsoft.com/office/powerpoint/2010/main" val="79663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xmlns="" id="{5C821777-3A3B-437E-B5C1-FBC7B0F48C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9344BF1-65CC-4678-911C-8FCD1DE75991}"/>
              </a:ext>
            </a:extLst>
          </p:cNvPr>
          <p:cNvSpPr txBox="1"/>
          <p:nvPr/>
        </p:nvSpPr>
        <p:spPr>
          <a:xfrm>
            <a:off x="8198889" y="1257302"/>
            <a:ext cx="3642202" cy="349567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cap="all" dirty="0" err="1">
                <a:solidFill>
                  <a:srgbClr val="FFFFFF"/>
                </a:solidFill>
                <a:effectLst>
                  <a:outerShdw blurRad="50800" dist="63500" dir="2700000" algn="tl" rotWithShape="0">
                    <a:srgbClr val="000000">
                      <a:alpha val="48000"/>
                    </a:srgbClr>
                  </a:outerShdw>
                </a:effectLst>
                <a:latin typeface="+mj-lt"/>
                <a:ea typeface="+mj-ea"/>
                <a:cs typeface="+mj-cs"/>
              </a:rPr>
              <a:t>dizajn</a:t>
            </a:r>
            <a:r>
              <a:rPr lang="en-US" sz="4000" b="1" cap="all" dirty="0">
                <a:solidFill>
                  <a:srgbClr val="FFFFFF"/>
                </a:solidFill>
                <a:effectLst>
                  <a:outerShdw blurRad="50800" dist="63500" dir="2700000" algn="tl" rotWithShape="0">
                    <a:srgbClr val="000000">
                      <a:alpha val="48000"/>
                    </a:srgbClr>
                  </a:outerShdw>
                </a:effectLst>
                <a:latin typeface="+mj-lt"/>
                <a:ea typeface="+mj-ea"/>
                <a:cs typeface="+mj-cs"/>
              </a:rPr>
              <a:t> </a:t>
            </a:r>
            <a:r>
              <a:rPr lang="en-US" sz="4000" b="1" cap="all" dirty="0" err="1">
                <a:solidFill>
                  <a:srgbClr val="FFFFFF"/>
                </a:solidFill>
                <a:effectLst>
                  <a:outerShdw blurRad="50800" dist="63500" dir="2700000" algn="tl" rotWithShape="0">
                    <a:srgbClr val="000000">
                      <a:alpha val="48000"/>
                    </a:srgbClr>
                  </a:outerShdw>
                </a:effectLst>
                <a:latin typeface="+mj-lt"/>
                <a:ea typeface="+mj-ea"/>
                <a:cs typeface="+mj-cs"/>
              </a:rPr>
              <a:t>kostima</a:t>
            </a:r>
            <a:r>
              <a:rPr lang="en-US" sz="4000" b="1" cap="all" dirty="0">
                <a:solidFill>
                  <a:srgbClr val="FFFFFF"/>
                </a:solidFill>
                <a:effectLst>
                  <a:outerShdw blurRad="50800" dist="63500" dir="2700000" algn="tl" rotWithShape="0">
                    <a:srgbClr val="000000">
                      <a:alpha val="48000"/>
                    </a:srgbClr>
                  </a:outerShdw>
                </a:effectLst>
                <a:latin typeface="+mj-lt"/>
                <a:ea typeface="+mj-ea"/>
                <a:cs typeface="+mj-cs"/>
              </a:rPr>
              <a:t>, </a:t>
            </a:r>
            <a:r>
              <a:rPr lang="en-US" sz="4000" b="1" cap="all" dirty="0" err="1">
                <a:solidFill>
                  <a:srgbClr val="FFFFFF"/>
                </a:solidFill>
                <a:effectLst>
                  <a:outerShdw blurRad="50800" dist="63500" dir="2700000" algn="tl" rotWithShape="0">
                    <a:srgbClr val="000000">
                      <a:alpha val="48000"/>
                    </a:srgbClr>
                  </a:outerShdw>
                </a:effectLst>
                <a:latin typeface="+mj-lt"/>
                <a:ea typeface="+mj-ea"/>
                <a:cs typeface="+mj-cs"/>
              </a:rPr>
              <a:t>škola</a:t>
            </a:r>
            <a:r>
              <a:rPr lang="en-US" sz="4000" b="1" cap="all" dirty="0">
                <a:solidFill>
                  <a:srgbClr val="FFFFFF"/>
                </a:solidFill>
                <a:effectLst>
                  <a:outerShdw blurRad="50800" dist="63500" dir="2700000" algn="tl" rotWithShape="0">
                    <a:srgbClr val="000000">
                      <a:alpha val="48000"/>
                    </a:srgbClr>
                  </a:outerShdw>
                </a:effectLst>
                <a:latin typeface="+mj-lt"/>
                <a:ea typeface="+mj-ea"/>
                <a:cs typeface="+mj-cs"/>
              </a:rPr>
              <a:t> Bauhaus</a:t>
            </a:r>
          </a:p>
        </p:txBody>
      </p:sp>
      <p:sp>
        <p:nvSpPr>
          <p:cNvPr id="16" name="Rectangle 11">
            <a:extLst>
              <a:ext uri="{FF2B5EF4-FFF2-40B4-BE49-F238E27FC236}">
                <a16:creationId xmlns:a16="http://schemas.microsoft.com/office/drawing/2014/main" xmlns="" id="{A31AD40C-CE73-4162-8681-421B8AF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279" y="733425"/>
            <a:ext cx="6694331"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436DD83-5157-4AC9-88D3-2B3CE5D03C8A}"/>
              </a:ext>
            </a:extLst>
          </p:cNvPr>
          <p:cNvPicPr>
            <a:picLocks noChangeAspect="1"/>
          </p:cNvPicPr>
          <p:nvPr/>
        </p:nvPicPr>
        <p:blipFill rotWithShape="1">
          <a:blip r:embed="rId2"/>
          <a:srcRect l="30504" t="28816" r="11009" b="5106"/>
          <a:stretch/>
        </p:blipFill>
        <p:spPr>
          <a:xfrm>
            <a:off x="1137193" y="1621773"/>
            <a:ext cx="5924502" cy="3614455"/>
          </a:xfrm>
          <a:prstGeom prst="rect">
            <a:avLst/>
          </a:prstGeom>
        </p:spPr>
      </p:pic>
      <p:sp>
        <p:nvSpPr>
          <p:cNvPr id="14" name="Rectangle 13">
            <a:extLst>
              <a:ext uri="{FF2B5EF4-FFF2-40B4-BE49-F238E27FC236}">
                <a16:creationId xmlns:a16="http://schemas.microsoft.com/office/drawing/2014/main" xmlns="" id="{707A3B9D-B1BA-4989-A535-1A6D8D402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7441" y="799817"/>
            <a:ext cx="656400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584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913557" y="609600"/>
            <a:ext cx="10351064" cy="1326321"/>
          </a:xfrm>
        </p:spPr>
        <p:txBody>
          <a:bodyPr>
            <a:normAutofit/>
          </a:bodyPr>
          <a:lstStyle/>
          <a:p>
            <a:r>
              <a:rPr lang="sr-Latn-ME" dirty="0"/>
              <a:t>uvod</a:t>
            </a:r>
            <a:endParaRPr lang="en-US" dirty="0"/>
          </a:p>
        </p:txBody>
      </p:sp>
      <p:graphicFrame>
        <p:nvGraphicFramePr>
          <p:cNvPr id="16" name="Content Placeholder 13">
            <a:extLst>
              <a:ext uri="{FF2B5EF4-FFF2-40B4-BE49-F238E27FC236}">
                <a16:creationId xmlns:a16="http://schemas.microsoft.com/office/drawing/2014/main" xmlns="" id="{062D35EB-72D7-427E-A9D8-FDA960BA8CE7}"/>
              </a:ext>
            </a:extLst>
          </p:cNvPr>
          <p:cNvGraphicFramePr>
            <a:graphicFrameLocks noGrp="1"/>
          </p:cNvGraphicFramePr>
          <p:nvPr>
            <p:ph idx="1"/>
            <p:extLst>
              <p:ext uri="{D42A27DB-BD31-4B8C-83A1-F6EECF244321}">
                <p14:modId xmlns:p14="http://schemas.microsoft.com/office/powerpoint/2010/main" val="222796632"/>
              </p:ext>
            </p:extLst>
          </p:nvPr>
        </p:nvGraphicFramePr>
        <p:xfrm>
          <a:off x="914161" y="2257654"/>
          <a:ext cx="10350979"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6925E-3ACA-4760-9023-587F0279D74F}"/>
              </a:ext>
            </a:extLst>
          </p:cNvPr>
          <p:cNvSpPr>
            <a:spLocks noGrp="1"/>
          </p:cNvSpPr>
          <p:nvPr>
            <p:ph type="title"/>
          </p:nvPr>
        </p:nvSpPr>
        <p:spPr>
          <a:xfrm>
            <a:off x="913557" y="609600"/>
            <a:ext cx="10351064" cy="1326321"/>
          </a:xfrm>
        </p:spPr>
        <p:txBody>
          <a:bodyPr>
            <a:normAutofit/>
          </a:bodyPr>
          <a:lstStyle/>
          <a:p>
            <a:r>
              <a:rPr lang="sr-Latn-ME" dirty="0"/>
              <a:t>Evropska tradicija teorije dizajna</a:t>
            </a:r>
            <a:endParaRPr lang="en-US" dirty="0"/>
          </a:p>
        </p:txBody>
      </p:sp>
      <p:sp>
        <p:nvSpPr>
          <p:cNvPr id="3" name="Content Placeholder 2">
            <a:extLst>
              <a:ext uri="{FF2B5EF4-FFF2-40B4-BE49-F238E27FC236}">
                <a16:creationId xmlns:a16="http://schemas.microsoft.com/office/drawing/2014/main" xmlns="" id="{AC0F7FA3-8818-415B-9267-F7EC19F7BB34}"/>
              </a:ext>
            </a:extLst>
          </p:cNvPr>
          <p:cNvSpPr>
            <a:spLocks noGrp="1"/>
          </p:cNvSpPr>
          <p:nvPr>
            <p:ph idx="1"/>
          </p:nvPr>
        </p:nvSpPr>
        <p:spPr>
          <a:xfrm>
            <a:off x="913557" y="2096064"/>
            <a:ext cx="6351169" cy="3695136"/>
          </a:xfrm>
        </p:spPr>
        <p:txBody>
          <a:bodyPr>
            <a:normAutofit/>
          </a:bodyPr>
          <a:lstStyle/>
          <a:p>
            <a:r>
              <a:rPr lang="en-US" dirty="0" err="1"/>
              <a:t>Najpoznatiji</a:t>
            </a:r>
            <a:r>
              <a:rPr lang="en-US" dirty="0"/>
              <a:t> </a:t>
            </a:r>
            <a:r>
              <a:rPr lang="en-US" dirty="0" err="1"/>
              <a:t>pokret</a:t>
            </a:r>
            <a:r>
              <a:rPr lang="en-US" dirty="0"/>
              <a:t>, </a:t>
            </a:r>
            <a:r>
              <a:rPr lang="en-US" dirty="0" err="1"/>
              <a:t>koji</a:t>
            </a:r>
            <a:r>
              <a:rPr lang="en-US" dirty="0"/>
              <a:t> </a:t>
            </a:r>
            <a:r>
              <a:rPr lang="en-US" dirty="0" err="1"/>
              <a:t>možemo</a:t>
            </a:r>
            <a:r>
              <a:rPr lang="en-US" dirty="0"/>
              <a:t> </a:t>
            </a:r>
            <a:r>
              <a:rPr lang="en-US" dirty="0" err="1"/>
              <a:t>smatrati</a:t>
            </a:r>
            <a:r>
              <a:rPr lang="en-US" dirty="0"/>
              <a:t> </a:t>
            </a:r>
            <a:r>
              <a:rPr lang="en-US" dirty="0" err="1"/>
              <a:t>i</a:t>
            </a:r>
            <a:r>
              <a:rPr lang="en-US" dirty="0"/>
              <a:t> </a:t>
            </a:r>
            <a:r>
              <a:rPr lang="en-US" dirty="0" err="1"/>
              <a:t>začetnikom</a:t>
            </a:r>
            <a:r>
              <a:rPr lang="en-US" dirty="0"/>
              <a:t> </a:t>
            </a:r>
            <a:r>
              <a:rPr lang="en-US" dirty="0" err="1"/>
              <a:t>dizajna</a:t>
            </a:r>
            <a:r>
              <a:rPr lang="en-US" dirty="0"/>
              <a:t> </a:t>
            </a:r>
            <a:r>
              <a:rPr lang="en-US" dirty="0" err="1"/>
              <a:t>jeste</a:t>
            </a:r>
            <a:r>
              <a:rPr lang="en-US" dirty="0"/>
              <a:t> </a:t>
            </a:r>
            <a:r>
              <a:rPr lang="en-US" b="1" u="sng" dirty="0" err="1"/>
              <a:t>Arts'n'Crafts</a:t>
            </a:r>
            <a:r>
              <a:rPr lang="en-US" dirty="0"/>
              <a:t> </a:t>
            </a:r>
            <a:r>
              <a:rPr lang="en-US" dirty="0" err="1"/>
              <a:t>pokret</a:t>
            </a:r>
            <a:r>
              <a:rPr lang="sr-Latn-ME" dirty="0"/>
              <a:t>(XIX vijek, Engleska).</a:t>
            </a:r>
          </a:p>
          <a:p>
            <a:r>
              <a:rPr lang="en-US" dirty="0"/>
              <a:t> </a:t>
            </a:r>
            <a:r>
              <a:rPr lang="en-US" dirty="0" err="1"/>
              <a:t>Ovaj</a:t>
            </a:r>
            <a:r>
              <a:rPr lang="en-US" dirty="0"/>
              <a:t> </a:t>
            </a:r>
            <a:r>
              <a:rPr lang="en-US" dirty="0" err="1"/>
              <a:t>pokret</a:t>
            </a:r>
            <a:r>
              <a:rPr lang="en-US" dirty="0"/>
              <a:t> </a:t>
            </a:r>
            <a:r>
              <a:rPr lang="en-US" dirty="0" err="1"/>
              <a:t>žestoko</a:t>
            </a:r>
            <a:r>
              <a:rPr lang="en-US" dirty="0"/>
              <a:t> </a:t>
            </a:r>
            <a:r>
              <a:rPr lang="en-US" dirty="0" err="1"/>
              <a:t>kritikuje</a:t>
            </a:r>
            <a:r>
              <a:rPr lang="en-US" dirty="0"/>
              <a:t> </a:t>
            </a:r>
            <a:r>
              <a:rPr lang="en-US" dirty="0" err="1"/>
              <a:t>tadašnje</a:t>
            </a:r>
            <a:r>
              <a:rPr lang="en-US" dirty="0"/>
              <a:t> </a:t>
            </a:r>
            <a:r>
              <a:rPr lang="en-US" dirty="0" err="1"/>
              <a:t>britansko</a:t>
            </a:r>
            <a:r>
              <a:rPr lang="en-US" dirty="0"/>
              <a:t> </a:t>
            </a:r>
            <a:r>
              <a:rPr lang="en-US" dirty="0" err="1"/>
              <a:t>društvo</a:t>
            </a:r>
            <a:r>
              <a:rPr lang="en-US" dirty="0"/>
              <a:t>, a </a:t>
            </a:r>
            <a:r>
              <a:rPr lang="en-US" dirty="0" err="1"/>
              <a:t>njegov</a:t>
            </a:r>
            <a:r>
              <a:rPr lang="en-US" dirty="0"/>
              <a:t> </a:t>
            </a:r>
            <a:r>
              <a:rPr lang="en-US" dirty="0" err="1"/>
              <a:t>predstavnik</a:t>
            </a:r>
            <a:r>
              <a:rPr lang="en-US" dirty="0"/>
              <a:t> </a:t>
            </a:r>
            <a:r>
              <a:rPr lang="en-US" dirty="0" err="1"/>
              <a:t>Vilijam</a:t>
            </a:r>
            <a:r>
              <a:rPr lang="en-US" dirty="0"/>
              <a:t> </a:t>
            </a:r>
            <a:r>
              <a:rPr lang="en-US" dirty="0" err="1"/>
              <a:t>Moris</a:t>
            </a:r>
            <a:r>
              <a:rPr lang="en-US" dirty="0"/>
              <a:t> prim</a:t>
            </a:r>
            <a:r>
              <a:rPr lang="sr-Latn-ME" dirty="0"/>
              <a:t>j</a:t>
            </a:r>
            <a:r>
              <a:rPr lang="en-US" dirty="0" err="1"/>
              <a:t>ećuje</a:t>
            </a:r>
            <a:r>
              <a:rPr lang="en-US" dirty="0"/>
              <a:t> </a:t>
            </a:r>
            <a:r>
              <a:rPr lang="en-US" dirty="0" err="1"/>
              <a:t>povezanost</a:t>
            </a:r>
            <a:r>
              <a:rPr lang="en-US" dirty="0"/>
              <a:t> </a:t>
            </a:r>
            <a:r>
              <a:rPr lang="en-US" dirty="0" err="1"/>
              <a:t>estetike</a:t>
            </a:r>
            <a:r>
              <a:rPr lang="en-US" dirty="0"/>
              <a:t> </a:t>
            </a:r>
            <a:r>
              <a:rPr lang="en-US" dirty="0" err="1"/>
              <a:t>i</a:t>
            </a:r>
            <a:r>
              <a:rPr lang="en-US" dirty="0"/>
              <a:t> </a:t>
            </a:r>
            <a:r>
              <a:rPr lang="en-US" dirty="0" err="1"/>
              <a:t>socijalnih</a:t>
            </a:r>
            <a:r>
              <a:rPr lang="en-US" dirty="0"/>
              <a:t> </a:t>
            </a:r>
            <a:r>
              <a:rPr lang="en-US" dirty="0" err="1"/>
              <a:t>problema</a:t>
            </a:r>
            <a:r>
              <a:rPr lang="en-US" dirty="0"/>
              <a:t>.</a:t>
            </a:r>
          </a:p>
        </p:txBody>
      </p:sp>
      <p:pic>
        <p:nvPicPr>
          <p:cNvPr id="5" name="Picture 4" descr="A person standing in front of a monkey&#10;&#10;Description generated with high confidence">
            <a:extLst>
              <a:ext uri="{FF2B5EF4-FFF2-40B4-BE49-F238E27FC236}">
                <a16:creationId xmlns:a16="http://schemas.microsoft.com/office/drawing/2014/main" xmlns="" id="{BC34EFF4-FBCE-47F1-9B92-524725960048}"/>
              </a:ext>
            </a:extLst>
          </p:cNvPr>
          <p:cNvPicPr>
            <a:picLocks noChangeAspect="1"/>
          </p:cNvPicPr>
          <p:nvPr/>
        </p:nvPicPr>
        <p:blipFill rotWithShape="1">
          <a:blip r:embed="rId3">
            <a:extLst>
              <a:ext uri="{28A0092B-C50C-407E-A947-70E740481C1C}">
                <a14:useLocalDpi xmlns:a14="http://schemas.microsoft.com/office/drawing/2010/main" val="0"/>
              </a:ext>
            </a:extLst>
          </a:blip>
          <a:srcRect t="6157" r="-3" b="14818"/>
          <a:stretch/>
        </p:blipFill>
        <p:spPr>
          <a:xfrm>
            <a:off x="7676736" y="2210935"/>
            <a:ext cx="3510863" cy="34931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8953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3">
            <a:extLst>
              <a:ext uri="{FF2B5EF4-FFF2-40B4-BE49-F238E27FC236}">
                <a16:creationId xmlns:a16="http://schemas.microsoft.com/office/drawing/2014/main" xmlns="" id="{16AE7B63-D295-41BA-AC4A-E390B90E5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25AF46F-2E26-48B2-BE60-9F466E103036}"/>
              </a:ext>
            </a:extLst>
          </p:cNvPr>
          <p:cNvSpPr>
            <a:spLocks noGrp="1"/>
          </p:cNvSpPr>
          <p:nvPr>
            <p:ph type="title"/>
          </p:nvPr>
        </p:nvSpPr>
        <p:spPr>
          <a:xfrm>
            <a:off x="4926188" y="609600"/>
            <a:ext cx="6338433" cy="1326321"/>
          </a:xfrm>
        </p:spPr>
        <p:txBody>
          <a:bodyPr>
            <a:normAutofit/>
          </a:bodyPr>
          <a:lstStyle/>
          <a:p>
            <a:r>
              <a:rPr lang="sr-Latn-ME" dirty="0">
                <a:solidFill>
                  <a:srgbClr val="FFFFFF"/>
                </a:solidFill>
              </a:rPr>
              <a:t>Evropska tradicija teorije dizajna</a:t>
            </a:r>
            <a:endParaRPr lang="en-US" dirty="0">
              <a:solidFill>
                <a:srgbClr val="FFFFFF"/>
              </a:solidFill>
            </a:endParaRPr>
          </a:p>
        </p:txBody>
      </p:sp>
      <p:sp>
        <p:nvSpPr>
          <p:cNvPr id="17" name="Rectangle 15">
            <a:extLst>
              <a:ext uri="{FF2B5EF4-FFF2-40B4-BE49-F238E27FC236}">
                <a16:creationId xmlns:a16="http://schemas.microsoft.com/office/drawing/2014/main" xmlns="" id="{786DD7D1-E01C-464B-945C-F6E88018E0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279" y="733425"/>
            <a:ext cx="3742350"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text on a black background&#10;&#10;Description generated with high confidence">
            <a:extLst>
              <a:ext uri="{FF2B5EF4-FFF2-40B4-BE49-F238E27FC236}">
                <a16:creationId xmlns:a16="http://schemas.microsoft.com/office/drawing/2014/main" xmlns="" id="{37B4BD8A-5152-4CFA-876D-E101B4DD8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59" y="2224961"/>
            <a:ext cx="2963789" cy="2408078"/>
          </a:xfrm>
          <a:prstGeom prst="rect">
            <a:avLst/>
          </a:prstGeom>
          <a:scene3d>
            <a:camera prst="orthographicFront"/>
            <a:lightRig rig="twoPt" dir="t">
              <a:rot lat="0" lon="0" rev="7200000"/>
            </a:lightRig>
          </a:scene3d>
          <a:sp3d>
            <a:bevelT w="25400" h="19050"/>
          </a:sp3d>
        </p:spPr>
      </p:pic>
      <p:sp>
        <p:nvSpPr>
          <p:cNvPr id="19" name="Rectangle 17">
            <a:extLst>
              <a:ext uri="{FF2B5EF4-FFF2-40B4-BE49-F238E27FC236}">
                <a16:creationId xmlns:a16="http://schemas.microsoft.com/office/drawing/2014/main" xmlns="" id="{F80E4150-F3C6-4470-AF85-36BFD3E39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128" y="804806"/>
            <a:ext cx="3624651"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CCDF746-BF26-44D5-B1B4-42A526C7E091}"/>
              </a:ext>
            </a:extLst>
          </p:cNvPr>
          <p:cNvSpPr>
            <a:spLocks noGrp="1"/>
          </p:cNvSpPr>
          <p:nvPr>
            <p:ph idx="1"/>
          </p:nvPr>
        </p:nvSpPr>
        <p:spPr>
          <a:xfrm>
            <a:off x="4926187" y="2096063"/>
            <a:ext cx="7262638" cy="3957131"/>
          </a:xfrm>
        </p:spPr>
        <p:txBody>
          <a:bodyPr>
            <a:normAutofit/>
          </a:bodyPr>
          <a:lstStyle/>
          <a:p>
            <a:pPr>
              <a:lnSpc>
                <a:spcPct val="110000"/>
              </a:lnSpc>
            </a:pPr>
            <a:r>
              <a:rPr lang="en-US" sz="1800" dirty="0" err="1">
                <a:solidFill>
                  <a:srgbClr val="FFFFFF"/>
                </a:solidFill>
              </a:rPr>
              <a:t>Moris</a:t>
            </a:r>
            <a:r>
              <a:rPr lang="sr-Latn-ME" sz="1800" dirty="0">
                <a:solidFill>
                  <a:srgbClr val="FFFFFF"/>
                </a:solidFill>
              </a:rPr>
              <a:t> </a:t>
            </a:r>
            <a:r>
              <a:rPr lang="en-US" sz="1800" dirty="0">
                <a:solidFill>
                  <a:srgbClr val="FFFFFF"/>
                </a:solidFill>
              </a:rPr>
              <a:t>um</a:t>
            </a:r>
            <a:r>
              <a:rPr lang="sr-Latn-ME" sz="1800" dirty="0">
                <a:solidFill>
                  <a:srgbClr val="FFFFFF"/>
                </a:solidFill>
              </a:rPr>
              <a:t>j</a:t>
            </a:r>
            <a:r>
              <a:rPr lang="en-US" sz="1800" dirty="0" err="1">
                <a:solidFill>
                  <a:srgbClr val="FFFFFF"/>
                </a:solidFill>
              </a:rPr>
              <a:t>etnost</a:t>
            </a:r>
            <a:r>
              <a:rPr lang="en-US" sz="1800" dirty="0">
                <a:solidFill>
                  <a:srgbClr val="FFFFFF"/>
                </a:solidFill>
              </a:rPr>
              <a:t> </a:t>
            </a:r>
            <a:r>
              <a:rPr lang="en-US" sz="1800" dirty="0" err="1">
                <a:solidFill>
                  <a:srgbClr val="FFFFFF"/>
                </a:solidFill>
              </a:rPr>
              <a:t>smatra</a:t>
            </a:r>
            <a:r>
              <a:rPr lang="en-US" sz="1800" dirty="0">
                <a:solidFill>
                  <a:srgbClr val="FFFFFF"/>
                </a:solidFill>
              </a:rPr>
              <a:t> za </a:t>
            </a:r>
            <a:r>
              <a:rPr lang="en-US" sz="1800" dirty="0" err="1">
                <a:solidFill>
                  <a:srgbClr val="FFFFFF"/>
                </a:solidFill>
              </a:rPr>
              <a:t>sve</a:t>
            </a:r>
            <a:r>
              <a:rPr lang="en-US" sz="1800" dirty="0">
                <a:solidFill>
                  <a:srgbClr val="FFFFFF"/>
                </a:solidFill>
              </a:rPr>
              <a:t> one d</a:t>
            </a:r>
            <a:r>
              <a:rPr lang="sr-Latn-ME" sz="1800" dirty="0">
                <a:solidFill>
                  <a:srgbClr val="FFFFFF"/>
                </a:solidFill>
              </a:rPr>
              <a:t>j</a:t>
            </a:r>
            <a:r>
              <a:rPr lang="en-US" sz="1800" dirty="0" err="1">
                <a:solidFill>
                  <a:srgbClr val="FFFFFF"/>
                </a:solidFill>
              </a:rPr>
              <a:t>elatnosti</a:t>
            </a:r>
            <a:r>
              <a:rPr lang="en-US" sz="1800" dirty="0">
                <a:solidFill>
                  <a:srgbClr val="FFFFFF"/>
                </a:solidFill>
              </a:rPr>
              <a:t> </a:t>
            </a:r>
            <a:r>
              <a:rPr lang="en-US" sz="1800" dirty="0" err="1">
                <a:solidFill>
                  <a:srgbClr val="FFFFFF"/>
                </a:solidFill>
              </a:rPr>
              <a:t>koje</a:t>
            </a:r>
            <a:r>
              <a:rPr lang="en-US" sz="1800" dirty="0">
                <a:solidFill>
                  <a:srgbClr val="FFFFFF"/>
                </a:solidFill>
              </a:rPr>
              <a:t> se </a:t>
            </a:r>
            <a:r>
              <a:rPr lang="en-US" sz="1800" dirty="0" err="1">
                <a:solidFill>
                  <a:srgbClr val="FFFFFF"/>
                </a:solidFill>
              </a:rPr>
              <a:t>mogu</a:t>
            </a:r>
            <a:r>
              <a:rPr lang="sr-Latn-ME" sz="1800" dirty="0">
                <a:solidFill>
                  <a:srgbClr val="FFFFFF"/>
                </a:solidFill>
              </a:rPr>
              <a:t> </a:t>
            </a:r>
            <a:r>
              <a:rPr lang="en-US" sz="1800" dirty="0" err="1">
                <a:solidFill>
                  <a:srgbClr val="FFFFFF"/>
                </a:solidFill>
              </a:rPr>
              <a:t>obuhvatiti</a:t>
            </a:r>
            <a:r>
              <a:rPr lang="en-US" sz="1800" dirty="0">
                <a:solidFill>
                  <a:srgbClr val="FFFFFF"/>
                </a:solidFill>
              </a:rPr>
              <a:t> </a:t>
            </a:r>
            <a:r>
              <a:rPr lang="en-US" sz="1800" dirty="0" err="1">
                <a:solidFill>
                  <a:srgbClr val="FFFFFF"/>
                </a:solidFill>
              </a:rPr>
              <a:t>dizajnom</a:t>
            </a:r>
            <a:r>
              <a:rPr lang="sr-Latn-ME" sz="1800" dirty="0">
                <a:solidFill>
                  <a:srgbClr val="FFFFFF"/>
                </a:solidFill>
              </a:rPr>
              <a:t>. On je vjerovao da se jedna od najvrijednijih ljudskih osobina sastoji upravo u čovjekovoj sposobnosti da ručno izrađuje predmete bez pribjegavanja mehaničkoj intervenciji. </a:t>
            </a:r>
          </a:p>
          <a:p>
            <a:pPr>
              <a:lnSpc>
                <a:spcPct val="110000"/>
              </a:lnSpc>
            </a:pPr>
            <a:r>
              <a:rPr lang="sr-Latn-ME" sz="1800" dirty="0">
                <a:solidFill>
                  <a:srgbClr val="FFFFFF"/>
                </a:solidFill>
              </a:rPr>
              <a:t>On je </a:t>
            </a:r>
            <a:r>
              <a:rPr lang="en-US" sz="1800" dirty="0" err="1">
                <a:solidFill>
                  <a:srgbClr val="FFFFFF"/>
                </a:solidFill>
              </a:rPr>
              <a:t>kreira</a:t>
            </a:r>
            <a:r>
              <a:rPr lang="sr-Latn-ME" sz="1800" dirty="0">
                <a:solidFill>
                  <a:srgbClr val="FFFFFF"/>
                </a:solidFill>
              </a:rPr>
              <a:t>o</a:t>
            </a:r>
            <a:r>
              <a:rPr lang="en-US" sz="1800" dirty="0">
                <a:solidFill>
                  <a:srgbClr val="FFFFFF"/>
                </a:solidFill>
              </a:rPr>
              <a:t> </a:t>
            </a:r>
            <a:r>
              <a:rPr lang="en-US" sz="1800" dirty="0" err="1">
                <a:solidFill>
                  <a:srgbClr val="FFFFFF"/>
                </a:solidFill>
              </a:rPr>
              <a:t>i</a:t>
            </a:r>
            <a:r>
              <a:rPr lang="en-US" sz="1800" dirty="0">
                <a:solidFill>
                  <a:srgbClr val="FFFFFF"/>
                </a:solidFill>
              </a:rPr>
              <a:t> </a:t>
            </a:r>
            <a:r>
              <a:rPr lang="en-US" sz="1800" dirty="0" err="1">
                <a:solidFill>
                  <a:srgbClr val="FFFFFF"/>
                </a:solidFill>
              </a:rPr>
              <a:t>sopstvene</a:t>
            </a:r>
            <a:r>
              <a:rPr lang="en-US" sz="1800" dirty="0">
                <a:solidFill>
                  <a:srgbClr val="FFFFFF"/>
                </a:solidFill>
              </a:rPr>
              <a:t> </a:t>
            </a:r>
            <a:r>
              <a:rPr lang="en-US" sz="1800" dirty="0" err="1">
                <a:solidFill>
                  <a:srgbClr val="FFFFFF"/>
                </a:solidFill>
              </a:rPr>
              <a:t>fontove</a:t>
            </a:r>
            <a:r>
              <a:rPr lang="en-US" sz="1800" dirty="0">
                <a:solidFill>
                  <a:srgbClr val="FFFFFF"/>
                </a:solidFill>
              </a:rPr>
              <a:t>, po </a:t>
            </a:r>
            <a:r>
              <a:rPr lang="en-US" sz="1800" dirty="0" err="1">
                <a:solidFill>
                  <a:srgbClr val="FFFFFF"/>
                </a:solidFill>
              </a:rPr>
              <a:t>ugledu</a:t>
            </a:r>
            <a:r>
              <a:rPr lang="en-US" sz="1800" dirty="0">
                <a:solidFill>
                  <a:srgbClr val="FFFFFF"/>
                </a:solidFill>
              </a:rPr>
              <a:t> </a:t>
            </a:r>
            <a:r>
              <a:rPr lang="en-US" sz="1800" dirty="0" err="1">
                <a:solidFill>
                  <a:srgbClr val="FFFFFF"/>
                </a:solidFill>
              </a:rPr>
              <a:t>na</a:t>
            </a:r>
            <a:r>
              <a:rPr lang="en-US" sz="1800" dirty="0">
                <a:solidFill>
                  <a:srgbClr val="FFFFFF"/>
                </a:solidFill>
              </a:rPr>
              <a:t> </a:t>
            </a:r>
            <a:r>
              <a:rPr lang="en-US" sz="1800" dirty="0" err="1">
                <a:solidFill>
                  <a:srgbClr val="FFFFFF"/>
                </a:solidFill>
              </a:rPr>
              <a:t>srednjov</a:t>
            </a:r>
            <a:r>
              <a:rPr lang="sr-Latn-ME" sz="1800" dirty="0">
                <a:solidFill>
                  <a:srgbClr val="FFFFFF"/>
                </a:solidFill>
              </a:rPr>
              <a:t>j</a:t>
            </a:r>
            <a:r>
              <a:rPr lang="en-US" sz="1800" dirty="0" err="1">
                <a:solidFill>
                  <a:srgbClr val="FFFFFF"/>
                </a:solidFill>
              </a:rPr>
              <a:t>ekovne</a:t>
            </a:r>
            <a:r>
              <a:rPr lang="en-US" sz="1800" dirty="0">
                <a:solidFill>
                  <a:srgbClr val="FFFFFF"/>
                </a:solidFill>
              </a:rPr>
              <a:t>, </a:t>
            </a:r>
            <a:r>
              <a:rPr lang="sr-Latn-ME" sz="1800" dirty="0">
                <a:solidFill>
                  <a:srgbClr val="FFFFFF"/>
                </a:solidFill>
              </a:rPr>
              <a:t>m</a:t>
            </a:r>
            <a:r>
              <a:rPr lang="en-US" sz="1800" dirty="0" err="1">
                <a:solidFill>
                  <a:srgbClr val="FFFFFF"/>
                </a:solidFill>
              </a:rPr>
              <a:t>eđu</a:t>
            </a:r>
            <a:r>
              <a:rPr lang="en-US" sz="1800" dirty="0">
                <a:solidFill>
                  <a:srgbClr val="FFFFFF"/>
                </a:solidFill>
              </a:rPr>
              <a:t> </a:t>
            </a:r>
            <a:r>
              <a:rPr lang="en-US" sz="1800" dirty="0" err="1">
                <a:solidFill>
                  <a:srgbClr val="FFFFFF"/>
                </a:solidFill>
              </a:rPr>
              <a:t>njima</a:t>
            </a:r>
            <a:r>
              <a:rPr lang="en-US" sz="1800" dirty="0">
                <a:solidFill>
                  <a:srgbClr val="FFFFFF"/>
                </a:solidFill>
              </a:rPr>
              <a:t>, </a:t>
            </a:r>
            <a:r>
              <a:rPr lang="en-US" sz="1800" dirty="0" err="1">
                <a:solidFill>
                  <a:srgbClr val="FFFFFF"/>
                </a:solidFill>
              </a:rPr>
              <a:t>najpoznatiji</a:t>
            </a:r>
            <a:r>
              <a:rPr lang="en-US" sz="1800" dirty="0">
                <a:solidFill>
                  <a:srgbClr val="FFFFFF"/>
                </a:solidFill>
              </a:rPr>
              <a:t> </a:t>
            </a:r>
            <a:r>
              <a:rPr lang="en-US" sz="1800" dirty="0" err="1">
                <a:solidFill>
                  <a:srgbClr val="FFFFFF"/>
                </a:solidFill>
              </a:rPr>
              <a:t>su</a:t>
            </a:r>
            <a:r>
              <a:rPr lang="en-US" sz="1800" dirty="0">
                <a:solidFill>
                  <a:srgbClr val="FFFFFF"/>
                </a:solidFill>
              </a:rPr>
              <a:t> </a:t>
            </a:r>
            <a:r>
              <a:rPr lang="en-US" sz="1800" dirty="0" err="1">
                <a:solidFill>
                  <a:srgbClr val="FFFFFF"/>
                </a:solidFill>
              </a:rPr>
              <a:t>bili</a:t>
            </a:r>
            <a:r>
              <a:rPr lang="en-US" sz="1800" dirty="0">
                <a:solidFill>
                  <a:srgbClr val="FFFFFF"/>
                </a:solidFill>
              </a:rPr>
              <a:t> </a:t>
            </a:r>
            <a:r>
              <a:rPr lang="en-US" sz="1800" dirty="0" err="1">
                <a:solidFill>
                  <a:srgbClr val="FFFFFF"/>
                </a:solidFill>
              </a:rPr>
              <a:t>Rodžers</a:t>
            </a:r>
            <a:r>
              <a:rPr lang="en-US" sz="1800" dirty="0">
                <a:solidFill>
                  <a:srgbClr val="FFFFFF"/>
                </a:solidFill>
              </a:rPr>
              <a:t> </a:t>
            </a:r>
            <a:r>
              <a:rPr lang="en-US" sz="1800" dirty="0" err="1">
                <a:solidFill>
                  <a:srgbClr val="FFFFFF"/>
                </a:solidFill>
              </a:rPr>
              <a:t>i</a:t>
            </a:r>
            <a:r>
              <a:rPr lang="en-US" sz="1800" dirty="0">
                <a:solidFill>
                  <a:srgbClr val="FFFFFF"/>
                </a:solidFill>
              </a:rPr>
              <a:t> </a:t>
            </a:r>
            <a:r>
              <a:rPr lang="en-US" sz="1800" dirty="0" err="1">
                <a:solidFill>
                  <a:srgbClr val="FFFFFF"/>
                </a:solidFill>
              </a:rPr>
              <a:t>Goudi</a:t>
            </a:r>
            <a:r>
              <a:rPr lang="en-US" sz="1800" dirty="0">
                <a:solidFill>
                  <a:srgbClr val="FFFFFF"/>
                </a:solidFill>
              </a:rPr>
              <a:t>.</a:t>
            </a:r>
            <a:endParaRPr lang="sr-Latn-ME" sz="1800" dirty="0">
              <a:solidFill>
                <a:srgbClr val="FFFFFF"/>
              </a:solidFill>
            </a:endParaRPr>
          </a:p>
          <a:p>
            <a:pPr>
              <a:lnSpc>
                <a:spcPct val="110000"/>
              </a:lnSpc>
            </a:pPr>
            <a:r>
              <a:rPr lang="en-US" sz="1800" dirty="0">
                <a:solidFill>
                  <a:srgbClr val="FFFFFF"/>
                </a:solidFill>
              </a:rPr>
              <a:t>1888. </a:t>
            </a:r>
            <a:r>
              <a:rPr lang="en-US" sz="1800" dirty="0" err="1">
                <a:solidFill>
                  <a:srgbClr val="FFFFFF"/>
                </a:solidFill>
              </a:rPr>
              <a:t>osniva</a:t>
            </a:r>
            <a:r>
              <a:rPr lang="en-US" sz="1800" dirty="0">
                <a:solidFill>
                  <a:srgbClr val="FFFFFF"/>
                </a:solidFill>
              </a:rPr>
              <a:t> </a:t>
            </a:r>
            <a:r>
              <a:rPr lang="en-US" sz="1800" dirty="0" err="1">
                <a:solidFill>
                  <a:srgbClr val="FFFFFF"/>
                </a:solidFill>
              </a:rPr>
              <a:t>grupu</a:t>
            </a:r>
            <a:r>
              <a:rPr lang="en-US" sz="1800" dirty="0">
                <a:solidFill>
                  <a:srgbClr val="FFFFFF"/>
                </a:solidFill>
              </a:rPr>
              <a:t> </a:t>
            </a:r>
            <a:r>
              <a:rPr lang="en-US" sz="1800" dirty="0" err="1">
                <a:solidFill>
                  <a:srgbClr val="FFFFFF"/>
                </a:solidFill>
              </a:rPr>
              <a:t>Arts'n'Crafts</a:t>
            </a:r>
            <a:r>
              <a:rPr lang="en-US" sz="1800" dirty="0">
                <a:solidFill>
                  <a:srgbClr val="FFFFFF"/>
                </a:solidFill>
              </a:rPr>
              <a:t> exhibition society </a:t>
            </a:r>
            <a:r>
              <a:rPr lang="en-US" sz="1800" dirty="0" err="1">
                <a:solidFill>
                  <a:srgbClr val="FFFFFF"/>
                </a:solidFill>
              </a:rPr>
              <a:t>koja</a:t>
            </a:r>
            <a:r>
              <a:rPr lang="en-US" sz="1800" dirty="0">
                <a:solidFill>
                  <a:srgbClr val="FFFFFF"/>
                </a:solidFill>
              </a:rPr>
              <a:t> </a:t>
            </a:r>
            <a:r>
              <a:rPr lang="en-US" sz="1800" dirty="0" err="1">
                <a:solidFill>
                  <a:srgbClr val="FFFFFF"/>
                </a:solidFill>
              </a:rPr>
              <a:t>jasno</a:t>
            </a:r>
            <a:r>
              <a:rPr lang="en-US" sz="1800" dirty="0">
                <a:solidFill>
                  <a:srgbClr val="FFFFFF"/>
                </a:solidFill>
              </a:rPr>
              <a:t> </a:t>
            </a:r>
            <a:r>
              <a:rPr lang="en-US" sz="1800" dirty="0" err="1">
                <a:solidFill>
                  <a:srgbClr val="FFFFFF"/>
                </a:solidFill>
              </a:rPr>
              <a:t>odbacuje</a:t>
            </a:r>
            <a:r>
              <a:rPr lang="en-US" sz="1800" dirty="0">
                <a:solidFill>
                  <a:srgbClr val="FFFFFF"/>
                </a:solidFill>
              </a:rPr>
              <a:t> </a:t>
            </a:r>
            <a:r>
              <a:rPr lang="en-US" sz="1800" dirty="0" err="1">
                <a:solidFill>
                  <a:srgbClr val="FFFFFF"/>
                </a:solidFill>
              </a:rPr>
              <a:t>istoricizam</a:t>
            </a:r>
            <a:r>
              <a:rPr lang="en-US" sz="1800" dirty="0">
                <a:solidFill>
                  <a:srgbClr val="FFFFFF"/>
                </a:solidFill>
              </a:rPr>
              <a:t> </a:t>
            </a:r>
            <a:r>
              <a:rPr lang="en-US" sz="1800" dirty="0" err="1">
                <a:solidFill>
                  <a:srgbClr val="FFFFFF"/>
                </a:solidFill>
              </a:rPr>
              <a:t>i</a:t>
            </a:r>
            <a:r>
              <a:rPr lang="en-US" sz="1800" dirty="0">
                <a:solidFill>
                  <a:srgbClr val="FFFFFF"/>
                </a:solidFill>
              </a:rPr>
              <a:t> </a:t>
            </a:r>
            <a:r>
              <a:rPr lang="en-US" sz="1800" dirty="0" err="1">
                <a:solidFill>
                  <a:srgbClr val="FFFFFF"/>
                </a:solidFill>
              </a:rPr>
              <a:t>industrijsku</a:t>
            </a:r>
            <a:r>
              <a:rPr lang="en-US" sz="1800" dirty="0">
                <a:solidFill>
                  <a:srgbClr val="FFFFFF"/>
                </a:solidFill>
              </a:rPr>
              <a:t> </a:t>
            </a:r>
            <a:r>
              <a:rPr lang="en-US" sz="1800" dirty="0" err="1">
                <a:solidFill>
                  <a:srgbClr val="FFFFFF"/>
                </a:solidFill>
              </a:rPr>
              <a:t>proizvodnju</a:t>
            </a:r>
            <a:r>
              <a:rPr lang="en-US" sz="1800" dirty="0">
                <a:solidFill>
                  <a:srgbClr val="FFFFFF"/>
                </a:solidFill>
              </a:rPr>
              <a:t>. Ova </a:t>
            </a:r>
            <a:r>
              <a:rPr lang="en-US" sz="1800" dirty="0" err="1">
                <a:solidFill>
                  <a:srgbClr val="FFFFFF"/>
                </a:solidFill>
              </a:rPr>
              <a:t>grupacija</a:t>
            </a:r>
            <a:r>
              <a:rPr lang="en-US" sz="1800" dirty="0">
                <a:solidFill>
                  <a:srgbClr val="FFFFFF"/>
                </a:solidFill>
              </a:rPr>
              <a:t> </a:t>
            </a:r>
            <a:r>
              <a:rPr lang="en-US" sz="1800" dirty="0" err="1">
                <a:solidFill>
                  <a:srgbClr val="FFFFFF"/>
                </a:solidFill>
              </a:rPr>
              <a:t>ručno</a:t>
            </a:r>
            <a:r>
              <a:rPr lang="en-US" sz="1800" dirty="0">
                <a:solidFill>
                  <a:srgbClr val="FFFFFF"/>
                </a:solidFill>
              </a:rPr>
              <a:t> </a:t>
            </a:r>
            <a:r>
              <a:rPr lang="en-US" sz="1800" dirty="0" err="1">
                <a:solidFill>
                  <a:srgbClr val="FFFFFF"/>
                </a:solidFill>
              </a:rPr>
              <a:t>izrađuje</a:t>
            </a:r>
            <a:r>
              <a:rPr lang="en-US" sz="1800" dirty="0">
                <a:solidFill>
                  <a:srgbClr val="FFFFFF"/>
                </a:solidFill>
              </a:rPr>
              <a:t> </a:t>
            </a:r>
            <a:r>
              <a:rPr lang="en-US" sz="1800" dirty="0" err="1">
                <a:solidFill>
                  <a:srgbClr val="FFFFFF"/>
                </a:solidFill>
              </a:rPr>
              <a:t>zanatske</a:t>
            </a:r>
            <a:r>
              <a:rPr lang="en-US" sz="1800" dirty="0">
                <a:solidFill>
                  <a:srgbClr val="FFFFFF"/>
                </a:solidFill>
              </a:rPr>
              <a:t> </a:t>
            </a:r>
            <a:r>
              <a:rPr lang="en-US" sz="1800" dirty="0" err="1">
                <a:solidFill>
                  <a:srgbClr val="FFFFFF"/>
                </a:solidFill>
              </a:rPr>
              <a:t>predmete</a:t>
            </a:r>
            <a:r>
              <a:rPr lang="en-US" sz="1800" dirty="0">
                <a:solidFill>
                  <a:srgbClr val="FFFFFF"/>
                </a:solidFill>
              </a:rPr>
              <a:t> </a:t>
            </a:r>
            <a:r>
              <a:rPr lang="en-US" sz="1800" dirty="0" err="1">
                <a:solidFill>
                  <a:srgbClr val="FFFFFF"/>
                </a:solidFill>
              </a:rPr>
              <a:t>i</a:t>
            </a:r>
            <a:r>
              <a:rPr lang="en-US" sz="1800" dirty="0">
                <a:solidFill>
                  <a:srgbClr val="FFFFFF"/>
                </a:solidFill>
              </a:rPr>
              <a:t> </a:t>
            </a:r>
            <a:r>
              <a:rPr lang="en-US" sz="1800" dirty="0" err="1">
                <a:solidFill>
                  <a:srgbClr val="FFFFFF"/>
                </a:solidFill>
              </a:rPr>
              <a:t>ukrašava</a:t>
            </a:r>
            <a:r>
              <a:rPr lang="en-US" sz="1800" dirty="0">
                <a:solidFill>
                  <a:srgbClr val="FFFFFF"/>
                </a:solidFill>
              </a:rPr>
              <a:t> </a:t>
            </a:r>
            <a:r>
              <a:rPr lang="en-US" sz="1800" dirty="0" err="1">
                <a:solidFill>
                  <a:srgbClr val="FFFFFF"/>
                </a:solidFill>
              </a:rPr>
              <a:t>ih</a:t>
            </a:r>
            <a:r>
              <a:rPr lang="en-US" sz="1800" dirty="0">
                <a:solidFill>
                  <a:srgbClr val="FFFFFF"/>
                </a:solidFill>
              </a:rPr>
              <a:t> </a:t>
            </a:r>
            <a:r>
              <a:rPr lang="en-US" sz="1800" dirty="0" err="1">
                <a:solidFill>
                  <a:srgbClr val="FFFFFF"/>
                </a:solidFill>
              </a:rPr>
              <a:t>na</a:t>
            </a:r>
            <a:r>
              <a:rPr lang="en-US" sz="1800" dirty="0">
                <a:solidFill>
                  <a:srgbClr val="FFFFFF"/>
                </a:solidFill>
              </a:rPr>
              <a:t> </a:t>
            </a:r>
            <a:r>
              <a:rPr lang="en-US" sz="1800" dirty="0" err="1">
                <a:solidFill>
                  <a:srgbClr val="FFFFFF"/>
                </a:solidFill>
              </a:rPr>
              <a:t>organski</a:t>
            </a:r>
            <a:r>
              <a:rPr lang="en-US" sz="1800" dirty="0">
                <a:solidFill>
                  <a:srgbClr val="FFFFFF"/>
                </a:solidFill>
              </a:rPr>
              <a:t> </a:t>
            </a:r>
            <a:r>
              <a:rPr lang="en-US" sz="1800" dirty="0" err="1">
                <a:solidFill>
                  <a:srgbClr val="FFFFFF"/>
                </a:solidFill>
              </a:rPr>
              <a:t>način</a:t>
            </a:r>
            <a:r>
              <a:rPr lang="en-US" sz="1800" dirty="0">
                <a:solidFill>
                  <a:srgbClr val="FFFFFF"/>
                </a:solidFill>
              </a:rPr>
              <a:t> </a:t>
            </a:r>
            <a:r>
              <a:rPr lang="en-US" sz="1800" dirty="0" err="1">
                <a:solidFill>
                  <a:srgbClr val="FFFFFF"/>
                </a:solidFill>
              </a:rPr>
              <a:t>i</a:t>
            </a:r>
            <a:r>
              <a:rPr lang="en-US" sz="1800" dirty="0">
                <a:solidFill>
                  <a:srgbClr val="FFFFFF"/>
                </a:solidFill>
              </a:rPr>
              <a:t> </a:t>
            </a:r>
            <a:r>
              <a:rPr lang="en-US" sz="1800" dirty="0" err="1">
                <a:solidFill>
                  <a:srgbClr val="FFFFFF"/>
                </a:solidFill>
              </a:rPr>
              <a:t>podstiče</a:t>
            </a:r>
            <a:r>
              <a:rPr lang="en-US" sz="1800" dirty="0">
                <a:solidFill>
                  <a:srgbClr val="FFFFFF"/>
                </a:solidFill>
              </a:rPr>
              <a:t> </a:t>
            </a:r>
            <a:r>
              <a:rPr lang="en-US" sz="1800" dirty="0" err="1">
                <a:solidFill>
                  <a:srgbClr val="FFFFFF"/>
                </a:solidFill>
              </a:rPr>
              <a:t>kreiranje</a:t>
            </a:r>
            <a:r>
              <a:rPr lang="en-US" sz="1800" dirty="0">
                <a:solidFill>
                  <a:srgbClr val="FFFFFF"/>
                </a:solidFill>
              </a:rPr>
              <a:t> </a:t>
            </a:r>
            <a:r>
              <a:rPr lang="en-US" sz="1800" dirty="0" err="1">
                <a:solidFill>
                  <a:srgbClr val="FFFFFF"/>
                </a:solidFill>
              </a:rPr>
              <a:t>novog</a:t>
            </a:r>
            <a:r>
              <a:rPr lang="en-US" sz="1800" dirty="0">
                <a:solidFill>
                  <a:srgbClr val="FFFFFF"/>
                </a:solidFill>
              </a:rPr>
              <a:t> </a:t>
            </a:r>
            <a:r>
              <a:rPr lang="en-US" sz="1800" dirty="0" err="1">
                <a:solidFill>
                  <a:srgbClr val="FFFFFF"/>
                </a:solidFill>
              </a:rPr>
              <a:t>pokreta</a:t>
            </a:r>
            <a:r>
              <a:rPr lang="en-US" sz="1800" dirty="0">
                <a:solidFill>
                  <a:srgbClr val="FFFFFF"/>
                </a:solidFill>
              </a:rPr>
              <a:t> - Art Nu</a:t>
            </a:r>
            <a:r>
              <a:rPr lang="sr-Latn-ME" sz="1800" dirty="0">
                <a:solidFill>
                  <a:srgbClr val="FFFFFF"/>
                </a:solidFill>
              </a:rPr>
              <a:t>o</a:t>
            </a:r>
            <a:r>
              <a:rPr lang="en-US" sz="1800" dirty="0">
                <a:solidFill>
                  <a:srgbClr val="FFFFFF"/>
                </a:solidFill>
              </a:rPr>
              <a:t>vo.</a:t>
            </a:r>
          </a:p>
        </p:txBody>
      </p:sp>
    </p:spTree>
    <p:extLst>
      <p:ext uri="{BB962C8B-B14F-4D97-AF65-F5344CB8AC3E}">
        <p14:creationId xmlns:p14="http://schemas.microsoft.com/office/powerpoint/2010/main" val="3270955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76CD9-CA94-40E3-8690-D7EC4F6786A3}"/>
              </a:ext>
            </a:extLst>
          </p:cNvPr>
          <p:cNvSpPr>
            <a:spLocks noGrp="1"/>
          </p:cNvSpPr>
          <p:nvPr>
            <p:ph type="title"/>
          </p:nvPr>
        </p:nvSpPr>
        <p:spPr>
          <a:xfrm>
            <a:off x="4926188" y="609600"/>
            <a:ext cx="6338433" cy="1326321"/>
          </a:xfrm>
        </p:spPr>
        <p:txBody>
          <a:bodyPr>
            <a:normAutofit/>
          </a:bodyPr>
          <a:lstStyle/>
          <a:p>
            <a:r>
              <a:rPr lang="sr-Latn-ME"/>
              <a:t>Evropska tradicija teorije dizajna</a:t>
            </a:r>
            <a:endParaRPr lang="en-US" dirty="0"/>
          </a:p>
        </p:txBody>
      </p:sp>
      <p:pic>
        <p:nvPicPr>
          <p:cNvPr id="5" name="Picture 4" descr="A person looking at the camera&#10;&#10;Description generated with very high confidence">
            <a:extLst>
              <a:ext uri="{FF2B5EF4-FFF2-40B4-BE49-F238E27FC236}">
                <a16:creationId xmlns:a16="http://schemas.microsoft.com/office/drawing/2014/main" xmlns="" id="{007D35DD-CD8B-4C2C-BB90-591229605394}"/>
              </a:ext>
            </a:extLst>
          </p:cNvPr>
          <p:cNvPicPr>
            <a:picLocks noChangeAspect="1"/>
          </p:cNvPicPr>
          <p:nvPr/>
        </p:nvPicPr>
        <p:blipFill rotWithShape="1">
          <a:blip r:embed="rId3">
            <a:extLst>
              <a:ext uri="{28A0092B-C50C-407E-A947-70E740481C1C}">
                <a14:useLocalDpi xmlns:a14="http://schemas.microsoft.com/office/drawing/2010/main" val="0"/>
              </a:ext>
            </a:extLst>
          </a:blip>
          <a:srcRect r="1" b="122"/>
          <a:stretch/>
        </p:blipFill>
        <p:spPr>
          <a:xfrm>
            <a:off x="20" y="10"/>
            <a:ext cx="4634779" cy="6857990"/>
          </a:xfrm>
          <a:prstGeom prst="rect">
            <a:avLst/>
          </a:prstGeom>
        </p:spPr>
      </p:pic>
      <p:sp>
        <p:nvSpPr>
          <p:cNvPr id="3" name="Content Placeholder 2">
            <a:extLst>
              <a:ext uri="{FF2B5EF4-FFF2-40B4-BE49-F238E27FC236}">
                <a16:creationId xmlns:a16="http://schemas.microsoft.com/office/drawing/2014/main" xmlns="" id="{AB4C716C-7138-4FD6-B56F-1C6513CE2177}"/>
              </a:ext>
            </a:extLst>
          </p:cNvPr>
          <p:cNvSpPr>
            <a:spLocks noGrp="1"/>
          </p:cNvSpPr>
          <p:nvPr>
            <p:ph idx="1"/>
          </p:nvPr>
        </p:nvSpPr>
        <p:spPr>
          <a:xfrm>
            <a:off x="4926187" y="2096064"/>
            <a:ext cx="6338434" cy="3695136"/>
          </a:xfrm>
        </p:spPr>
        <p:txBody>
          <a:bodyPr>
            <a:normAutofit/>
          </a:bodyPr>
          <a:lstStyle/>
          <a:p>
            <a:pPr>
              <a:lnSpc>
                <a:spcPct val="110000"/>
              </a:lnSpc>
            </a:pPr>
            <a:r>
              <a:rPr lang="sr-Latn-ME" dirty="0"/>
              <a:t>Početkom XX vijeka industrijska revolucija je preovladala, što znači da se dizajn morao prilagođavati društvenim tendencijama. Tada je izrastao novi dizajnerski pokret koji je postavio Valter Gropijus, arhitekta, dizajner i teoretičar – osnivač škole Bauhaus.</a:t>
            </a:r>
            <a:endParaRPr lang="sr-Latn-ME"/>
          </a:p>
          <a:p>
            <a:pPr>
              <a:lnSpc>
                <a:spcPct val="110000"/>
              </a:lnSpc>
            </a:pPr>
            <a:r>
              <a:rPr lang="en-US" dirty="0"/>
              <a:t>Bauhaus</a:t>
            </a:r>
            <a:r>
              <a:rPr lang="sr-Latn-ME" dirty="0"/>
              <a:t>(Njemačka) je</a:t>
            </a:r>
            <a:r>
              <a:rPr lang="en-US" dirty="0"/>
              <a:t> </a:t>
            </a:r>
            <a:r>
              <a:rPr lang="en-US" dirty="0" err="1"/>
              <a:t>škol</a:t>
            </a:r>
            <a:r>
              <a:rPr lang="sr-Latn-ME" dirty="0"/>
              <a:t>a</a:t>
            </a:r>
            <a:r>
              <a:rPr lang="en-US" dirty="0"/>
              <a:t> </a:t>
            </a:r>
            <a:r>
              <a:rPr lang="en-US" dirty="0" err="1"/>
              <a:t>dizajna</a:t>
            </a:r>
            <a:r>
              <a:rPr lang="en-US" dirty="0"/>
              <a:t> u </a:t>
            </a:r>
            <a:r>
              <a:rPr lang="en-US" dirty="0" err="1"/>
              <a:t>kojoj</a:t>
            </a:r>
            <a:r>
              <a:rPr lang="en-US" dirty="0"/>
              <a:t> </a:t>
            </a:r>
            <a:r>
              <a:rPr lang="en-US" dirty="0" err="1"/>
              <a:t>su</a:t>
            </a:r>
            <a:r>
              <a:rPr lang="en-US" dirty="0"/>
              <a:t> se </a:t>
            </a:r>
            <a:r>
              <a:rPr lang="en-US" dirty="0" err="1"/>
              <a:t>studenti</a:t>
            </a:r>
            <a:r>
              <a:rPr lang="en-US" dirty="0"/>
              <a:t> </a:t>
            </a:r>
            <a:r>
              <a:rPr lang="en-US" dirty="0" err="1"/>
              <a:t>učili</a:t>
            </a:r>
            <a:r>
              <a:rPr lang="en-US" dirty="0"/>
              <a:t> </a:t>
            </a:r>
            <a:r>
              <a:rPr lang="en-US" dirty="0" err="1"/>
              <a:t>kako</a:t>
            </a:r>
            <a:r>
              <a:rPr lang="en-US" dirty="0"/>
              <a:t> da </a:t>
            </a:r>
            <a:r>
              <a:rPr lang="en-US" dirty="0" err="1"/>
              <a:t>koriste</a:t>
            </a:r>
            <a:r>
              <a:rPr lang="en-US" dirty="0"/>
              <a:t> </a:t>
            </a:r>
            <a:r>
              <a:rPr lang="en-US" dirty="0" err="1"/>
              <a:t>moderne</a:t>
            </a:r>
            <a:r>
              <a:rPr lang="en-US" dirty="0"/>
              <a:t> </a:t>
            </a:r>
            <a:r>
              <a:rPr lang="en-US" dirty="0" err="1"/>
              <a:t>i</a:t>
            </a:r>
            <a:r>
              <a:rPr lang="en-US" dirty="0"/>
              <a:t> </a:t>
            </a:r>
            <a:r>
              <a:rPr lang="en-US" dirty="0" err="1"/>
              <a:t>inovativne</a:t>
            </a:r>
            <a:r>
              <a:rPr lang="en-US" dirty="0"/>
              <a:t> </a:t>
            </a:r>
            <a:r>
              <a:rPr lang="en-US" dirty="0" err="1"/>
              <a:t>materijale</a:t>
            </a:r>
            <a:r>
              <a:rPr lang="en-US" dirty="0"/>
              <a:t> za </a:t>
            </a:r>
            <a:r>
              <a:rPr lang="en-US" dirty="0" err="1"/>
              <a:t>kreiranje</a:t>
            </a:r>
            <a:r>
              <a:rPr lang="en-US" dirty="0"/>
              <a:t> </a:t>
            </a:r>
            <a:r>
              <a:rPr lang="en-US" dirty="0" err="1"/>
              <a:t>originalnog</a:t>
            </a:r>
            <a:r>
              <a:rPr lang="en-US" dirty="0"/>
              <a:t> </a:t>
            </a:r>
            <a:r>
              <a:rPr lang="en-US" dirty="0" err="1"/>
              <a:t>nameštaja</a:t>
            </a:r>
            <a:r>
              <a:rPr lang="en-US" dirty="0"/>
              <a:t> </a:t>
            </a:r>
            <a:r>
              <a:rPr lang="en-US" dirty="0" err="1"/>
              <a:t>i</a:t>
            </a:r>
            <a:r>
              <a:rPr lang="en-US" dirty="0"/>
              <a:t> </a:t>
            </a:r>
            <a:r>
              <a:rPr lang="en-US" dirty="0" err="1"/>
              <a:t>građevina</a:t>
            </a:r>
            <a:r>
              <a:rPr lang="en-US" dirty="0"/>
              <a:t>. </a:t>
            </a:r>
            <a:endParaRPr lang="en-US"/>
          </a:p>
        </p:txBody>
      </p:sp>
      <p:cxnSp>
        <p:nvCxnSpPr>
          <p:cNvPr id="10" name="Straight Connector 9">
            <a:extLst>
              <a:ext uri="{FF2B5EF4-FFF2-40B4-BE49-F238E27FC236}">
                <a16:creationId xmlns:a16="http://schemas.microsoft.com/office/drawing/2014/main" xmlns="" id="{E2A31A05-19BB-4F84-9402-E8569CBDBDB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34799"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87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TotalTime>
  <Words>578</Words>
  <Application>Microsoft Office PowerPoint</Application>
  <PresentationFormat>Custom</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Damask</vt:lpstr>
      <vt:lpstr>EVROPSKA I AMERIČKA TRADICIJA TEORIJE DIZAJNA</vt:lpstr>
      <vt:lpstr>UVOD</vt:lpstr>
      <vt:lpstr>PowerPoint Presentation</vt:lpstr>
      <vt:lpstr>uvod</vt:lpstr>
      <vt:lpstr>PowerPoint Presentation</vt:lpstr>
      <vt:lpstr>uvod</vt:lpstr>
      <vt:lpstr>Evropska tradicija teorije dizajna</vt:lpstr>
      <vt:lpstr>Evropska tradicija teorije dizajna</vt:lpstr>
      <vt:lpstr>Evropska tradicija teorije dizajna</vt:lpstr>
      <vt:lpstr>Evropska tradicija teorije dizajna</vt:lpstr>
      <vt:lpstr>Američka tradicija teorije dizajna</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EVROPSKA I AMERIČKA TRADICIJA TEORIJE DIZAJNA</dc:title>
  <dc:creator>marija z</dc:creator>
  <cp:lastModifiedBy>ucenik</cp:lastModifiedBy>
  <cp:revision>3</cp:revision>
  <dcterms:created xsi:type="dcterms:W3CDTF">2018-09-16T07:57:51Z</dcterms:created>
  <dcterms:modified xsi:type="dcterms:W3CDTF">2018-09-17T06:01:30Z</dcterms:modified>
</cp:coreProperties>
</file>