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4"/>
  </p:sldMasterIdLst>
  <p:notesMasterIdLst>
    <p:notesMasterId r:id="rId17"/>
  </p:notesMasterIdLst>
  <p:handoutMasterIdLst>
    <p:handoutMasterId r:id="rId18"/>
  </p:handoutMasterIdLst>
  <p:sldIdLst>
    <p:sldId id="279" r:id="rId5"/>
    <p:sldId id="296" r:id="rId6"/>
    <p:sldId id="297" r:id="rId7"/>
    <p:sldId id="298" r:id="rId8"/>
    <p:sldId id="299" r:id="rId9"/>
    <p:sldId id="287" r:id="rId10"/>
    <p:sldId id="290" r:id="rId11"/>
    <p:sldId id="291" r:id="rId12"/>
    <p:sldId id="292" r:id="rId13"/>
    <p:sldId id="293" r:id="rId14"/>
    <p:sldId id="294" r:id="rId15"/>
    <p:sldId id="295" r:id="rId16"/>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4A13059-DCF7-4A6E-AEDA-18577573D919}">
          <p14:sldIdLst>
            <p14:sldId id="279"/>
            <p14:sldId id="296"/>
            <p14:sldId id="297"/>
            <p14:sldId id="298"/>
            <p14:sldId id="299"/>
            <p14:sldId id="287"/>
            <p14:sldId id="290"/>
            <p14:sldId id="291"/>
            <p14:sldId id="292"/>
            <p14:sldId id="293"/>
            <p14:sldId id="294"/>
            <p14:sldId id="295"/>
          </p14:sldIdLst>
        </p14:section>
      </p14:sectionLst>
    </p:ext>
    <p:ext uri="{EFAFB233-063F-42B5-8137-9DF3F51BA10A}">
      <p15:sldGuideLst xmlns:p15="http://schemas.microsoft.com/office/powerpoint/2012/main" xmlns="">
        <p15:guide id="1" orient="horz" pos="2160">
          <p15:clr>
            <a:srgbClr val="A4A3A4"/>
          </p15:clr>
        </p15:guide>
        <p15:guide id="6" pos="3839">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280" autoAdjust="0"/>
  </p:normalViewPr>
  <p:slideViewPr>
    <p:cSldViewPr>
      <p:cViewPr>
        <p:scale>
          <a:sx n="123" d="100"/>
          <a:sy n="123" d="100"/>
        </p:scale>
        <p:origin x="-102" y="-72"/>
      </p:cViewPr>
      <p:guideLst>
        <p:guide orient="horz" pos="2160"/>
        <p:guide pos="3839"/>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2D3F3B-0A3A-4483-BF71-FA0F4515A133}"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320DB554-07EA-49D1-B413-061212BC70CF}">
      <dgm:prSet/>
      <dgm:spPr/>
      <dgm:t>
        <a:bodyPr/>
        <a:lstStyle/>
        <a:p>
          <a:r>
            <a:rPr lang="sr-Latn-ME"/>
            <a:t>Teoriju dizajna možemo podijeliti na evropsku i američku školu teorije dizajna.</a:t>
          </a:r>
          <a:endParaRPr lang="en-US"/>
        </a:p>
      </dgm:t>
    </dgm:pt>
    <dgm:pt modelId="{E8FBA4B4-1010-43C5-B90C-C91AA6607D85}" type="parTrans" cxnId="{12253022-56BD-4F26-9AFB-74E2A5031634}">
      <dgm:prSet/>
      <dgm:spPr/>
      <dgm:t>
        <a:bodyPr/>
        <a:lstStyle/>
        <a:p>
          <a:endParaRPr lang="en-US"/>
        </a:p>
      </dgm:t>
    </dgm:pt>
    <dgm:pt modelId="{E2DCBB73-7D54-445B-9C6A-1B9BF654F263}" type="sibTrans" cxnId="{12253022-56BD-4F26-9AFB-74E2A5031634}">
      <dgm:prSet/>
      <dgm:spPr/>
      <dgm:t>
        <a:bodyPr/>
        <a:lstStyle/>
        <a:p>
          <a:endParaRPr lang="en-US"/>
        </a:p>
      </dgm:t>
    </dgm:pt>
    <dgm:pt modelId="{C7E25C8D-DA95-4B88-8F3F-B7D5A0C9C1AC}">
      <dgm:prSet/>
      <dgm:spPr/>
      <dgm:t>
        <a:bodyPr/>
        <a:lstStyle/>
        <a:p>
          <a:r>
            <a:rPr lang="sr-Latn-ME"/>
            <a:t>Evropska škola teorije dizajna je imala filozofsko-socijalni pristup.</a:t>
          </a:r>
          <a:endParaRPr lang="en-US"/>
        </a:p>
      </dgm:t>
    </dgm:pt>
    <dgm:pt modelId="{63CDA086-4C0F-4855-9486-9FC44475B171}" type="parTrans" cxnId="{2EB3D5D6-B1EB-4144-BBF1-1093A0E276F9}">
      <dgm:prSet/>
      <dgm:spPr/>
      <dgm:t>
        <a:bodyPr/>
        <a:lstStyle/>
        <a:p>
          <a:endParaRPr lang="en-US"/>
        </a:p>
      </dgm:t>
    </dgm:pt>
    <dgm:pt modelId="{702CA0C7-42B4-477A-BFD0-91BB090A1C2D}" type="sibTrans" cxnId="{2EB3D5D6-B1EB-4144-BBF1-1093A0E276F9}">
      <dgm:prSet/>
      <dgm:spPr/>
      <dgm:t>
        <a:bodyPr/>
        <a:lstStyle/>
        <a:p>
          <a:endParaRPr lang="en-US"/>
        </a:p>
      </dgm:t>
    </dgm:pt>
    <dgm:pt modelId="{C99143BF-8F8A-48C8-9838-C1986FF3E950}">
      <dgm:prSet/>
      <dgm:spPr/>
      <dgm:t>
        <a:bodyPr/>
        <a:lstStyle/>
        <a:p>
          <a:r>
            <a:rPr lang="sr-Latn-ME" dirty="0"/>
            <a:t>Američka škola teorije dizajna razvijala se na osnovama zapadne kapitalističke privrede.</a:t>
          </a:r>
          <a:endParaRPr lang="en-US" dirty="0"/>
        </a:p>
      </dgm:t>
    </dgm:pt>
    <dgm:pt modelId="{ED449637-DE03-4995-A307-792D94CB40FC}" type="parTrans" cxnId="{69710007-023C-4FCC-9475-E215DE9FDFD7}">
      <dgm:prSet/>
      <dgm:spPr/>
      <dgm:t>
        <a:bodyPr/>
        <a:lstStyle/>
        <a:p>
          <a:endParaRPr lang="en-US"/>
        </a:p>
      </dgm:t>
    </dgm:pt>
    <dgm:pt modelId="{255172A3-D3BE-4098-A235-A8A64DE86BE3}" type="sibTrans" cxnId="{69710007-023C-4FCC-9475-E215DE9FDFD7}">
      <dgm:prSet/>
      <dgm:spPr/>
      <dgm:t>
        <a:bodyPr/>
        <a:lstStyle/>
        <a:p>
          <a:endParaRPr lang="en-US"/>
        </a:p>
      </dgm:t>
    </dgm:pt>
    <dgm:pt modelId="{64ACF39C-1AAB-445C-B481-4A8E1C9504F5}" type="pres">
      <dgm:prSet presAssocID="{D42D3F3B-0A3A-4483-BF71-FA0F4515A133}" presName="vert0" presStyleCnt="0">
        <dgm:presLayoutVars>
          <dgm:dir/>
          <dgm:animOne val="branch"/>
          <dgm:animLvl val="lvl"/>
        </dgm:presLayoutVars>
      </dgm:prSet>
      <dgm:spPr/>
      <dgm:t>
        <a:bodyPr/>
        <a:lstStyle/>
        <a:p>
          <a:endParaRPr lang="en-US"/>
        </a:p>
      </dgm:t>
    </dgm:pt>
    <dgm:pt modelId="{DBE80FD4-BE3C-4FCA-9BC8-8D7B8788BAE0}" type="pres">
      <dgm:prSet presAssocID="{320DB554-07EA-49D1-B413-061212BC70CF}" presName="thickLine" presStyleLbl="alignNode1" presStyleIdx="0" presStyleCnt="3"/>
      <dgm:spPr/>
    </dgm:pt>
    <dgm:pt modelId="{3B9BBC8F-E403-474F-85ED-88741D823751}" type="pres">
      <dgm:prSet presAssocID="{320DB554-07EA-49D1-B413-061212BC70CF}" presName="horz1" presStyleCnt="0"/>
      <dgm:spPr/>
    </dgm:pt>
    <dgm:pt modelId="{7FE71B04-37A8-41C0-9548-F20A97FCD34D}" type="pres">
      <dgm:prSet presAssocID="{320DB554-07EA-49D1-B413-061212BC70CF}" presName="tx1" presStyleLbl="revTx" presStyleIdx="0" presStyleCnt="3"/>
      <dgm:spPr/>
      <dgm:t>
        <a:bodyPr/>
        <a:lstStyle/>
        <a:p>
          <a:endParaRPr lang="en-US"/>
        </a:p>
      </dgm:t>
    </dgm:pt>
    <dgm:pt modelId="{CC0BEC3A-2062-42F5-AAC2-CD2C96241AD5}" type="pres">
      <dgm:prSet presAssocID="{320DB554-07EA-49D1-B413-061212BC70CF}" presName="vert1" presStyleCnt="0"/>
      <dgm:spPr/>
    </dgm:pt>
    <dgm:pt modelId="{5CA3850F-A55C-424E-A708-493C514368BE}" type="pres">
      <dgm:prSet presAssocID="{C7E25C8D-DA95-4B88-8F3F-B7D5A0C9C1AC}" presName="thickLine" presStyleLbl="alignNode1" presStyleIdx="1" presStyleCnt="3"/>
      <dgm:spPr/>
    </dgm:pt>
    <dgm:pt modelId="{13BC1BF6-0257-4341-8830-3AE0E0903B12}" type="pres">
      <dgm:prSet presAssocID="{C7E25C8D-DA95-4B88-8F3F-B7D5A0C9C1AC}" presName="horz1" presStyleCnt="0"/>
      <dgm:spPr/>
    </dgm:pt>
    <dgm:pt modelId="{BDD85151-989C-41DC-AE0A-8BB7855D0193}" type="pres">
      <dgm:prSet presAssocID="{C7E25C8D-DA95-4B88-8F3F-B7D5A0C9C1AC}" presName="tx1" presStyleLbl="revTx" presStyleIdx="1" presStyleCnt="3"/>
      <dgm:spPr/>
      <dgm:t>
        <a:bodyPr/>
        <a:lstStyle/>
        <a:p>
          <a:endParaRPr lang="en-US"/>
        </a:p>
      </dgm:t>
    </dgm:pt>
    <dgm:pt modelId="{E6A609B6-0EDC-4C5A-B90A-8AA24D4F6EC8}" type="pres">
      <dgm:prSet presAssocID="{C7E25C8D-DA95-4B88-8F3F-B7D5A0C9C1AC}" presName="vert1" presStyleCnt="0"/>
      <dgm:spPr/>
    </dgm:pt>
    <dgm:pt modelId="{CAA8EE04-69C1-4B4A-B84A-831A9230845C}" type="pres">
      <dgm:prSet presAssocID="{C99143BF-8F8A-48C8-9838-C1986FF3E950}" presName="thickLine" presStyleLbl="alignNode1" presStyleIdx="2" presStyleCnt="3"/>
      <dgm:spPr/>
    </dgm:pt>
    <dgm:pt modelId="{7ABE4AB3-1E9A-48EB-B66C-367E1430620A}" type="pres">
      <dgm:prSet presAssocID="{C99143BF-8F8A-48C8-9838-C1986FF3E950}" presName="horz1" presStyleCnt="0"/>
      <dgm:spPr/>
    </dgm:pt>
    <dgm:pt modelId="{CB92380F-2FB5-44C1-B0A0-095240D6F80B}" type="pres">
      <dgm:prSet presAssocID="{C99143BF-8F8A-48C8-9838-C1986FF3E950}" presName="tx1" presStyleLbl="revTx" presStyleIdx="2" presStyleCnt="3"/>
      <dgm:spPr/>
      <dgm:t>
        <a:bodyPr/>
        <a:lstStyle/>
        <a:p>
          <a:endParaRPr lang="en-US"/>
        </a:p>
      </dgm:t>
    </dgm:pt>
    <dgm:pt modelId="{2E9816A0-AD29-4CD0-803E-3C10BBDA578D}" type="pres">
      <dgm:prSet presAssocID="{C99143BF-8F8A-48C8-9838-C1986FF3E950}" presName="vert1" presStyleCnt="0"/>
      <dgm:spPr/>
    </dgm:pt>
  </dgm:ptLst>
  <dgm:cxnLst>
    <dgm:cxn modelId="{6E33B716-3BFB-4A27-AE06-BA245B139970}" type="presOf" srcId="{320DB554-07EA-49D1-B413-061212BC70CF}" destId="{7FE71B04-37A8-41C0-9548-F20A97FCD34D}" srcOrd="0" destOrd="0" presId="urn:microsoft.com/office/officeart/2008/layout/LinedList"/>
    <dgm:cxn modelId="{69710007-023C-4FCC-9475-E215DE9FDFD7}" srcId="{D42D3F3B-0A3A-4483-BF71-FA0F4515A133}" destId="{C99143BF-8F8A-48C8-9838-C1986FF3E950}" srcOrd="2" destOrd="0" parTransId="{ED449637-DE03-4995-A307-792D94CB40FC}" sibTransId="{255172A3-D3BE-4098-A235-A8A64DE86BE3}"/>
    <dgm:cxn modelId="{12253022-56BD-4F26-9AFB-74E2A5031634}" srcId="{D42D3F3B-0A3A-4483-BF71-FA0F4515A133}" destId="{320DB554-07EA-49D1-B413-061212BC70CF}" srcOrd="0" destOrd="0" parTransId="{E8FBA4B4-1010-43C5-B90C-C91AA6607D85}" sibTransId="{E2DCBB73-7D54-445B-9C6A-1B9BF654F263}"/>
    <dgm:cxn modelId="{85D4C7E9-9267-47B0-938A-0E44F154E716}" type="presOf" srcId="{D42D3F3B-0A3A-4483-BF71-FA0F4515A133}" destId="{64ACF39C-1AAB-445C-B481-4A8E1C9504F5}" srcOrd="0" destOrd="0" presId="urn:microsoft.com/office/officeart/2008/layout/LinedList"/>
    <dgm:cxn modelId="{D019591B-9913-4DFA-9BB3-7D7F161421D9}" type="presOf" srcId="{C99143BF-8F8A-48C8-9838-C1986FF3E950}" destId="{CB92380F-2FB5-44C1-B0A0-095240D6F80B}" srcOrd="0" destOrd="0" presId="urn:microsoft.com/office/officeart/2008/layout/LinedList"/>
    <dgm:cxn modelId="{2EB3D5D6-B1EB-4144-BBF1-1093A0E276F9}" srcId="{D42D3F3B-0A3A-4483-BF71-FA0F4515A133}" destId="{C7E25C8D-DA95-4B88-8F3F-B7D5A0C9C1AC}" srcOrd="1" destOrd="0" parTransId="{63CDA086-4C0F-4855-9486-9FC44475B171}" sibTransId="{702CA0C7-42B4-477A-BFD0-91BB090A1C2D}"/>
    <dgm:cxn modelId="{3F08D3C5-E8A1-4234-A691-B6D651FF5D78}" type="presOf" srcId="{C7E25C8D-DA95-4B88-8F3F-B7D5A0C9C1AC}" destId="{BDD85151-989C-41DC-AE0A-8BB7855D0193}" srcOrd="0" destOrd="0" presId="urn:microsoft.com/office/officeart/2008/layout/LinedList"/>
    <dgm:cxn modelId="{221D91DD-90B8-45A9-B111-A990C3E40A46}" type="presParOf" srcId="{64ACF39C-1AAB-445C-B481-4A8E1C9504F5}" destId="{DBE80FD4-BE3C-4FCA-9BC8-8D7B8788BAE0}" srcOrd="0" destOrd="0" presId="urn:microsoft.com/office/officeart/2008/layout/LinedList"/>
    <dgm:cxn modelId="{B3498877-3AC6-4657-9E21-84BA93E28E6E}" type="presParOf" srcId="{64ACF39C-1AAB-445C-B481-4A8E1C9504F5}" destId="{3B9BBC8F-E403-474F-85ED-88741D823751}" srcOrd="1" destOrd="0" presId="urn:microsoft.com/office/officeart/2008/layout/LinedList"/>
    <dgm:cxn modelId="{67EBF2BD-1C12-492C-9E30-8C52AD71D1C1}" type="presParOf" srcId="{3B9BBC8F-E403-474F-85ED-88741D823751}" destId="{7FE71B04-37A8-41C0-9548-F20A97FCD34D}" srcOrd="0" destOrd="0" presId="urn:microsoft.com/office/officeart/2008/layout/LinedList"/>
    <dgm:cxn modelId="{10992970-6F45-457C-BDB2-EED480E367AE}" type="presParOf" srcId="{3B9BBC8F-E403-474F-85ED-88741D823751}" destId="{CC0BEC3A-2062-42F5-AAC2-CD2C96241AD5}" srcOrd="1" destOrd="0" presId="urn:microsoft.com/office/officeart/2008/layout/LinedList"/>
    <dgm:cxn modelId="{D3AAAAEA-4943-4E02-BAAD-F2E44E2E7CA8}" type="presParOf" srcId="{64ACF39C-1AAB-445C-B481-4A8E1C9504F5}" destId="{5CA3850F-A55C-424E-A708-493C514368BE}" srcOrd="2" destOrd="0" presId="urn:microsoft.com/office/officeart/2008/layout/LinedList"/>
    <dgm:cxn modelId="{8B1B3F26-7835-4D84-8F7D-31DC93C10B0D}" type="presParOf" srcId="{64ACF39C-1AAB-445C-B481-4A8E1C9504F5}" destId="{13BC1BF6-0257-4341-8830-3AE0E0903B12}" srcOrd="3" destOrd="0" presId="urn:microsoft.com/office/officeart/2008/layout/LinedList"/>
    <dgm:cxn modelId="{CE4DE6B9-CB59-4465-B614-E0369AF97ED9}" type="presParOf" srcId="{13BC1BF6-0257-4341-8830-3AE0E0903B12}" destId="{BDD85151-989C-41DC-AE0A-8BB7855D0193}" srcOrd="0" destOrd="0" presId="urn:microsoft.com/office/officeart/2008/layout/LinedList"/>
    <dgm:cxn modelId="{ED3CD4B5-FDC0-4DF8-A77E-85F3C91FDD3B}" type="presParOf" srcId="{13BC1BF6-0257-4341-8830-3AE0E0903B12}" destId="{E6A609B6-0EDC-4C5A-B90A-8AA24D4F6EC8}" srcOrd="1" destOrd="0" presId="urn:microsoft.com/office/officeart/2008/layout/LinedList"/>
    <dgm:cxn modelId="{B49C1E15-F9FE-49EC-91CE-D98AA44347E5}" type="presParOf" srcId="{64ACF39C-1AAB-445C-B481-4A8E1C9504F5}" destId="{CAA8EE04-69C1-4B4A-B84A-831A9230845C}" srcOrd="4" destOrd="0" presId="urn:microsoft.com/office/officeart/2008/layout/LinedList"/>
    <dgm:cxn modelId="{1A13389A-5F3F-4877-A9CA-4ED0EDF0A321}" type="presParOf" srcId="{64ACF39C-1AAB-445C-B481-4A8E1C9504F5}" destId="{7ABE4AB3-1E9A-48EB-B66C-367E1430620A}" srcOrd="5" destOrd="0" presId="urn:microsoft.com/office/officeart/2008/layout/LinedList"/>
    <dgm:cxn modelId="{7622C37F-450A-4A0C-94B8-D5AA070710BB}" type="presParOf" srcId="{7ABE4AB3-1E9A-48EB-B66C-367E1430620A}" destId="{CB92380F-2FB5-44C1-B0A0-095240D6F80B}" srcOrd="0" destOrd="0" presId="urn:microsoft.com/office/officeart/2008/layout/LinedList"/>
    <dgm:cxn modelId="{C551A74F-8C2C-4488-875C-C05976BF4192}" type="presParOf" srcId="{7ABE4AB3-1E9A-48EB-B66C-367E1430620A}" destId="{2E9816A0-AD29-4CD0-803E-3C10BBDA578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E80FD4-BE3C-4FCA-9BC8-8D7B8788BAE0}">
      <dsp:nvSpPr>
        <dsp:cNvPr id="0" name=""/>
        <dsp:cNvSpPr/>
      </dsp:nvSpPr>
      <dsp:spPr>
        <a:xfrm>
          <a:off x="0" y="1613"/>
          <a:ext cx="10350979"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E71B04-37A8-41C0-9548-F20A97FCD34D}">
      <dsp:nvSpPr>
        <dsp:cNvPr id="0" name=""/>
        <dsp:cNvSpPr/>
      </dsp:nvSpPr>
      <dsp:spPr>
        <a:xfrm>
          <a:off x="0" y="1613"/>
          <a:ext cx="10350979" cy="1100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sr-Latn-ME" sz="3200" kern="1200"/>
            <a:t>Teoriju dizajna možemo podijeliti na evropsku i američku školu teorije dizajna.</a:t>
          </a:r>
          <a:endParaRPr lang="en-US" sz="3200" kern="1200"/>
        </a:p>
      </dsp:txBody>
      <dsp:txXfrm>
        <a:off x="0" y="1613"/>
        <a:ext cx="10350979" cy="1100220"/>
      </dsp:txXfrm>
    </dsp:sp>
    <dsp:sp modelId="{5CA3850F-A55C-424E-A708-493C514368BE}">
      <dsp:nvSpPr>
        <dsp:cNvPr id="0" name=""/>
        <dsp:cNvSpPr/>
      </dsp:nvSpPr>
      <dsp:spPr>
        <a:xfrm>
          <a:off x="0" y="1101833"/>
          <a:ext cx="10350979"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D85151-989C-41DC-AE0A-8BB7855D0193}">
      <dsp:nvSpPr>
        <dsp:cNvPr id="0" name=""/>
        <dsp:cNvSpPr/>
      </dsp:nvSpPr>
      <dsp:spPr>
        <a:xfrm>
          <a:off x="0" y="1101833"/>
          <a:ext cx="10350979" cy="1100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sr-Latn-ME" sz="3200" kern="1200"/>
            <a:t>Evropska škola teorije dizajna je imala filozofsko-socijalni pristup.</a:t>
          </a:r>
          <a:endParaRPr lang="en-US" sz="3200" kern="1200"/>
        </a:p>
      </dsp:txBody>
      <dsp:txXfrm>
        <a:off x="0" y="1101833"/>
        <a:ext cx="10350979" cy="1100220"/>
      </dsp:txXfrm>
    </dsp:sp>
    <dsp:sp modelId="{CAA8EE04-69C1-4B4A-B84A-831A9230845C}">
      <dsp:nvSpPr>
        <dsp:cNvPr id="0" name=""/>
        <dsp:cNvSpPr/>
      </dsp:nvSpPr>
      <dsp:spPr>
        <a:xfrm>
          <a:off x="0" y="2202054"/>
          <a:ext cx="10350979"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92380F-2FB5-44C1-B0A0-095240D6F80B}">
      <dsp:nvSpPr>
        <dsp:cNvPr id="0" name=""/>
        <dsp:cNvSpPr/>
      </dsp:nvSpPr>
      <dsp:spPr>
        <a:xfrm>
          <a:off x="0" y="2202054"/>
          <a:ext cx="10350979" cy="1100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sr-Latn-ME" sz="3200" kern="1200" dirty="0"/>
            <a:t>Američka škola teorije dizajna razvijala se na osnovama zapadne kapitalističke privrede.</a:t>
          </a:r>
          <a:endParaRPr lang="en-US" sz="3200" kern="1200" dirty="0"/>
        </a:p>
      </dsp:txBody>
      <dsp:txXfrm>
        <a:off x="0" y="2202054"/>
        <a:ext cx="10350979" cy="110022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954C6E1-AF92-4FB7-A013-0B520EBC30AE}" type="datetimeFigureOut">
              <a:rPr lang="en-US"/>
              <a:t>9/17/2018</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C10850-0874-4A61-99B4-D613C5E8D9EA}" type="datetimeFigureOut">
              <a:rPr lang="en-US"/>
              <a:t>9/17/2018</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4854" y="1122363"/>
            <a:ext cx="8999118" cy="2387600"/>
          </a:xfrm>
        </p:spPr>
        <p:txBody>
          <a:bodyPr anchor="b">
            <a:normAutofit/>
          </a:bodyPr>
          <a:lstStyle>
            <a:lvl1pPr algn="ctr">
              <a:defRPr sz="4799"/>
            </a:lvl1pPr>
          </a:lstStyle>
          <a:p>
            <a:r>
              <a:rPr lang="en-US"/>
              <a:t>Click to edit Master title style</a:t>
            </a:r>
            <a:endParaRPr lang="en-US" dirty="0"/>
          </a:p>
        </p:txBody>
      </p:sp>
      <p:sp>
        <p:nvSpPr>
          <p:cNvPr id="3" name="Subtitle 2"/>
          <p:cNvSpPr>
            <a:spLocks noGrp="1"/>
          </p:cNvSpPr>
          <p:nvPr>
            <p:ph type="subTitle" idx="1"/>
          </p:nvPr>
        </p:nvSpPr>
        <p:spPr>
          <a:xfrm>
            <a:off x="1594854" y="3602038"/>
            <a:ext cx="8999118"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pPr/>
              <a:t>9/17/2018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1380923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568" y="4289373"/>
            <a:ext cx="10364864" cy="819355"/>
          </a:xfrm>
        </p:spPr>
        <p:txBody>
          <a:bodyPr anchor="b">
            <a:normAutofit/>
          </a:bodyPr>
          <a:lstStyle>
            <a:lvl1pPr>
              <a:defRPr sz="2799"/>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568" y="621322"/>
            <a:ext cx="103648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913557" y="5108728"/>
            <a:ext cx="10363299" cy="682472"/>
          </a:xfrm>
        </p:spPr>
        <p:txBody>
          <a:bodyPr>
            <a:normAutofit/>
          </a:bodyPr>
          <a:lstStyle>
            <a:lvl1pPr marL="0" indent="0" algn="ctr">
              <a:buNone/>
              <a:defRPr sz="1799"/>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9B9059-F1D6-41D0-95CF-D21CAA096B3A}" type="datetimeFigureOut">
              <a:rPr lang="en-US" smtClean="0"/>
              <a:pPr/>
              <a:t>9/17/2018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a:p>
        </p:txBody>
      </p:sp>
    </p:spTree>
    <p:extLst>
      <p:ext uri="{BB962C8B-B14F-4D97-AF65-F5344CB8AC3E}">
        <p14:creationId xmlns:p14="http://schemas.microsoft.com/office/powerpoint/2010/main" val="855103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557" y="609601"/>
            <a:ext cx="10351066" cy="3424859"/>
          </a:xfrm>
        </p:spPr>
        <p:txBody>
          <a:bodyPr anchor="ctr"/>
          <a:lstStyle>
            <a:lvl1pPr>
              <a:defRPr sz="3199"/>
            </a:lvl1pPr>
          </a:lstStyle>
          <a:p>
            <a:r>
              <a:rPr lang="en-US"/>
              <a:t>Click to edit Master title style</a:t>
            </a:r>
            <a:endParaRPr lang="en-US" dirty="0"/>
          </a:p>
        </p:txBody>
      </p:sp>
      <p:sp>
        <p:nvSpPr>
          <p:cNvPr id="4" name="Text Placeholder 3"/>
          <p:cNvSpPr>
            <a:spLocks noGrp="1"/>
          </p:cNvSpPr>
          <p:nvPr>
            <p:ph type="body" sz="half" idx="2"/>
          </p:nvPr>
        </p:nvSpPr>
        <p:spPr>
          <a:xfrm>
            <a:off x="913557" y="4204820"/>
            <a:ext cx="10351065" cy="1592186"/>
          </a:xfrm>
        </p:spPr>
        <p:txBody>
          <a:bodyPr anchor="ctr"/>
          <a:lstStyle>
            <a:lvl1pPr marL="0" indent="0" algn="ctr">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9B9059-F1D6-41D0-95CF-D21CAA096B3A}" type="datetimeFigureOut">
              <a:rPr lang="en-US" smtClean="0"/>
              <a:pPr/>
              <a:t>9/17/2018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a:p>
        </p:txBody>
      </p:sp>
    </p:spTree>
    <p:extLst>
      <p:ext uri="{BB962C8B-B14F-4D97-AF65-F5344CB8AC3E}">
        <p14:creationId xmlns:p14="http://schemas.microsoft.com/office/powerpoint/2010/main" val="1347239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5836" y="609600"/>
            <a:ext cx="9300329" cy="2992904"/>
          </a:xfrm>
        </p:spPr>
        <p:txBody>
          <a:bodyPr anchor="ctr"/>
          <a:lstStyle>
            <a:lvl1pPr>
              <a:defRPr sz="3199"/>
            </a:lvl1pPr>
          </a:lstStyle>
          <a:p>
            <a:r>
              <a:rPr lang="en-US"/>
              <a:t>Click to edit Master title style</a:t>
            </a:r>
            <a:endParaRPr lang="en-US" dirty="0"/>
          </a:p>
        </p:txBody>
      </p:sp>
      <p:sp>
        <p:nvSpPr>
          <p:cNvPr id="12" name="Text Placeholder 3"/>
          <p:cNvSpPr>
            <a:spLocks noGrp="1"/>
          </p:cNvSpPr>
          <p:nvPr>
            <p:ph type="body" sz="half" idx="13"/>
          </p:nvPr>
        </p:nvSpPr>
        <p:spPr>
          <a:xfrm>
            <a:off x="1720196" y="3610032"/>
            <a:ext cx="8750020" cy="426812"/>
          </a:xfrm>
        </p:spPr>
        <p:txBody>
          <a:bodyPr anchor="t">
            <a:normAutofit/>
          </a:bodyPr>
          <a:lstStyle>
            <a:lvl1pPr marL="0" indent="0" algn="r">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4" name="Text Placeholder 3"/>
          <p:cNvSpPr>
            <a:spLocks noGrp="1"/>
          </p:cNvSpPr>
          <p:nvPr>
            <p:ph type="body" sz="half" idx="2"/>
          </p:nvPr>
        </p:nvSpPr>
        <p:spPr>
          <a:xfrm>
            <a:off x="913556" y="4204821"/>
            <a:ext cx="10351066" cy="1586380"/>
          </a:xfrm>
        </p:spPr>
        <p:txBody>
          <a:bodyPr anchor="ctr">
            <a:normAutofit/>
          </a:bodyPr>
          <a:lstStyle>
            <a:lvl1pPr marL="0" indent="0" algn="ctr">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9B9059-F1D6-41D0-95CF-D21CAA096B3A}" type="datetimeFigureOut">
              <a:rPr lang="en-US" smtClean="0"/>
              <a:pPr/>
              <a:t>9/17/2018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a:p>
        </p:txBody>
      </p:sp>
      <p:sp>
        <p:nvSpPr>
          <p:cNvPr id="11" name="TextBox 10"/>
          <p:cNvSpPr txBox="1"/>
          <p:nvPr/>
        </p:nvSpPr>
        <p:spPr>
          <a:xfrm>
            <a:off x="836394" y="735241"/>
            <a:ext cx="609441" cy="584776"/>
          </a:xfrm>
          <a:prstGeom prst="rect">
            <a:avLst/>
          </a:prstGeom>
        </p:spPr>
        <p:txBody>
          <a:bodyPr vert="horz" lIns="91416" tIns="45708" rIns="91416" bIns="4570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998" dirty="0">
                <a:solidFill>
                  <a:schemeClr val="tx1"/>
                </a:solidFill>
                <a:effectLst/>
              </a:rPr>
              <a:t>“</a:t>
            </a:r>
          </a:p>
        </p:txBody>
      </p:sp>
      <p:sp>
        <p:nvSpPr>
          <p:cNvPr id="13" name="TextBox 12"/>
          <p:cNvSpPr txBox="1"/>
          <p:nvPr/>
        </p:nvSpPr>
        <p:spPr>
          <a:xfrm>
            <a:off x="10655181" y="2972093"/>
            <a:ext cx="609441" cy="584776"/>
          </a:xfrm>
          <a:prstGeom prst="rect">
            <a:avLst/>
          </a:prstGeom>
        </p:spPr>
        <p:txBody>
          <a:bodyPr vert="horz" lIns="91416" tIns="45708" rIns="91416" bIns="4570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998" dirty="0">
                <a:solidFill>
                  <a:schemeClr val="tx1"/>
                </a:solidFill>
                <a:effectLst/>
              </a:rPr>
              <a:t>”</a:t>
            </a:r>
          </a:p>
        </p:txBody>
      </p:sp>
    </p:spTree>
    <p:extLst>
      <p:ext uri="{BB962C8B-B14F-4D97-AF65-F5344CB8AC3E}">
        <p14:creationId xmlns:p14="http://schemas.microsoft.com/office/powerpoint/2010/main" val="40802025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569" y="2126943"/>
            <a:ext cx="10352630" cy="2511835"/>
          </a:xfrm>
        </p:spPr>
        <p:txBody>
          <a:bodyPr anchor="b"/>
          <a:lstStyle>
            <a:lvl1pPr>
              <a:defRPr sz="3199"/>
            </a:lvl1pPr>
          </a:lstStyle>
          <a:p>
            <a:r>
              <a:rPr lang="en-US"/>
              <a:t>Click to edit Master title style</a:t>
            </a:r>
            <a:endParaRPr lang="en-US" dirty="0"/>
          </a:p>
        </p:txBody>
      </p:sp>
      <p:sp>
        <p:nvSpPr>
          <p:cNvPr id="4" name="Text Placeholder 3"/>
          <p:cNvSpPr>
            <a:spLocks noGrp="1"/>
          </p:cNvSpPr>
          <p:nvPr>
            <p:ph type="body" sz="half" idx="2"/>
          </p:nvPr>
        </p:nvSpPr>
        <p:spPr>
          <a:xfrm>
            <a:off x="913556" y="4650556"/>
            <a:ext cx="10351067" cy="1140644"/>
          </a:xfrm>
        </p:spPr>
        <p:txBody>
          <a:bodyPr anchor="t"/>
          <a:lstStyle>
            <a:lvl1pPr marL="0" indent="0" algn="ctr">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9B9059-F1D6-41D0-95CF-D21CAA096B3A}" type="datetimeFigureOut">
              <a:rPr lang="en-US" smtClean="0"/>
              <a:pPr/>
              <a:t>9/17/2018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a:p>
        </p:txBody>
      </p:sp>
    </p:spTree>
    <p:extLst>
      <p:ext uri="{BB962C8B-B14F-4D97-AF65-F5344CB8AC3E}">
        <p14:creationId xmlns:p14="http://schemas.microsoft.com/office/powerpoint/2010/main" val="18533148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556" y="609601"/>
            <a:ext cx="10351066"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556" y="2088320"/>
            <a:ext cx="3298097" cy="823305"/>
          </a:xfrm>
        </p:spPr>
        <p:txBody>
          <a:bodyPr anchor="b">
            <a:noAutofit/>
          </a:bodyPr>
          <a:lstStyle>
            <a:lvl1pPr marL="0" indent="0" algn="ctr">
              <a:lnSpc>
                <a:spcPct val="100000"/>
              </a:lnSpc>
              <a:buNone/>
              <a:defRPr sz="2399" b="0">
                <a:solidFill>
                  <a:schemeClr val="tx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8" name="Text Placeholder 3"/>
          <p:cNvSpPr>
            <a:spLocks noGrp="1"/>
          </p:cNvSpPr>
          <p:nvPr>
            <p:ph type="body" sz="half" idx="15"/>
          </p:nvPr>
        </p:nvSpPr>
        <p:spPr>
          <a:xfrm>
            <a:off x="913556" y="2911624"/>
            <a:ext cx="3298097" cy="2879576"/>
          </a:xfrm>
        </p:spPr>
        <p:txBody>
          <a:bodyPr anchor="t">
            <a:normAutofit/>
          </a:bodyPr>
          <a:lstStyle>
            <a:lvl1pPr marL="0" indent="0" algn="ctr">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Edit Master text styles</a:t>
            </a:r>
          </a:p>
        </p:txBody>
      </p:sp>
      <p:sp>
        <p:nvSpPr>
          <p:cNvPr id="9" name="Text Placeholder 4"/>
          <p:cNvSpPr>
            <a:spLocks noGrp="1"/>
          </p:cNvSpPr>
          <p:nvPr>
            <p:ph type="body" sz="quarter" idx="3"/>
          </p:nvPr>
        </p:nvSpPr>
        <p:spPr>
          <a:xfrm>
            <a:off x="4443720" y="2088320"/>
            <a:ext cx="3297699" cy="823304"/>
          </a:xfrm>
        </p:spPr>
        <p:txBody>
          <a:bodyPr anchor="b">
            <a:noAutofit/>
          </a:bodyPr>
          <a:lstStyle>
            <a:lvl1pPr marL="0" indent="0" algn="ctr">
              <a:lnSpc>
                <a:spcPct val="100000"/>
              </a:lnSpc>
              <a:buNone/>
              <a:defRPr sz="2399" b="0">
                <a:solidFill>
                  <a:schemeClr val="tx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10" name="Text Placeholder 3"/>
          <p:cNvSpPr>
            <a:spLocks noGrp="1"/>
          </p:cNvSpPr>
          <p:nvPr>
            <p:ph type="body" sz="half" idx="16"/>
          </p:nvPr>
        </p:nvSpPr>
        <p:spPr>
          <a:xfrm>
            <a:off x="4443721" y="2911624"/>
            <a:ext cx="3298962" cy="2879576"/>
          </a:xfrm>
        </p:spPr>
        <p:txBody>
          <a:bodyPr anchor="t">
            <a:normAutofit/>
          </a:bodyPr>
          <a:lstStyle>
            <a:lvl1pPr marL="0" indent="0" algn="ctr">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Edit Master text styles</a:t>
            </a:r>
          </a:p>
        </p:txBody>
      </p:sp>
      <p:sp>
        <p:nvSpPr>
          <p:cNvPr id="11" name="Text Placeholder 4"/>
          <p:cNvSpPr>
            <a:spLocks noGrp="1"/>
          </p:cNvSpPr>
          <p:nvPr>
            <p:ph type="body" sz="quarter" idx="13"/>
          </p:nvPr>
        </p:nvSpPr>
        <p:spPr>
          <a:xfrm>
            <a:off x="7971222" y="2088320"/>
            <a:ext cx="3290354" cy="823304"/>
          </a:xfrm>
        </p:spPr>
        <p:txBody>
          <a:bodyPr anchor="b">
            <a:noAutofit/>
          </a:bodyPr>
          <a:lstStyle>
            <a:lvl1pPr marL="0" indent="0" algn="ctr">
              <a:lnSpc>
                <a:spcPct val="100000"/>
              </a:lnSpc>
              <a:buNone/>
              <a:defRPr sz="2399" b="0">
                <a:solidFill>
                  <a:schemeClr val="tx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12" name="Text Placeholder 3"/>
          <p:cNvSpPr>
            <a:spLocks noGrp="1"/>
          </p:cNvSpPr>
          <p:nvPr>
            <p:ph type="body" sz="half" idx="17"/>
          </p:nvPr>
        </p:nvSpPr>
        <p:spPr>
          <a:xfrm>
            <a:off x="7974269" y="2911624"/>
            <a:ext cx="3290354" cy="2879576"/>
          </a:xfrm>
        </p:spPr>
        <p:txBody>
          <a:bodyPr anchor="t">
            <a:normAutofit/>
          </a:bodyPr>
          <a:lstStyle>
            <a:lvl1pPr marL="0" indent="0" algn="ctr">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3B9B9059-F1D6-41D0-95CF-D21CAA096B3A}" type="datetimeFigureOut">
              <a:rPr lang="en-US" smtClean="0"/>
              <a:pPr/>
              <a:t>9/17/2018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FD5434-F838-4DD4-A17B-1CB1A1850DF4}" type="slidenum">
              <a:rPr lang="en-US" smtClean="0"/>
              <a:pPr/>
              <a:t>‹#›</a:t>
            </a:fld>
            <a:endParaRPr lang="en-US"/>
          </a:p>
        </p:txBody>
      </p:sp>
    </p:spTree>
    <p:extLst>
      <p:ext uri="{BB962C8B-B14F-4D97-AF65-F5344CB8AC3E}">
        <p14:creationId xmlns:p14="http://schemas.microsoft.com/office/powerpoint/2010/main" val="1479860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557" y="609601"/>
            <a:ext cx="10351066"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557" y="4195899"/>
            <a:ext cx="3298096" cy="576262"/>
          </a:xfrm>
        </p:spPr>
        <p:txBody>
          <a:bodyPr anchor="b">
            <a:noAutofit/>
          </a:bodyPr>
          <a:lstStyle>
            <a:lvl1pPr marL="0" indent="0" algn="ctr">
              <a:lnSpc>
                <a:spcPct val="100000"/>
              </a:lnSpc>
              <a:buNone/>
              <a:defRPr sz="1999" b="0">
                <a:solidFill>
                  <a:schemeClr val="tx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091736" y="2298987"/>
            <a:ext cx="2939284"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557" y="4772161"/>
            <a:ext cx="3298096" cy="1019038"/>
          </a:xfrm>
        </p:spPr>
        <p:txBody>
          <a:bodyPr anchor="t">
            <a:normAutofit/>
          </a:bodyPr>
          <a:lstStyle>
            <a:lvl1pPr marL="0" indent="0" algn="ctr">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Edit Master text styles</a:t>
            </a:r>
          </a:p>
        </p:txBody>
      </p:sp>
      <p:sp>
        <p:nvSpPr>
          <p:cNvPr id="22" name="Text Placeholder 4"/>
          <p:cNvSpPr>
            <a:spLocks noGrp="1"/>
          </p:cNvSpPr>
          <p:nvPr>
            <p:ph type="body" sz="quarter" idx="3"/>
          </p:nvPr>
        </p:nvSpPr>
        <p:spPr>
          <a:xfrm>
            <a:off x="4441544" y="4195899"/>
            <a:ext cx="3298124" cy="576262"/>
          </a:xfrm>
        </p:spPr>
        <p:txBody>
          <a:bodyPr anchor="b">
            <a:noAutofit/>
          </a:bodyPr>
          <a:lstStyle>
            <a:lvl1pPr marL="0" indent="0" algn="ctr">
              <a:lnSpc>
                <a:spcPct val="100000"/>
              </a:lnSpc>
              <a:buNone/>
              <a:defRPr sz="1999" b="0">
                <a:solidFill>
                  <a:schemeClr val="tx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7807" y="2298987"/>
            <a:ext cx="2929762"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0191" y="4772160"/>
            <a:ext cx="3299477" cy="1019038"/>
          </a:xfrm>
        </p:spPr>
        <p:txBody>
          <a:bodyPr anchor="t">
            <a:normAutofit/>
          </a:bodyPr>
          <a:lstStyle>
            <a:lvl1pPr marL="0" indent="0" algn="ctr">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Edit Master text styles</a:t>
            </a:r>
          </a:p>
        </p:txBody>
      </p:sp>
      <p:sp>
        <p:nvSpPr>
          <p:cNvPr id="25" name="Text Placeholder 4"/>
          <p:cNvSpPr>
            <a:spLocks noGrp="1"/>
          </p:cNvSpPr>
          <p:nvPr>
            <p:ph type="body" sz="quarter" idx="13"/>
          </p:nvPr>
        </p:nvSpPr>
        <p:spPr>
          <a:xfrm>
            <a:off x="7971347" y="4195899"/>
            <a:ext cx="3289043" cy="576262"/>
          </a:xfrm>
        </p:spPr>
        <p:txBody>
          <a:bodyPr anchor="b">
            <a:noAutofit/>
          </a:bodyPr>
          <a:lstStyle>
            <a:lvl1pPr marL="0" indent="0" algn="ctr">
              <a:lnSpc>
                <a:spcPct val="100000"/>
              </a:lnSpc>
              <a:buNone/>
              <a:defRPr sz="1999" b="0">
                <a:solidFill>
                  <a:schemeClr val="tx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150681" y="2298987"/>
            <a:ext cx="2931349"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1222" y="4772162"/>
            <a:ext cx="3293400" cy="1019037"/>
          </a:xfrm>
        </p:spPr>
        <p:txBody>
          <a:bodyPr anchor="t">
            <a:normAutofit/>
          </a:bodyPr>
          <a:lstStyle>
            <a:lvl1pPr marL="0" indent="0" algn="ctr">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3B9B9059-F1D6-41D0-95CF-D21CAA096B3A}" type="datetimeFigureOut">
              <a:rPr lang="en-US" smtClean="0"/>
              <a:pPr/>
              <a:t>9/17/2018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FD5434-F838-4DD4-A17B-1CB1A1850DF4}" type="slidenum">
              <a:rPr lang="en-US" smtClean="0"/>
              <a:pPr/>
              <a:t>‹#›</a:t>
            </a:fld>
            <a:endParaRPr lang="en-US"/>
          </a:p>
        </p:txBody>
      </p:sp>
    </p:spTree>
    <p:extLst>
      <p:ext uri="{BB962C8B-B14F-4D97-AF65-F5344CB8AC3E}">
        <p14:creationId xmlns:p14="http://schemas.microsoft.com/office/powerpoint/2010/main" val="31390913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9/17/2018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2342611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609600"/>
            <a:ext cx="2541995"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556" y="609600"/>
            <a:ext cx="7656711"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9/17/2018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1839153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9/17/2018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3815954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8924" y="657227"/>
            <a:ext cx="9730977" cy="2852737"/>
          </a:xfrm>
        </p:spPr>
        <p:txBody>
          <a:bodyPr anchor="b">
            <a:normAutofit/>
          </a:bodyPr>
          <a:lstStyle>
            <a:lvl1pPr>
              <a:defRPr sz="3399"/>
            </a:lvl1pPr>
          </a:lstStyle>
          <a:p>
            <a:r>
              <a:rPr lang="en-US"/>
              <a:t>Click to edit Master title style</a:t>
            </a:r>
            <a:endParaRPr lang="en-US" dirty="0"/>
          </a:p>
        </p:txBody>
      </p:sp>
      <p:sp>
        <p:nvSpPr>
          <p:cNvPr id="3" name="Text Placeholder 2"/>
          <p:cNvSpPr>
            <a:spLocks noGrp="1"/>
          </p:cNvSpPr>
          <p:nvPr>
            <p:ph type="body" idx="1"/>
          </p:nvPr>
        </p:nvSpPr>
        <p:spPr>
          <a:xfrm>
            <a:off x="1228924" y="3602039"/>
            <a:ext cx="9730977" cy="1500187"/>
          </a:xfrm>
        </p:spPr>
        <p:txBody>
          <a:bodyPr/>
          <a:lstStyle>
            <a:lvl1pPr marL="0" indent="0" algn="ctr">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9B9059-F1D6-41D0-95CF-D21CAA096B3A}" type="datetimeFigureOut">
              <a:rPr lang="en-US" smtClean="0"/>
              <a:t>9/17/2018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1678174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557" y="609601"/>
            <a:ext cx="10351065"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557" y="2088320"/>
            <a:ext cx="510467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1796" y="2088320"/>
            <a:ext cx="5092827"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t>9/17/2018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1811266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557" y="609601"/>
            <a:ext cx="1035106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507" y="2088320"/>
            <a:ext cx="4877928" cy="823912"/>
          </a:xfrm>
        </p:spPr>
        <p:txBody>
          <a:bodyPr anchor="b"/>
          <a:lstStyle>
            <a:lvl1pPr marL="0" indent="0">
              <a:lnSpc>
                <a:spcPct val="100000"/>
              </a:lnSpc>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4" name="Content Placeholder 3"/>
          <p:cNvSpPr>
            <a:spLocks noGrp="1"/>
          </p:cNvSpPr>
          <p:nvPr>
            <p:ph sz="half" idx="2"/>
          </p:nvPr>
        </p:nvSpPr>
        <p:spPr>
          <a:xfrm>
            <a:off x="913557" y="2912232"/>
            <a:ext cx="5105878"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336" y="2088320"/>
            <a:ext cx="4864287" cy="823912"/>
          </a:xfrm>
        </p:spPr>
        <p:txBody>
          <a:bodyPr anchor="b"/>
          <a:lstStyle>
            <a:lvl1pPr marL="0" indent="0">
              <a:lnSpc>
                <a:spcPct val="100000"/>
              </a:lnSpc>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6" name="Content Placeholder 5"/>
          <p:cNvSpPr>
            <a:spLocks noGrp="1"/>
          </p:cNvSpPr>
          <p:nvPr>
            <p:ph sz="quarter" idx="4"/>
          </p:nvPr>
        </p:nvSpPr>
        <p:spPr>
          <a:xfrm>
            <a:off x="6170593" y="2912232"/>
            <a:ext cx="5094030"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9B9059-F1D6-41D0-95CF-D21CAA096B3A}" type="datetimeFigureOut">
              <a:rPr lang="en-US" smtClean="0"/>
              <a:t>9/17/2018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1359963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9B9059-F1D6-41D0-95CF-D21CAA096B3A}" type="datetimeFigureOut">
              <a:rPr lang="en-US" smtClean="0"/>
              <a:t>9/17/2018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2297787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smtClean="0"/>
              <a:t>9/17/2018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1349928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6990" y="609600"/>
            <a:ext cx="3931213" cy="2362200"/>
          </a:xfrm>
        </p:spPr>
        <p:txBody>
          <a:bodyPr anchor="b">
            <a:normAutofit/>
          </a:bodyPr>
          <a:lstStyle>
            <a:lvl1pPr>
              <a:defRPr sz="2799"/>
            </a:lvl1pPr>
          </a:lstStyle>
          <a:p>
            <a:r>
              <a:rPr lang="en-US"/>
              <a:t>Click to edit Master title style</a:t>
            </a:r>
            <a:endParaRPr lang="en-US" dirty="0"/>
          </a:p>
        </p:txBody>
      </p:sp>
      <p:sp>
        <p:nvSpPr>
          <p:cNvPr id="3" name="Content Placeholder 2"/>
          <p:cNvSpPr>
            <a:spLocks noGrp="1"/>
          </p:cNvSpPr>
          <p:nvPr>
            <p:ph idx="1"/>
          </p:nvPr>
        </p:nvSpPr>
        <p:spPr>
          <a:xfrm>
            <a:off x="5076742" y="609600"/>
            <a:ext cx="6187880" cy="518160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6990" y="2971801"/>
            <a:ext cx="3931213" cy="2819399"/>
          </a:xfrm>
        </p:spPr>
        <p:txBody>
          <a:bodyPr/>
          <a:lstStyle>
            <a:lvl1pPr marL="0" indent="0" algn="ctr">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34D819-9F07-4261-B09B-9E467E5D9002}" type="datetimeFigureOut">
              <a:rPr lang="en-US" smtClean="0"/>
              <a:t>9/17/2018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1603906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xmlns=""/>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6989" y="609600"/>
            <a:ext cx="5928229" cy="2362200"/>
          </a:xfrm>
        </p:spPr>
        <p:txBody>
          <a:bodyPr anchor="b">
            <a:normAutofit/>
          </a:bodyPr>
          <a:lstStyle>
            <a:lvl1pPr>
              <a:defRPr sz="3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2871" y="758881"/>
            <a:ext cx="3254508"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913556" y="2971800"/>
            <a:ext cx="5933404" cy="2819400"/>
          </a:xfrm>
        </p:spPr>
        <p:txBody>
          <a:bodyPr>
            <a:normAutofit/>
          </a:bodyPr>
          <a:lstStyle>
            <a:lvl1pPr marL="0" indent="0" algn="ctr">
              <a:buNone/>
              <a:defRPr sz="1799"/>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34D819-9F07-4261-B09B-9E467E5D9002}" type="datetimeFigureOut">
              <a:rPr lang="en-US" smtClean="0"/>
              <a:t>9/17/2018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1278699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557" y="609601"/>
            <a:ext cx="10351065"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557" y="2096064"/>
            <a:ext cx="10351066" cy="369513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6736" y="5883276"/>
            <a:ext cx="2742486"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3B9B9059-F1D6-41D0-95CF-D21CAA096B3A}" type="datetimeFigureOut">
              <a:rPr lang="en-US" smtClean="0"/>
              <a:pPr/>
              <a:t>9/17/2018</a:t>
            </a:fld>
            <a:endParaRPr lang="en-US"/>
          </a:p>
        </p:txBody>
      </p:sp>
      <p:sp>
        <p:nvSpPr>
          <p:cNvPr id="5" name="Footer Placeholder 4"/>
          <p:cNvSpPr>
            <a:spLocks noGrp="1"/>
          </p:cNvSpPr>
          <p:nvPr>
            <p:ph type="ftr" sz="quarter" idx="3"/>
          </p:nvPr>
        </p:nvSpPr>
        <p:spPr>
          <a:xfrm>
            <a:off x="913557" y="5883276"/>
            <a:ext cx="6671127"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511273" y="5883276"/>
            <a:ext cx="753349"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E5FD5434-F838-4DD4-A17B-1CB1A1850DF4}" type="slidenum">
              <a:rPr lang="en-US" smtClean="0"/>
              <a:pPr/>
              <a:t>‹#›</a:t>
            </a:fld>
            <a:endParaRPr lang="en-US"/>
          </a:p>
        </p:txBody>
      </p:sp>
    </p:spTree>
    <p:extLst>
      <p:ext uri="{BB962C8B-B14F-4D97-AF65-F5344CB8AC3E}">
        <p14:creationId xmlns:p14="http://schemas.microsoft.com/office/powerpoint/2010/main" val="1597953763"/>
      </p:ext>
    </p:extLst>
  </p:cSld>
  <p:clrMap bg1="dk1" tx1="lt1" bg2="dk2" tx2="lt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126" rtl="0" eaLnBrk="1" latinLnBrk="0" hangingPunct="1">
        <a:lnSpc>
          <a:spcPct val="90000"/>
        </a:lnSpc>
        <a:spcBef>
          <a:spcPct val="0"/>
        </a:spcBef>
        <a:buNone/>
        <a:defRPr sz="3399"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531" indent="-228531" algn="l" defTabSz="914126" rtl="0" eaLnBrk="1" latinLnBrk="0" hangingPunct="1">
        <a:lnSpc>
          <a:spcPct val="120000"/>
        </a:lnSpc>
        <a:spcBef>
          <a:spcPts val="1000"/>
        </a:spcBef>
        <a:buFont typeface="Arial" panose="020B0604020202020204" pitchFamily="34" charset="0"/>
        <a:buChar char="•"/>
        <a:defRPr sz="1999"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594" indent="-228531" algn="l" defTabSz="914126" rtl="0" eaLnBrk="1" latinLnBrk="0" hangingPunct="1">
        <a:lnSpc>
          <a:spcPct val="120000"/>
        </a:lnSpc>
        <a:spcBef>
          <a:spcPts val="500"/>
        </a:spcBef>
        <a:buFont typeface="Arial" panose="020B0604020202020204" pitchFamily="34" charset="0"/>
        <a:buChar char="•"/>
        <a:defRPr sz="1799"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2657" indent="-228531" algn="l" defTabSz="914126"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599720" indent="-228531" algn="l" defTabSz="914126"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6783" indent="-228531" algn="l" defTabSz="914126"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3846" indent="-228531" algn="l" defTabSz="914126"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0908" indent="-228531" algn="l" defTabSz="914126"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7971" indent="-228531" algn="l" defTabSz="914126"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5034" indent="-228531" algn="l" defTabSz="914126"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extLst/>
          </a:blip>
          <a:stretch/>
        </a:blip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a:xfrm>
            <a:off x="7906332" y="733425"/>
            <a:ext cx="3583020" cy="3500246"/>
          </a:xfrm>
        </p:spPr>
        <p:txBody>
          <a:bodyPr>
            <a:normAutofit/>
          </a:bodyPr>
          <a:lstStyle/>
          <a:p>
            <a:pPr algn="l"/>
            <a:r>
              <a:rPr lang="en-US" sz="3200"/>
              <a:t>EVROPSKA I AMERI</a:t>
            </a:r>
            <a:r>
              <a:rPr lang="sr-Latn-ME" sz="3200"/>
              <a:t>ČKA TRADICIJA TEORIJE DIZAJNA</a:t>
            </a:r>
            <a:endParaRPr lang="en-US" sz="3200"/>
          </a:p>
        </p:txBody>
      </p:sp>
      <p:sp>
        <p:nvSpPr>
          <p:cNvPr id="2" name="Subtitle 1"/>
          <p:cNvSpPr>
            <a:spLocks noGrp="1"/>
          </p:cNvSpPr>
          <p:nvPr>
            <p:ph type="subTitle" idx="1"/>
          </p:nvPr>
        </p:nvSpPr>
        <p:spPr>
          <a:xfrm>
            <a:off x="7906332" y="4233672"/>
            <a:ext cx="3583020" cy="1502780"/>
          </a:xfrm>
        </p:spPr>
        <p:txBody>
          <a:bodyPr>
            <a:normAutofit/>
          </a:bodyPr>
          <a:lstStyle/>
          <a:p>
            <a:pPr algn="l"/>
            <a:r>
              <a:rPr lang="sr-Latn-ME" sz="2000"/>
              <a:t>Osnove grafičkog dizajna</a:t>
            </a:r>
            <a:endParaRPr lang="en-US" sz="2000"/>
          </a:p>
        </p:txBody>
      </p:sp>
      <p:sp>
        <p:nvSpPr>
          <p:cNvPr id="15" name="Rectangle 8">
            <a:extLst>
              <a:ext uri="{FF2B5EF4-FFF2-40B4-BE49-F238E27FC236}">
                <a16:creationId xmlns:a16="http://schemas.microsoft.com/office/drawing/2014/main" xmlns="" id="{0A760627-7F98-49F3-99E6-ED04C739B2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52279" y="733425"/>
            <a:ext cx="6694331" cy="5391150"/>
          </a:xfrm>
          <a:prstGeom prst="rect">
            <a:avLst/>
          </a:prstGeom>
          <a:solidFill>
            <a:schemeClr val="bg2">
              <a:lumMod val="75000"/>
            </a:schemeClr>
          </a:solidFill>
          <a:ln w="190500" cap="sq">
            <a:solidFill>
              <a:schemeClr val="bg2">
                <a:lumMod val="75000"/>
              </a:schemeClr>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0">
            <a:extLst>
              <a:ext uri="{FF2B5EF4-FFF2-40B4-BE49-F238E27FC236}">
                <a16:creationId xmlns:a16="http://schemas.microsoft.com/office/drawing/2014/main" xmlns="" id="{D1F88FD4-9011-4A6F-AB39-4DE7E445FC2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17441" y="799817"/>
            <a:ext cx="6564007" cy="5258367"/>
          </a:xfrm>
          <a:prstGeom prst="rect">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Image result for design quotes">
            <a:extLst>
              <a:ext uri="{FF2B5EF4-FFF2-40B4-BE49-F238E27FC236}">
                <a16:creationId xmlns:a16="http://schemas.microsoft.com/office/drawing/2014/main" xmlns="" id="{3BB70958-7771-4CE2-AF3F-715C578059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4309" y="2069578"/>
            <a:ext cx="5893722" cy="2749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094E213D-3FA7-4D59-80B5-015897DCAF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825"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F0276CD9-CA94-40E3-8690-D7EC4F6786A3}"/>
              </a:ext>
            </a:extLst>
          </p:cNvPr>
          <p:cNvSpPr>
            <a:spLocks noGrp="1"/>
          </p:cNvSpPr>
          <p:nvPr>
            <p:ph type="title"/>
          </p:nvPr>
        </p:nvSpPr>
        <p:spPr>
          <a:xfrm>
            <a:off x="6433415" y="609600"/>
            <a:ext cx="4831206" cy="1326321"/>
          </a:xfrm>
        </p:spPr>
        <p:txBody>
          <a:bodyPr>
            <a:normAutofit/>
          </a:bodyPr>
          <a:lstStyle/>
          <a:p>
            <a:r>
              <a:rPr lang="sr-Latn-ME" sz="2900">
                <a:solidFill>
                  <a:srgbClr val="FFFFFF"/>
                </a:solidFill>
              </a:rPr>
              <a:t>Evropska tradicija teorije dizajna</a:t>
            </a:r>
            <a:endParaRPr lang="en-US" sz="2900">
              <a:solidFill>
                <a:srgbClr val="FFFFFF"/>
              </a:solidFill>
            </a:endParaRPr>
          </a:p>
        </p:txBody>
      </p:sp>
      <p:sp>
        <p:nvSpPr>
          <p:cNvPr id="73" name="Rectangle 72">
            <a:extLst>
              <a:ext uri="{FF2B5EF4-FFF2-40B4-BE49-F238E27FC236}">
                <a16:creationId xmlns:a16="http://schemas.microsoft.com/office/drawing/2014/main" xmlns="" id="{0D63BE23-20C0-4F37-860E-0892A4DE08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52279" y="733425"/>
            <a:ext cx="5227863" cy="5391150"/>
          </a:xfrm>
          <a:prstGeom prst="rect">
            <a:avLst/>
          </a:prstGeom>
          <a:solidFill>
            <a:schemeClr val="bg1"/>
          </a:solidFill>
          <a:ln w="190500" cap="sq">
            <a:solidFill>
              <a:schemeClr val="bg1"/>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mage result for hannes meyer bauhaus">
            <a:extLst>
              <a:ext uri="{FF2B5EF4-FFF2-40B4-BE49-F238E27FC236}">
                <a16:creationId xmlns:a16="http://schemas.microsoft.com/office/drawing/2014/main" xmlns="" id="{3CE50AD3-C8EF-4D4E-8AB8-452E64A990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559" y="1499739"/>
            <a:ext cx="4449301" cy="3858522"/>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xmlns="" id="{D49AB149-D0D3-42EA-8B4C-F39E213AE2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12284" y="799817"/>
            <a:ext cx="5107851" cy="5258367"/>
          </a:xfrm>
          <a:prstGeom prst="rect">
            <a:avLst/>
          </a:prstGeom>
          <a:noFill/>
          <a:ln w="12700">
            <a:solidFill>
              <a:srgbClr val="2A5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xmlns="" id="{AB4C716C-7138-4FD6-B56F-1C6513CE2177}"/>
              </a:ext>
            </a:extLst>
          </p:cNvPr>
          <p:cNvSpPr>
            <a:spLocks noGrp="1"/>
          </p:cNvSpPr>
          <p:nvPr>
            <p:ph idx="1"/>
          </p:nvPr>
        </p:nvSpPr>
        <p:spPr>
          <a:xfrm>
            <a:off x="6433415" y="2096064"/>
            <a:ext cx="4831206" cy="3962120"/>
          </a:xfrm>
        </p:spPr>
        <p:txBody>
          <a:bodyPr>
            <a:normAutofit/>
          </a:bodyPr>
          <a:lstStyle/>
          <a:p>
            <a:r>
              <a:rPr lang="sr-Latn-ME" sz="1800" dirty="0">
                <a:solidFill>
                  <a:srgbClr val="FFFFFF"/>
                </a:solidFill>
              </a:rPr>
              <a:t>Na mjesto direktora Bauhausa, nakon Gropijusa dolazi Hanes Majer. On je izveo prvu kritičku reviziju idejnih i teoretskih pozicija unutar savremenog dizajnerskog pokreta.</a:t>
            </a:r>
          </a:p>
          <a:p>
            <a:r>
              <a:rPr lang="sr-Latn-ME" sz="1800" dirty="0">
                <a:solidFill>
                  <a:srgbClr val="FFFFFF"/>
                </a:solidFill>
              </a:rPr>
              <a:t>On je propagirao ideju o timskom radu, u kojem se dijeli iskustvo, znanje i odgovornost.</a:t>
            </a:r>
          </a:p>
        </p:txBody>
      </p:sp>
    </p:spTree>
    <p:extLst>
      <p:ext uri="{BB962C8B-B14F-4D97-AF65-F5344CB8AC3E}">
        <p14:creationId xmlns:p14="http://schemas.microsoft.com/office/powerpoint/2010/main" val="31600745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extLst/>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7B0378-7CE6-49E5-9267-3AA8B8014BE0}"/>
              </a:ext>
            </a:extLst>
          </p:cNvPr>
          <p:cNvSpPr>
            <a:spLocks noGrp="1"/>
          </p:cNvSpPr>
          <p:nvPr>
            <p:ph type="title"/>
          </p:nvPr>
        </p:nvSpPr>
        <p:spPr>
          <a:xfrm>
            <a:off x="6511837" y="609600"/>
            <a:ext cx="4752784" cy="1326321"/>
          </a:xfrm>
        </p:spPr>
        <p:txBody>
          <a:bodyPr>
            <a:normAutofit/>
          </a:bodyPr>
          <a:lstStyle/>
          <a:p>
            <a:r>
              <a:rPr lang="sr-Latn-ME" sz="2900" dirty="0"/>
              <a:t>Američka tradicija teorije dizajna</a:t>
            </a:r>
            <a:endParaRPr lang="en-US" sz="2900" dirty="0"/>
          </a:p>
        </p:txBody>
      </p:sp>
      <p:pic>
        <p:nvPicPr>
          <p:cNvPr id="6" name="Picture 5" descr="A person wearing a suit and tie&#10;&#10;Description generated with very high confidence">
            <a:extLst>
              <a:ext uri="{FF2B5EF4-FFF2-40B4-BE49-F238E27FC236}">
                <a16:creationId xmlns:a16="http://schemas.microsoft.com/office/drawing/2014/main" xmlns="" id="{51103338-258E-4EDF-AA67-C5BC6CBAFB3C}"/>
              </a:ext>
            </a:extLst>
          </p:cNvPr>
          <p:cNvPicPr>
            <a:picLocks noChangeAspect="1"/>
          </p:cNvPicPr>
          <p:nvPr/>
        </p:nvPicPr>
        <p:blipFill rotWithShape="1">
          <a:blip r:embed="rId3">
            <a:extLst>
              <a:ext uri="{28A0092B-C50C-407E-A947-70E740481C1C}">
                <a14:useLocalDpi xmlns:a14="http://schemas.microsoft.com/office/drawing/2010/main" val="0"/>
              </a:ext>
            </a:extLst>
          </a:blip>
          <a:srcRect l="24632" r="25382"/>
          <a:stretch/>
        </p:blipFill>
        <p:spPr>
          <a:xfrm>
            <a:off x="20" y="10"/>
            <a:ext cx="6094392" cy="6857990"/>
          </a:xfrm>
          <a:prstGeom prst="rect">
            <a:avLst/>
          </a:prstGeom>
        </p:spPr>
      </p:pic>
      <p:sp>
        <p:nvSpPr>
          <p:cNvPr id="3" name="Content Placeholder 2">
            <a:extLst>
              <a:ext uri="{FF2B5EF4-FFF2-40B4-BE49-F238E27FC236}">
                <a16:creationId xmlns:a16="http://schemas.microsoft.com/office/drawing/2014/main" xmlns="" id="{B5DD7CC8-D844-46F6-B6D9-894AAAEDC353}"/>
              </a:ext>
            </a:extLst>
          </p:cNvPr>
          <p:cNvSpPr>
            <a:spLocks noGrp="1"/>
          </p:cNvSpPr>
          <p:nvPr>
            <p:ph idx="1"/>
          </p:nvPr>
        </p:nvSpPr>
        <p:spPr>
          <a:xfrm>
            <a:off x="6511836" y="2096064"/>
            <a:ext cx="5415215" cy="4501288"/>
          </a:xfrm>
        </p:spPr>
        <p:txBody>
          <a:bodyPr>
            <a:normAutofit/>
          </a:bodyPr>
          <a:lstStyle/>
          <a:p>
            <a:pPr>
              <a:lnSpc>
                <a:spcPct val="110000"/>
              </a:lnSpc>
            </a:pPr>
            <a:r>
              <a:rPr lang="en-US" sz="1800" dirty="0"/>
              <a:t>Prva </a:t>
            </a:r>
            <a:r>
              <a:rPr lang="en-US" sz="1800" dirty="0" err="1"/>
              <a:t>teorijska</a:t>
            </a:r>
            <a:r>
              <a:rPr lang="en-US" sz="1800" dirty="0"/>
              <a:t> </a:t>
            </a:r>
            <a:r>
              <a:rPr lang="en-US" sz="1800" dirty="0" err="1"/>
              <a:t>razmišljanja</a:t>
            </a:r>
            <a:r>
              <a:rPr lang="en-US" sz="1800" dirty="0"/>
              <a:t> u </a:t>
            </a:r>
            <a:r>
              <a:rPr lang="en-US" sz="1800" dirty="0" err="1"/>
              <a:t>Americi</a:t>
            </a:r>
            <a:r>
              <a:rPr lang="en-US" sz="1800" dirty="0"/>
              <a:t> </a:t>
            </a:r>
            <a:r>
              <a:rPr lang="en-US" sz="1800" dirty="0" err="1"/>
              <a:t>pokrenuta</a:t>
            </a:r>
            <a:r>
              <a:rPr lang="en-US" sz="1800" dirty="0"/>
              <a:t> </a:t>
            </a:r>
            <a:r>
              <a:rPr lang="en-US" sz="1800" dirty="0" err="1"/>
              <a:t>su</a:t>
            </a:r>
            <a:r>
              <a:rPr lang="en-US" sz="1800" dirty="0"/>
              <a:t> </a:t>
            </a:r>
            <a:r>
              <a:rPr lang="en-US" sz="1800" dirty="0" err="1"/>
              <a:t>oko</a:t>
            </a:r>
            <a:r>
              <a:rPr lang="en-US" sz="1800" dirty="0"/>
              <a:t> </a:t>
            </a:r>
            <a:r>
              <a:rPr lang="en-US" sz="1800" dirty="0" err="1"/>
              <a:t>uloge</a:t>
            </a:r>
            <a:r>
              <a:rPr lang="en-US" sz="1800" dirty="0"/>
              <a:t> </a:t>
            </a:r>
            <a:r>
              <a:rPr lang="en-US" sz="1800" dirty="0" err="1"/>
              <a:t>dizajna</a:t>
            </a:r>
            <a:r>
              <a:rPr lang="en-US" sz="1800" dirty="0"/>
              <a:t> u</a:t>
            </a:r>
            <a:r>
              <a:rPr lang="sr-Latn-ME" sz="1800" dirty="0"/>
              <a:t> </a:t>
            </a:r>
            <a:r>
              <a:rPr lang="en-US" sz="1800" dirty="0" err="1"/>
              <a:t>području</a:t>
            </a:r>
            <a:r>
              <a:rPr lang="en-US" sz="1800" dirty="0"/>
              <a:t> </a:t>
            </a:r>
            <a:r>
              <a:rPr lang="en-US" sz="1800" dirty="0" err="1"/>
              <a:t>proizvodnje</a:t>
            </a:r>
            <a:r>
              <a:rPr lang="en-US" sz="1800" dirty="0"/>
              <a:t> </a:t>
            </a:r>
            <a:r>
              <a:rPr lang="en-US" sz="1800" dirty="0" err="1"/>
              <a:t>dobara</a:t>
            </a:r>
            <a:r>
              <a:rPr lang="en-US" sz="1800" dirty="0"/>
              <a:t> </a:t>
            </a:r>
            <a:r>
              <a:rPr lang="en-US" sz="1800" dirty="0" err="1"/>
              <a:t>i</a:t>
            </a:r>
            <a:r>
              <a:rPr lang="en-US" sz="1800" dirty="0"/>
              <a:t> </a:t>
            </a:r>
            <a:r>
              <a:rPr lang="en-US" sz="1800" dirty="0" err="1"/>
              <a:t>usluga</a:t>
            </a:r>
            <a:r>
              <a:rPr lang="en-US" sz="1800" dirty="0"/>
              <a:t>.</a:t>
            </a:r>
            <a:endParaRPr lang="sr-Latn-ME" sz="1800" dirty="0"/>
          </a:p>
          <a:p>
            <a:pPr>
              <a:lnSpc>
                <a:spcPct val="110000"/>
              </a:lnSpc>
            </a:pPr>
            <a:r>
              <a:rPr lang="sr-Latn-ME" sz="1800" dirty="0"/>
              <a:t>Džorož Nelson je američki dizajner i jedan od osnivača Američkog Modernizma, njegov intelektualni senzibilitet izdvaja ga od drugih američkih dizajnera po tome što je obrazovanje stekao u Evropi.</a:t>
            </a:r>
          </a:p>
          <a:p>
            <a:pPr>
              <a:lnSpc>
                <a:spcPct val="110000"/>
              </a:lnSpc>
            </a:pPr>
            <a:r>
              <a:rPr lang="en-US" sz="1800" dirty="0"/>
              <a:t>On je </a:t>
            </a:r>
            <a:r>
              <a:rPr lang="en-US" sz="1800" dirty="0" err="1"/>
              <a:t>smatrao</a:t>
            </a:r>
            <a:r>
              <a:rPr lang="sr-Latn-ME" sz="1800" dirty="0"/>
              <a:t> </a:t>
            </a:r>
            <a:r>
              <a:rPr lang="en-US" sz="1800" dirty="0"/>
              <a:t>da se do </a:t>
            </a:r>
            <a:r>
              <a:rPr lang="en-US" sz="1800" dirty="0" err="1"/>
              <a:t>dobrog</a:t>
            </a:r>
            <a:r>
              <a:rPr lang="en-US" sz="1800" dirty="0"/>
              <a:t> </a:t>
            </a:r>
            <a:r>
              <a:rPr lang="en-US" sz="1800" dirty="0" err="1"/>
              <a:t>dizajna</a:t>
            </a:r>
            <a:r>
              <a:rPr lang="en-US" sz="1800" dirty="0"/>
              <a:t> </a:t>
            </a:r>
            <a:r>
              <a:rPr lang="en-US" sz="1800" dirty="0" err="1"/>
              <a:t>teško</a:t>
            </a:r>
            <a:r>
              <a:rPr lang="en-US" sz="1800" dirty="0"/>
              <a:t> </a:t>
            </a:r>
            <a:r>
              <a:rPr lang="en-US" sz="1800" dirty="0" err="1"/>
              <a:t>dolazi</a:t>
            </a:r>
            <a:r>
              <a:rPr lang="en-US" sz="1800" dirty="0"/>
              <a:t> </a:t>
            </a:r>
            <a:r>
              <a:rPr lang="en-US" sz="1800" dirty="0" err="1"/>
              <a:t>jer</a:t>
            </a:r>
            <a:r>
              <a:rPr lang="en-US" sz="1800" dirty="0"/>
              <a:t> </a:t>
            </a:r>
            <a:r>
              <a:rPr lang="en-US" sz="1800" dirty="0" err="1"/>
              <a:t>dobar</a:t>
            </a:r>
            <a:r>
              <a:rPr lang="en-US" sz="1800" dirty="0"/>
              <a:t> </a:t>
            </a:r>
            <a:r>
              <a:rPr lang="en-US" sz="1800" dirty="0" err="1"/>
              <a:t>dizajn</a:t>
            </a:r>
            <a:r>
              <a:rPr lang="en-US" sz="1800" dirty="0"/>
              <a:t> </a:t>
            </a:r>
            <a:r>
              <a:rPr lang="en-US" sz="1800" dirty="0" err="1"/>
              <a:t>zaht</a:t>
            </a:r>
            <a:r>
              <a:rPr lang="sr-Latn-ME" sz="1800" dirty="0"/>
              <a:t>j</a:t>
            </a:r>
            <a:r>
              <a:rPr lang="en-US" sz="1800" dirty="0" err="1"/>
              <a:t>eva</a:t>
            </a:r>
            <a:r>
              <a:rPr lang="en-US" sz="1800" dirty="0"/>
              <a:t> </a:t>
            </a:r>
            <a:r>
              <a:rPr lang="en-US" sz="1800" dirty="0" err="1"/>
              <a:t>visok</a:t>
            </a:r>
            <a:r>
              <a:rPr lang="en-US" sz="1800" dirty="0"/>
              <a:t> </a:t>
            </a:r>
            <a:r>
              <a:rPr lang="en-US" sz="1800" dirty="0" err="1"/>
              <a:t>stepen</a:t>
            </a:r>
            <a:r>
              <a:rPr lang="en-US" sz="1800" dirty="0"/>
              <a:t> </a:t>
            </a:r>
            <a:r>
              <a:rPr lang="en-US" sz="1800" dirty="0" err="1"/>
              <a:t>emocionalne</a:t>
            </a:r>
            <a:r>
              <a:rPr lang="en-US" sz="1800" dirty="0"/>
              <a:t> </a:t>
            </a:r>
            <a:r>
              <a:rPr lang="en-US" sz="1800" dirty="0" err="1"/>
              <a:t>i</a:t>
            </a:r>
            <a:r>
              <a:rPr lang="sr-Latn-ME" sz="1800" dirty="0"/>
              <a:t> </a:t>
            </a:r>
            <a:r>
              <a:rPr lang="en-US" sz="1800" dirty="0" err="1"/>
              <a:t>intelektualne</a:t>
            </a:r>
            <a:r>
              <a:rPr lang="en-US" sz="1800" dirty="0"/>
              <a:t> </a:t>
            </a:r>
            <a:r>
              <a:rPr lang="en-US" sz="1800" dirty="0" err="1"/>
              <a:t>zrelosti</a:t>
            </a:r>
            <a:r>
              <a:rPr lang="en-US" sz="1800" dirty="0"/>
              <a:t> </a:t>
            </a:r>
            <a:r>
              <a:rPr lang="en-US" sz="1800" dirty="0" err="1"/>
              <a:t>dizajnera</a:t>
            </a:r>
            <a:r>
              <a:rPr lang="en-US" sz="1800" dirty="0"/>
              <a:t>.</a:t>
            </a:r>
            <a:endParaRPr lang="sr-Latn-ME" sz="1800" dirty="0"/>
          </a:p>
          <a:p>
            <a:pPr>
              <a:lnSpc>
                <a:spcPct val="110000"/>
              </a:lnSpc>
            </a:pPr>
            <a:r>
              <a:rPr lang="en-US" sz="1800" dirty="0" err="1"/>
              <a:t>Dizajn</a:t>
            </a:r>
            <a:r>
              <a:rPr lang="en-US" sz="1800" dirty="0"/>
              <a:t> je </a:t>
            </a:r>
            <a:r>
              <a:rPr lang="en-US" sz="1800" dirty="0" err="1"/>
              <a:t>iskaz</a:t>
            </a:r>
            <a:r>
              <a:rPr lang="en-US" sz="1800" dirty="0"/>
              <a:t> </a:t>
            </a:r>
            <a:r>
              <a:rPr lang="en-US" sz="1800" dirty="0" err="1"/>
              <a:t>stava</a:t>
            </a:r>
            <a:r>
              <a:rPr lang="en-US" sz="1800" dirty="0"/>
              <a:t> </a:t>
            </a:r>
            <a:r>
              <a:rPr lang="en-US" sz="1800" dirty="0" err="1"/>
              <a:t>dizajnera</a:t>
            </a:r>
            <a:r>
              <a:rPr lang="en-US" sz="1800" dirty="0"/>
              <a:t>, a ne </a:t>
            </a:r>
            <a:r>
              <a:rPr lang="en-US" sz="1800" dirty="0" err="1"/>
              <a:t>obična</a:t>
            </a:r>
            <a:r>
              <a:rPr lang="en-US" sz="1800" dirty="0"/>
              <a:t> </a:t>
            </a:r>
            <a:r>
              <a:rPr lang="en-US" sz="1800" dirty="0" err="1"/>
              <a:t>naprava</a:t>
            </a:r>
            <a:r>
              <a:rPr lang="en-US" sz="1800" dirty="0"/>
              <a:t> </a:t>
            </a:r>
            <a:r>
              <a:rPr lang="en-US" sz="1800" dirty="0" err="1"/>
              <a:t>ili</a:t>
            </a:r>
            <a:r>
              <a:rPr lang="en-US" sz="1800" dirty="0"/>
              <a:t> </a:t>
            </a:r>
            <a:r>
              <a:rPr lang="en-US" sz="1800" dirty="0" err="1"/>
              <a:t>slika</a:t>
            </a:r>
            <a:endParaRPr lang="en-US" sz="1800" dirty="0"/>
          </a:p>
        </p:txBody>
      </p:sp>
      <p:cxnSp>
        <p:nvCxnSpPr>
          <p:cNvPr id="11" name="Straight Connector 10">
            <a:extLst>
              <a:ext uri="{FF2B5EF4-FFF2-40B4-BE49-F238E27FC236}">
                <a16:creationId xmlns:a16="http://schemas.microsoft.com/office/drawing/2014/main" xmlns="" id="{E0DCF65E-F84E-483D-83D7-A1616D56914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104969"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3547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68AE1B7-C22B-4E9B-A173-ECFFFA9BAD55}"/>
              </a:ext>
            </a:extLst>
          </p:cNvPr>
          <p:cNvSpPr>
            <a:spLocks noGrp="1"/>
          </p:cNvSpPr>
          <p:nvPr>
            <p:ph type="title"/>
          </p:nvPr>
        </p:nvSpPr>
        <p:spPr>
          <a:xfrm>
            <a:off x="1197868" y="1484784"/>
            <a:ext cx="10351066" cy="3424859"/>
          </a:xfrm>
        </p:spPr>
        <p:txBody>
          <a:bodyPr>
            <a:normAutofit/>
          </a:bodyPr>
          <a:lstStyle/>
          <a:p>
            <a:r>
              <a:rPr lang="sr-Latn-ME" sz="5400" dirty="0"/>
              <a:t>HVALA NA PAŽNJI</a:t>
            </a:r>
            <a:endParaRPr lang="en-US" sz="5400" dirty="0"/>
          </a:p>
        </p:txBody>
      </p:sp>
    </p:spTree>
    <p:extLst>
      <p:ext uri="{BB962C8B-B14F-4D97-AF65-F5344CB8AC3E}">
        <p14:creationId xmlns:p14="http://schemas.microsoft.com/office/powerpoint/2010/main" val="1512487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34ED36-BEEC-4D93-AD7B-8E4637B89833}"/>
              </a:ext>
            </a:extLst>
          </p:cNvPr>
          <p:cNvSpPr>
            <a:spLocks noGrp="1"/>
          </p:cNvSpPr>
          <p:nvPr>
            <p:ph type="title"/>
          </p:nvPr>
        </p:nvSpPr>
        <p:spPr>
          <a:xfrm>
            <a:off x="913557" y="609601"/>
            <a:ext cx="10351065" cy="1326321"/>
          </a:xfrm>
        </p:spPr>
        <p:txBody>
          <a:bodyPr/>
          <a:lstStyle/>
          <a:p>
            <a:r>
              <a:rPr lang="sr-Latn-ME"/>
              <a:t>UVOD</a:t>
            </a:r>
            <a:endParaRPr lang="en-US" dirty="0"/>
          </a:p>
        </p:txBody>
      </p:sp>
      <p:sp>
        <p:nvSpPr>
          <p:cNvPr id="3" name="Content Placeholder 2">
            <a:extLst>
              <a:ext uri="{FF2B5EF4-FFF2-40B4-BE49-F238E27FC236}">
                <a16:creationId xmlns:a16="http://schemas.microsoft.com/office/drawing/2014/main" xmlns="" id="{60A85084-5C09-4FE0-AA5A-1976BB68FA72}"/>
              </a:ext>
            </a:extLst>
          </p:cNvPr>
          <p:cNvSpPr>
            <a:spLocks noGrp="1"/>
          </p:cNvSpPr>
          <p:nvPr>
            <p:ph idx="1"/>
          </p:nvPr>
        </p:nvSpPr>
        <p:spPr>
          <a:xfrm>
            <a:off x="913557" y="2096064"/>
            <a:ext cx="10351066" cy="3695136"/>
          </a:xfrm>
        </p:spPr>
        <p:txBody>
          <a:bodyPr>
            <a:normAutofit lnSpcReduction="10000"/>
          </a:bodyPr>
          <a:lstStyle/>
          <a:p>
            <a:r>
              <a:rPr lang="sr-Latn-ME" dirty="0"/>
              <a:t>N</a:t>
            </a:r>
            <a:r>
              <a:rPr lang="en-US" dirty="0" err="1"/>
              <a:t>astanak</a:t>
            </a:r>
            <a:r>
              <a:rPr lang="en-US" dirty="0"/>
              <a:t> </a:t>
            </a:r>
            <a:r>
              <a:rPr lang="en-US" dirty="0" err="1"/>
              <a:t>dizajna</a:t>
            </a:r>
            <a:r>
              <a:rPr lang="en-US" dirty="0"/>
              <a:t> </a:t>
            </a:r>
            <a:r>
              <a:rPr lang="en-US" dirty="0" err="1"/>
              <a:t>podudara</a:t>
            </a:r>
            <a:r>
              <a:rPr lang="en-US" dirty="0"/>
              <a:t> </a:t>
            </a:r>
            <a:r>
              <a:rPr lang="en-US" dirty="0" err="1"/>
              <a:t>sa</a:t>
            </a:r>
            <a:r>
              <a:rPr lang="en-US" dirty="0"/>
              <a:t> </a:t>
            </a:r>
            <a:r>
              <a:rPr lang="en-US" dirty="0" err="1"/>
              <a:t>nastankom</a:t>
            </a:r>
            <a:r>
              <a:rPr lang="en-US" dirty="0"/>
              <a:t> </a:t>
            </a:r>
            <a:r>
              <a:rPr lang="en-US" dirty="0" err="1"/>
              <a:t>mašine</a:t>
            </a:r>
            <a:r>
              <a:rPr lang="en-US" dirty="0"/>
              <a:t> u </a:t>
            </a:r>
            <a:r>
              <a:rPr lang="en-US" dirty="0" err="1"/>
              <a:t>proizvodnji,odnosno</a:t>
            </a:r>
            <a:r>
              <a:rPr lang="en-US" dirty="0"/>
              <a:t> da se </a:t>
            </a:r>
            <a:r>
              <a:rPr lang="en-US" dirty="0" err="1"/>
              <a:t>podudara</a:t>
            </a:r>
            <a:r>
              <a:rPr lang="en-US" dirty="0"/>
              <a:t> </a:t>
            </a:r>
            <a:r>
              <a:rPr lang="en-US" dirty="0" err="1"/>
              <a:t>sa</a:t>
            </a:r>
            <a:r>
              <a:rPr lang="en-US" dirty="0"/>
              <a:t> </a:t>
            </a:r>
            <a:r>
              <a:rPr lang="en-US" dirty="0" err="1"/>
              <a:t>nastankom</a:t>
            </a:r>
            <a:r>
              <a:rPr lang="en-US" dirty="0"/>
              <a:t> </a:t>
            </a:r>
            <a:r>
              <a:rPr lang="en-US" dirty="0" err="1"/>
              <a:t>kapitalizma</a:t>
            </a:r>
            <a:r>
              <a:rPr lang="sr-Latn-ME" dirty="0"/>
              <a:t>.</a:t>
            </a:r>
          </a:p>
          <a:p>
            <a:r>
              <a:rPr lang="en-US" dirty="0" err="1"/>
              <a:t>Kraj</a:t>
            </a:r>
            <a:r>
              <a:rPr lang="en-US" dirty="0"/>
              <a:t> XVIII i </a:t>
            </a:r>
            <a:r>
              <a:rPr lang="en-US" dirty="0" err="1"/>
              <a:t>početak</a:t>
            </a:r>
            <a:r>
              <a:rPr lang="en-US" dirty="0"/>
              <a:t> XIX v</a:t>
            </a:r>
            <a:r>
              <a:rPr lang="sr-Latn-ME" dirty="0"/>
              <a:t>ij</a:t>
            </a:r>
            <a:r>
              <a:rPr lang="en-US" dirty="0" err="1"/>
              <a:t>eka</a:t>
            </a:r>
            <a:r>
              <a:rPr lang="en-US" dirty="0"/>
              <a:t> </a:t>
            </a:r>
            <a:r>
              <a:rPr lang="en-US" dirty="0" err="1"/>
              <a:t>smatra</a:t>
            </a:r>
            <a:r>
              <a:rPr lang="en-US" dirty="0"/>
              <a:t> se </a:t>
            </a:r>
            <a:r>
              <a:rPr lang="en-US" dirty="0" err="1"/>
              <a:t>periodom</a:t>
            </a:r>
            <a:r>
              <a:rPr lang="en-US" dirty="0"/>
              <a:t> </a:t>
            </a:r>
            <a:r>
              <a:rPr lang="en-US" dirty="0" err="1"/>
              <a:t>nastanka</a:t>
            </a:r>
            <a:r>
              <a:rPr lang="en-US" dirty="0"/>
              <a:t> </a:t>
            </a:r>
            <a:r>
              <a:rPr lang="en-US" dirty="0" err="1"/>
              <a:t>predmeta</a:t>
            </a:r>
            <a:r>
              <a:rPr lang="sr-Latn-ME" dirty="0"/>
              <a:t> </a:t>
            </a:r>
            <a:r>
              <a:rPr lang="en-US" dirty="0" err="1"/>
              <a:t>proizvedenih</a:t>
            </a:r>
            <a:r>
              <a:rPr lang="en-US" dirty="0"/>
              <a:t> u </a:t>
            </a:r>
            <a:r>
              <a:rPr lang="en-US" dirty="0" err="1"/>
              <a:t>industriji</a:t>
            </a:r>
            <a:r>
              <a:rPr lang="en-US" dirty="0"/>
              <a:t> </a:t>
            </a:r>
            <a:r>
              <a:rPr lang="en-US" dirty="0" err="1"/>
              <a:t>na</a:t>
            </a:r>
            <a:r>
              <a:rPr lang="en-US" dirty="0"/>
              <a:t> </a:t>
            </a:r>
            <a:r>
              <a:rPr lang="en-US" dirty="0" err="1"/>
              <a:t>osnovu</a:t>
            </a:r>
            <a:r>
              <a:rPr lang="en-US" dirty="0"/>
              <a:t> </a:t>
            </a:r>
            <a:r>
              <a:rPr lang="en-US" dirty="0" err="1"/>
              <a:t>dizajna</a:t>
            </a:r>
            <a:r>
              <a:rPr lang="en-US" dirty="0"/>
              <a:t> </a:t>
            </a:r>
            <a:r>
              <a:rPr lang="en-US" dirty="0" err="1"/>
              <a:t>projektovanog</a:t>
            </a:r>
            <a:r>
              <a:rPr lang="en-US" dirty="0"/>
              <a:t> </a:t>
            </a:r>
            <a:r>
              <a:rPr lang="en-US" b="1" u="sng" dirty="0" err="1">
                <a:solidFill>
                  <a:schemeClr val="tx2">
                    <a:lumMod val="75000"/>
                  </a:schemeClr>
                </a:solidFill>
              </a:rPr>
              <a:t>za</a:t>
            </a:r>
            <a:r>
              <a:rPr lang="en-US" b="1" u="sng" dirty="0">
                <a:solidFill>
                  <a:schemeClr val="tx2">
                    <a:lumMod val="75000"/>
                  </a:schemeClr>
                </a:solidFill>
              </a:rPr>
              <a:t> </a:t>
            </a:r>
            <a:r>
              <a:rPr lang="en-US" b="1" u="sng" dirty="0" err="1">
                <a:solidFill>
                  <a:schemeClr val="tx2">
                    <a:lumMod val="75000"/>
                  </a:schemeClr>
                </a:solidFill>
              </a:rPr>
              <a:t>serijsku</a:t>
            </a:r>
            <a:r>
              <a:rPr lang="en-US" b="1" u="sng" dirty="0">
                <a:solidFill>
                  <a:schemeClr val="tx2">
                    <a:lumMod val="75000"/>
                  </a:schemeClr>
                </a:solidFill>
              </a:rPr>
              <a:t> </a:t>
            </a:r>
            <a:r>
              <a:rPr lang="en-US" b="1" u="sng" dirty="0" err="1">
                <a:solidFill>
                  <a:schemeClr val="tx2">
                    <a:lumMod val="75000"/>
                  </a:schemeClr>
                </a:solidFill>
              </a:rPr>
              <a:t>proizvodnju</a:t>
            </a:r>
            <a:r>
              <a:rPr lang="en-US" dirty="0"/>
              <a:t>.</a:t>
            </a:r>
            <a:endParaRPr lang="sr-Latn-ME" dirty="0"/>
          </a:p>
          <a:p>
            <a:r>
              <a:rPr lang="en-US" dirty="0"/>
              <a:t>U </a:t>
            </a:r>
            <a:r>
              <a:rPr lang="en-US" dirty="0" err="1"/>
              <a:t>prvim</a:t>
            </a:r>
            <a:r>
              <a:rPr lang="en-US" dirty="0"/>
              <a:t> </a:t>
            </a:r>
            <a:r>
              <a:rPr lang="en-US" dirty="0" err="1"/>
              <a:t>godinama</a:t>
            </a:r>
            <a:r>
              <a:rPr lang="en-US" dirty="0"/>
              <a:t> </a:t>
            </a:r>
            <a:r>
              <a:rPr lang="en-US" dirty="0" err="1"/>
              <a:t>razvoja</a:t>
            </a:r>
            <a:r>
              <a:rPr lang="en-US" dirty="0"/>
              <a:t> </a:t>
            </a:r>
            <a:r>
              <a:rPr lang="en-US" dirty="0" err="1"/>
              <a:t>dizajna</a:t>
            </a:r>
            <a:r>
              <a:rPr lang="en-US" dirty="0"/>
              <a:t> </a:t>
            </a:r>
            <a:r>
              <a:rPr lang="en-US" dirty="0" err="1"/>
              <a:t>postojao</a:t>
            </a:r>
            <a:r>
              <a:rPr lang="en-US" dirty="0"/>
              <a:t> je </a:t>
            </a:r>
            <a:r>
              <a:rPr lang="en-US" dirty="0" err="1"/>
              <a:t>običaj</a:t>
            </a:r>
            <a:r>
              <a:rPr lang="en-US" dirty="0"/>
              <a:t> da se </a:t>
            </a:r>
            <a:r>
              <a:rPr lang="en-US" dirty="0" err="1"/>
              <a:t>na</a:t>
            </a:r>
            <a:r>
              <a:rPr lang="en-US" dirty="0"/>
              <a:t> </a:t>
            </a:r>
            <a:r>
              <a:rPr lang="en-US" dirty="0" err="1"/>
              <a:t>funkcionalne</a:t>
            </a:r>
            <a:r>
              <a:rPr lang="en-US" dirty="0"/>
              <a:t> </a:t>
            </a:r>
            <a:r>
              <a:rPr lang="en-US" dirty="0" err="1"/>
              <a:t>karakteristike</a:t>
            </a:r>
            <a:r>
              <a:rPr lang="sr-Latn-ME" dirty="0"/>
              <a:t> </a:t>
            </a:r>
            <a:r>
              <a:rPr lang="en-US" dirty="0" err="1"/>
              <a:t>predmeta</a:t>
            </a:r>
            <a:r>
              <a:rPr lang="en-US" dirty="0"/>
              <a:t> </a:t>
            </a:r>
            <a:r>
              <a:rPr lang="en-US" dirty="0" err="1"/>
              <a:t>dodaju</a:t>
            </a:r>
            <a:r>
              <a:rPr lang="en-US" dirty="0"/>
              <a:t> </a:t>
            </a:r>
            <a:r>
              <a:rPr lang="en-US" dirty="0" err="1"/>
              <a:t>naknadne</a:t>
            </a:r>
            <a:r>
              <a:rPr lang="en-US" dirty="0"/>
              <a:t> </a:t>
            </a:r>
            <a:r>
              <a:rPr lang="en-US" dirty="0" err="1"/>
              <a:t>ornamentike</a:t>
            </a:r>
            <a:r>
              <a:rPr lang="en-US" dirty="0"/>
              <a:t>, a </a:t>
            </a:r>
            <a:r>
              <a:rPr lang="en-US" dirty="0" err="1"/>
              <a:t>sve</a:t>
            </a:r>
            <a:r>
              <a:rPr lang="en-US" dirty="0"/>
              <a:t> u </a:t>
            </a:r>
            <a:r>
              <a:rPr lang="en-US" dirty="0" err="1"/>
              <a:t>skladu</a:t>
            </a:r>
            <a:r>
              <a:rPr lang="en-US" dirty="0"/>
              <a:t> </a:t>
            </a:r>
            <a:r>
              <a:rPr lang="en-US" dirty="0" err="1"/>
              <a:t>sa</a:t>
            </a:r>
            <a:r>
              <a:rPr lang="en-US" dirty="0"/>
              <a:t> </a:t>
            </a:r>
            <a:r>
              <a:rPr lang="en-US" dirty="0" err="1"/>
              <a:t>ukusima</a:t>
            </a:r>
            <a:r>
              <a:rPr lang="en-US" dirty="0"/>
              <a:t> </a:t>
            </a:r>
            <a:r>
              <a:rPr lang="en-US" dirty="0" err="1"/>
              <a:t>ondašnje</a:t>
            </a:r>
            <a:r>
              <a:rPr lang="en-US" dirty="0"/>
              <a:t> </a:t>
            </a:r>
            <a:r>
              <a:rPr lang="en-US" dirty="0" err="1"/>
              <a:t>epohe</a:t>
            </a:r>
            <a:r>
              <a:rPr lang="en-US" dirty="0"/>
              <a:t>.</a:t>
            </a:r>
            <a:endParaRPr lang="sr-Latn-ME" dirty="0"/>
          </a:p>
          <a:p>
            <a:r>
              <a:rPr lang="sr-Latn-ME" dirty="0"/>
              <a:t>K</a:t>
            </a:r>
            <a:r>
              <a:rPr lang="en-US" dirty="0" err="1"/>
              <a:t>rajem</a:t>
            </a:r>
            <a:r>
              <a:rPr lang="en-US" dirty="0"/>
              <a:t> XIX v</a:t>
            </a:r>
            <a:r>
              <a:rPr lang="sr-Latn-ME" dirty="0"/>
              <a:t>ij</a:t>
            </a:r>
            <a:r>
              <a:rPr lang="en-US" dirty="0" err="1"/>
              <a:t>eka</a:t>
            </a:r>
            <a:r>
              <a:rPr lang="en-US" dirty="0"/>
              <a:t> </a:t>
            </a:r>
            <a:r>
              <a:rPr lang="en-US" dirty="0" err="1" smtClean="0"/>
              <a:t>počinje</a:t>
            </a:r>
            <a:r>
              <a:rPr lang="en-US" dirty="0" smtClean="0"/>
              <a:t> </a:t>
            </a:r>
            <a:r>
              <a:rPr lang="en-US" dirty="0"/>
              <a:t>se</a:t>
            </a:r>
            <a:r>
              <a:rPr lang="sr-Latn-ME" dirty="0"/>
              <a:t> </a:t>
            </a:r>
            <a:r>
              <a:rPr lang="en-US" dirty="0" err="1"/>
              <a:t>razvija</a:t>
            </a:r>
            <a:r>
              <a:rPr lang="sr-Latn-ME" dirty="0"/>
              <a:t>ti</a:t>
            </a:r>
            <a:r>
              <a:rPr lang="en-US" dirty="0"/>
              <a:t> </a:t>
            </a:r>
            <a:r>
              <a:rPr lang="en-US" dirty="0" err="1"/>
              <a:t>sv</a:t>
            </a:r>
            <a:r>
              <a:rPr lang="sr-Latn-ME" dirty="0"/>
              <a:t>ij</a:t>
            </a:r>
            <a:r>
              <a:rPr lang="en-US" dirty="0" err="1"/>
              <a:t>est</a:t>
            </a:r>
            <a:r>
              <a:rPr lang="en-US" dirty="0"/>
              <a:t> o </a:t>
            </a:r>
            <a:r>
              <a:rPr lang="en-US" dirty="0" err="1"/>
              <a:t>odbacivanju</a:t>
            </a:r>
            <a:r>
              <a:rPr lang="en-US" dirty="0"/>
              <a:t> stare </a:t>
            </a:r>
            <a:r>
              <a:rPr lang="en-US" dirty="0" err="1"/>
              <a:t>ornamentike</a:t>
            </a:r>
            <a:r>
              <a:rPr lang="en-US" dirty="0"/>
              <a:t> i o </a:t>
            </a:r>
            <a:r>
              <a:rPr lang="en-US" dirty="0" err="1"/>
              <a:t>kreiranju</a:t>
            </a:r>
            <a:r>
              <a:rPr lang="en-US" dirty="0"/>
              <a:t> </a:t>
            </a:r>
            <a:r>
              <a:rPr lang="en-US" dirty="0" err="1"/>
              <a:t>formi</a:t>
            </a:r>
            <a:r>
              <a:rPr lang="en-US" dirty="0"/>
              <a:t> </a:t>
            </a:r>
            <a:r>
              <a:rPr lang="en-US" dirty="0" err="1"/>
              <a:t>koje</a:t>
            </a:r>
            <a:r>
              <a:rPr lang="en-US" dirty="0"/>
              <a:t> </a:t>
            </a:r>
            <a:r>
              <a:rPr lang="en-US" dirty="0" err="1"/>
              <a:t>odgovaraju</a:t>
            </a:r>
            <a:r>
              <a:rPr lang="en-US" dirty="0"/>
              <a:t> </a:t>
            </a:r>
            <a:r>
              <a:rPr lang="en-US" dirty="0" err="1"/>
              <a:t>novim</a:t>
            </a:r>
            <a:r>
              <a:rPr lang="sr-Latn-ME" dirty="0"/>
              <a:t> </a:t>
            </a:r>
            <a:r>
              <a:rPr lang="en-US" dirty="0" err="1"/>
              <a:t>materijalima</a:t>
            </a:r>
            <a:r>
              <a:rPr lang="en-US" dirty="0"/>
              <a:t>.</a:t>
            </a:r>
          </a:p>
        </p:txBody>
      </p:sp>
    </p:spTree>
    <p:extLst>
      <p:ext uri="{BB962C8B-B14F-4D97-AF65-F5344CB8AC3E}">
        <p14:creationId xmlns:p14="http://schemas.microsoft.com/office/powerpoint/2010/main" val="1900328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extLst/>
          </a:blip>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6EED4D03-DF29-4EEE-B989-0B29CFA293F7}"/>
              </a:ext>
            </a:extLst>
          </p:cNvPr>
          <p:cNvSpPr txBox="1"/>
          <p:nvPr/>
        </p:nvSpPr>
        <p:spPr>
          <a:xfrm>
            <a:off x="913556" y="4819137"/>
            <a:ext cx="10351064" cy="940354"/>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3600" b="1" cap="all">
                <a:effectLst>
                  <a:outerShdw blurRad="50800" dist="63500" dir="2700000" algn="tl" rotWithShape="0">
                    <a:srgbClr val="000000">
                      <a:alpha val="48000"/>
                    </a:srgbClr>
                  </a:outerShdw>
                </a:effectLst>
                <a:latin typeface="+mj-lt"/>
                <a:ea typeface="+mj-ea"/>
                <a:cs typeface="+mj-cs"/>
              </a:rPr>
              <a:t>Dizajn stolice Tomasa Čipendejla</a:t>
            </a:r>
          </a:p>
        </p:txBody>
      </p:sp>
      <p:pic>
        <p:nvPicPr>
          <p:cNvPr id="4" name="Picture 3" descr="A picture containing screenshot&#10;&#10;Description generated with very high confidence">
            <a:extLst>
              <a:ext uri="{FF2B5EF4-FFF2-40B4-BE49-F238E27FC236}">
                <a16:creationId xmlns:a16="http://schemas.microsoft.com/office/drawing/2014/main" xmlns="" id="{652AD596-8D5C-48B8-8A34-403E570397EB}"/>
              </a:ext>
            </a:extLst>
          </p:cNvPr>
          <p:cNvPicPr>
            <a:picLocks noChangeAspect="1"/>
          </p:cNvPicPr>
          <p:nvPr/>
        </p:nvPicPr>
        <p:blipFill rotWithShape="1">
          <a:blip r:embed="rId3"/>
          <a:srcRect l="29914" t="28071" r="11009" b="6142"/>
          <a:stretch/>
        </p:blipFill>
        <p:spPr>
          <a:xfrm>
            <a:off x="2823718" y="643466"/>
            <a:ext cx="6533040" cy="3928534"/>
          </a:xfrm>
          <a:prstGeom prst="rect">
            <a:avLst/>
          </a:prstGeom>
        </p:spPr>
      </p:pic>
    </p:spTree>
    <p:extLst>
      <p:ext uri="{BB962C8B-B14F-4D97-AF65-F5344CB8AC3E}">
        <p14:creationId xmlns:p14="http://schemas.microsoft.com/office/powerpoint/2010/main" val="3077657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74AF0F-061E-49AE-B559-7F734701C0E6}"/>
              </a:ext>
            </a:extLst>
          </p:cNvPr>
          <p:cNvSpPr>
            <a:spLocks noGrp="1"/>
          </p:cNvSpPr>
          <p:nvPr>
            <p:ph type="title"/>
          </p:nvPr>
        </p:nvSpPr>
        <p:spPr/>
        <p:txBody>
          <a:bodyPr/>
          <a:lstStyle/>
          <a:p>
            <a:r>
              <a:rPr lang="sr-Latn-ME" dirty="0"/>
              <a:t>uvod</a:t>
            </a:r>
            <a:endParaRPr lang="en-US" dirty="0"/>
          </a:p>
        </p:txBody>
      </p:sp>
      <p:sp>
        <p:nvSpPr>
          <p:cNvPr id="3" name="Content Placeholder 2">
            <a:extLst>
              <a:ext uri="{FF2B5EF4-FFF2-40B4-BE49-F238E27FC236}">
                <a16:creationId xmlns:a16="http://schemas.microsoft.com/office/drawing/2014/main" xmlns="" id="{2BE1A899-08EA-4922-B4D5-3028C546BB90}"/>
              </a:ext>
            </a:extLst>
          </p:cNvPr>
          <p:cNvSpPr>
            <a:spLocks noGrp="1"/>
          </p:cNvSpPr>
          <p:nvPr>
            <p:ph idx="1"/>
          </p:nvPr>
        </p:nvSpPr>
        <p:spPr/>
        <p:txBody>
          <a:bodyPr/>
          <a:lstStyle/>
          <a:p>
            <a:r>
              <a:rPr lang="en-US" dirty="0"/>
              <a:t> </a:t>
            </a:r>
            <a:r>
              <a:rPr lang="sr-Latn-ME" dirty="0"/>
              <a:t>U </a:t>
            </a:r>
            <a:r>
              <a:rPr lang="en-US" dirty="0" err="1"/>
              <a:t>Evropi</a:t>
            </a:r>
            <a:r>
              <a:rPr lang="en-US" dirty="0"/>
              <a:t> </a:t>
            </a:r>
            <a:r>
              <a:rPr lang="en-US" dirty="0" err="1"/>
              <a:t>oslobađanje</a:t>
            </a:r>
            <a:r>
              <a:rPr lang="en-US" dirty="0"/>
              <a:t> od </a:t>
            </a:r>
            <a:r>
              <a:rPr lang="en-US" dirty="0" err="1"/>
              <a:t>arhitektonskih</a:t>
            </a:r>
            <a:r>
              <a:rPr lang="en-US" dirty="0"/>
              <a:t> </a:t>
            </a:r>
            <a:r>
              <a:rPr lang="en-US" dirty="0" err="1"/>
              <a:t>i</a:t>
            </a:r>
            <a:r>
              <a:rPr lang="en-US" dirty="0"/>
              <a:t> </a:t>
            </a:r>
            <a:r>
              <a:rPr lang="en-US" dirty="0" err="1"/>
              <a:t>dekorativnih</a:t>
            </a:r>
            <a:r>
              <a:rPr lang="en-US" dirty="0"/>
              <a:t> </a:t>
            </a:r>
            <a:r>
              <a:rPr lang="en-US" dirty="0" err="1"/>
              <a:t>obrazaca</a:t>
            </a:r>
            <a:r>
              <a:rPr lang="en-US" dirty="0"/>
              <a:t> </a:t>
            </a:r>
            <a:r>
              <a:rPr lang="sr-Latn-ME" dirty="0"/>
              <a:t>je </a:t>
            </a:r>
            <a:r>
              <a:rPr lang="en-US" dirty="0" err="1"/>
              <a:t>teklo</a:t>
            </a:r>
            <a:r>
              <a:rPr lang="sr-Latn-ME" dirty="0"/>
              <a:t> </a:t>
            </a:r>
            <a:r>
              <a:rPr lang="en-US" dirty="0" err="1"/>
              <a:t>sporije</a:t>
            </a:r>
            <a:r>
              <a:rPr lang="en-US" dirty="0"/>
              <a:t>, u </a:t>
            </a:r>
            <a:r>
              <a:rPr lang="en-US" dirty="0" err="1"/>
              <a:t>poređenju</a:t>
            </a:r>
            <a:r>
              <a:rPr lang="en-US" dirty="0"/>
              <a:t> </a:t>
            </a:r>
            <a:r>
              <a:rPr lang="en-US" dirty="0" err="1"/>
              <a:t>sa</a:t>
            </a:r>
            <a:r>
              <a:rPr lang="en-US" dirty="0"/>
              <a:t> </a:t>
            </a:r>
            <a:r>
              <a:rPr lang="en-US" dirty="0" err="1"/>
              <a:t>Sjedinjenim</a:t>
            </a:r>
            <a:r>
              <a:rPr lang="en-US" dirty="0"/>
              <a:t> </a:t>
            </a:r>
            <a:r>
              <a:rPr lang="en-US" dirty="0" err="1"/>
              <a:t>Američkim</a:t>
            </a:r>
            <a:r>
              <a:rPr lang="en-US" dirty="0"/>
              <a:t> </a:t>
            </a:r>
            <a:r>
              <a:rPr lang="en-US" dirty="0" err="1"/>
              <a:t>Državama</a:t>
            </a:r>
            <a:r>
              <a:rPr lang="en-US" dirty="0"/>
              <a:t>, </a:t>
            </a:r>
            <a:r>
              <a:rPr lang="en-US" dirty="0" err="1"/>
              <a:t>najv</a:t>
            </a:r>
            <a:r>
              <a:rPr lang="sr-Latn-ME" dirty="0"/>
              <a:t>je</a:t>
            </a:r>
            <a:r>
              <a:rPr lang="en-US" dirty="0" err="1"/>
              <a:t>rovatnije</a:t>
            </a:r>
            <a:r>
              <a:rPr lang="en-US" dirty="0"/>
              <a:t> </a:t>
            </a:r>
            <a:r>
              <a:rPr lang="en-US" dirty="0" err="1"/>
              <a:t>zbog</a:t>
            </a:r>
            <a:r>
              <a:rPr lang="en-US" dirty="0"/>
              <a:t> </a:t>
            </a:r>
            <a:r>
              <a:rPr lang="en-US" dirty="0" err="1"/>
              <a:t>bržeg</a:t>
            </a:r>
            <a:r>
              <a:rPr lang="sr-Latn-ME" dirty="0"/>
              <a:t> </a:t>
            </a:r>
            <a:r>
              <a:rPr lang="en-US" dirty="0" err="1"/>
              <a:t>tehnološkog</a:t>
            </a:r>
            <a:r>
              <a:rPr lang="en-US" dirty="0"/>
              <a:t> </a:t>
            </a:r>
            <a:r>
              <a:rPr lang="en-US" dirty="0" err="1"/>
              <a:t>razvoja</a:t>
            </a:r>
            <a:r>
              <a:rPr lang="en-US" dirty="0"/>
              <a:t> </a:t>
            </a:r>
            <a:r>
              <a:rPr lang="en-US" dirty="0" err="1"/>
              <a:t>te</a:t>
            </a:r>
            <a:r>
              <a:rPr lang="en-US" dirty="0"/>
              <a:t> </a:t>
            </a:r>
            <a:r>
              <a:rPr lang="en-US" dirty="0" err="1"/>
              <a:t>zemlje</a:t>
            </a:r>
            <a:r>
              <a:rPr lang="en-US" dirty="0"/>
              <a:t>.</a:t>
            </a:r>
            <a:endParaRPr lang="sr-Latn-ME" dirty="0"/>
          </a:p>
          <a:p>
            <a:r>
              <a:rPr lang="sr-Latn-ME" dirty="0"/>
              <a:t>P</a:t>
            </a:r>
            <a:r>
              <a:rPr lang="en-US" dirty="0" err="1"/>
              <a:t>eriod</a:t>
            </a:r>
            <a:r>
              <a:rPr lang="en-US" dirty="0"/>
              <a:t>, </a:t>
            </a:r>
            <a:r>
              <a:rPr lang="en-US" dirty="0" err="1"/>
              <a:t>vezan</a:t>
            </a:r>
            <a:r>
              <a:rPr lang="en-US" dirty="0"/>
              <a:t> za </a:t>
            </a:r>
            <a:r>
              <a:rPr lang="en-US" dirty="0" err="1"/>
              <a:t>formiranje</a:t>
            </a:r>
            <a:r>
              <a:rPr lang="en-US" dirty="0"/>
              <a:t> </a:t>
            </a:r>
            <a:r>
              <a:rPr lang="en-US" dirty="0" err="1"/>
              <a:t>škole</a:t>
            </a:r>
            <a:r>
              <a:rPr lang="en-US" dirty="0"/>
              <a:t> Bauhaus, </a:t>
            </a:r>
            <a:r>
              <a:rPr lang="en-US" dirty="0" err="1"/>
              <a:t>smatra</a:t>
            </a:r>
            <a:r>
              <a:rPr lang="en-US" dirty="0"/>
              <a:t> se</a:t>
            </a:r>
            <a:r>
              <a:rPr lang="sr-Latn-ME" dirty="0"/>
              <a:t> </a:t>
            </a:r>
            <a:r>
              <a:rPr lang="en-US" dirty="0" err="1"/>
              <a:t>najpresudnijim</a:t>
            </a:r>
            <a:r>
              <a:rPr lang="en-US" dirty="0"/>
              <a:t> </a:t>
            </a:r>
            <a:r>
              <a:rPr lang="en-US" dirty="0" err="1"/>
              <a:t>periodom</a:t>
            </a:r>
            <a:r>
              <a:rPr lang="en-US" dirty="0"/>
              <a:t> u </a:t>
            </a:r>
            <a:r>
              <a:rPr lang="en-US" dirty="0" err="1"/>
              <a:t>razvoju</a:t>
            </a:r>
            <a:r>
              <a:rPr lang="en-US" dirty="0"/>
              <a:t> </a:t>
            </a:r>
            <a:r>
              <a:rPr lang="en-US" dirty="0" err="1"/>
              <a:t>dizajna</a:t>
            </a:r>
            <a:r>
              <a:rPr lang="sr-Latn-ME" dirty="0"/>
              <a:t>.</a:t>
            </a:r>
          </a:p>
          <a:p>
            <a:r>
              <a:rPr lang="sr-Latn-ME" dirty="0"/>
              <a:t>Cilj je bio da se povezivanjem zanatske, industrijske i umjetničke obuke konstituiše umjetnik sposoban da vlada </a:t>
            </a:r>
            <a:r>
              <a:rPr lang="sr-Latn-ME" dirty="0" smtClean="0"/>
              <a:t>svim</a:t>
            </a:r>
            <a:r>
              <a:rPr lang="en-US" dirty="0" smtClean="0"/>
              <a:t> </a:t>
            </a:r>
            <a:r>
              <a:rPr lang="sr-Latn-ME" smtClean="0"/>
              <a:t>sektorima </a:t>
            </a:r>
            <a:r>
              <a:rPr lang="sr-Latn-ME" dirty="0"/>
              <a:t>proizvodnje.</a:t>
            </a:r>
          </a:p>
        </p:txBody>
      </p:sp>
    </p:spTree>
    <p:extLst>
      <p:ext uri="{BB962C8B-B14F-4D97-AF65-F5344CB8AC3E}">
        <p14:creationId xmlns:p14="http://schemas.microsoft.com/office/powerpoint/2010/main" val="79663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xmlns="" id="{5C821777-3A3B-437E-B5C1-FBC7B0F48C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825"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xmlns="" id="{99344BF1-65CC-4678-911C-8FCD1DE75991}"/>
              </a:ext>
            </a:extLst>
          </p:cNvPr>
          <p:cNvSpPr txBox="1"/>
          <p:nvPr/>
        </p:nvSpPr>
        <p:spPr>
          <a:xfrm>
            <a:off x="8198889" y="1257302"/>
            <a:ext cx="3642202" cy="3495674"/>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4000" b="1" cap="all" dirty="0" err="1">
                <a:solidFill>
                  <a:srgbClr val="FFFFFF"/>
                </a:solidFill>
                <a:effectLst>
                  <a:outerShdw blurRad="50800" dist="63500" dir="2700000" algn="tl" rotWithShape="0">
                    <a:srgbClr val="000000">
                      <a:alpha val="48000"/>
                    </a:srgbClr>
                  </a:outerShdw>
                </a:effectLst>
                <a:latin typeface="+mj-lt"/>
                <a:ea typeface="+mj-ea"/>
                <a:cs typeface="+mj-cs"/>
              </a:rPr>
              <a:t>dizajn</a:t>
            </a:r>
            <a:r>
              <a:rPr lang="en-US" sz="4000" b="1" cap="all" dirty="0">
                <a:solidFill>
                  <a:srgbClr val="FFFFFF"/>
                </a:solidFill>
                <a:effectLst>
                  <a:outerShdw blurRad="50800" dist="63500" dir="2700000" algn="tl" rotWithShape="0">
                    <a:srgbClr val="000000">
                      <a:alpha val="48000"/>
                    </a:srgbClr>
                  </a:outerShdw>
                </a:effectLst>
                <a:latin typeface="+mj-lt"/>
                <a:ea typeface="+mj-ea"/>
                <a:cs typeface="+mj-cs"/>
              </a:rPr>
              <a:t> </a:t>
            </a:r>
            <a:r>
              <a:rPr lang="en-US" sz="4000" b="1" cap="all" dirty="0" err="1">
                <a:solidFill>
                  <a:srgbClr val="FFFFFF"/>
                </a:solidFill>
                <a:effectLst>
                  <a:outerShdw blurRad="50800" dist="63500" dir="2700000" algn="tl" rotWithShape="0">
                    <a:srgbClr val="000000">
                      <a:alpha val="48000"/>
                    </a:srgbClr>
                  </a:outerShdw>
                </a:effectLst>
                <a:latin typeface="+mj-lt"/>
                <a:ea typeface="+mj-ea"/>
                <a:cs typeface="+mj-cs"/>
              </a:rPr>
              <a:t>kostima</a:t>
            </a:r>
            <a:r>
              <a:rPr lang="en-US" sz="4000" b="1" cap="all" dirty="0">
                <a:solidFill>
                  <a:srgbClr val="FFFFFF"/>
                </a:solidFill>
                <a:effectLst>
                  <a:outerShdw blurRad="50800" dist="63500" dir="2700000" algn="tl" rotWithShape="0">
                    <a:srgbClr val="000000">
                      <a:alpha val="48000"/>
                    </a:srgbClr>
                  </a:outerShdw>
                </a:effectLst>
                <a:latin typeface="+mj-lt"/>
                <a:ea typeface="+mj-ea"/>
                <a:cs typeface="+mj-cs"/>
              </a:rPr>
              <a:t>, </a:t>
            </a:r>
            <a:r>
              <a:rPr lang="en-US" sz="4000" b="1" cap="all" dirty="0" err="1">
                <a:solidFill>
                  <a:srgbClr val="FFFFFF"/>
                </a:solidFill>
                <a:effectLst>
                  <a:outerShdw blurRad="50800" dist="63500" dir="2700000" algn="tl" rotWithShape="0">
                    <a:srgbClr val="000000">
                      <a:alpha val="48000"/>
                    </a:srgbClr>
                  </a:outerShdw>
                </a:effectLst>
                <a:latin typeface="+mj-lt"/>
                <a:ea typeface="+mj-ea"/>
                <a:cs typeface="+mj-cs"/>
              </a:rPr>
              <a:t>škola</a:t>
            </a:r>
            <a:r>
              <a:rPr lang="en-US" sz="4000" b="1" cap="all" dirty="0">
                <a:solidFill>
                  <a:srgbClr val="FFFFFF"/>
                </a:solidFill>
                <a:effectLst>
                  <a:outerShdw blurRad="50800" dist="63500" dir="2700000" algn="tl" rotWithShape="0">
                    <a:srgbClr val="000000">
                      <a:alpha val="48000"/>
                    </a:srgbClr>
                  </a:outerShdw>
                </a:effectLst>
                <a:latin typeface="+mj-lt"/>
                <a:ea typeface="+mj-ea"/>
                <a:cs typeface="+mj-cs"/>
              </a:rPr>
              <a:t> Bauhaus</a:t>
            </a:r>
          </a:p>
        </p:txBody>
      </p:sp>
      <p:sp>
        <p:nvSpPr>
          <p:cNvPr id="16" name="Rectangle 11">
            <a:extLst>
              <a:ext uri="{FF2B5EF4-FFF2-40B4-BE49-F238E27FC236}">
                <a16:creationId xmlns:a16="http://schemas.microsoft.com/office/drawing/2014/main" xmlns="" id="{A31AD40C-CE73-4162-8681-421B8AF943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52279" y="733425"/>
            <a:ext cx="6694331" cy="5391150"/>
          </a:xfrm>
          <a:prstGeom prst="rect">
            <a:avLst/>
          </a:prstGeom>
          <a:solidFill>
            <a:schemeClr val="bg1"/>
          </a:solidFill>
          <a:ln w="190500" cap="sq">
            <a:solidFill>
              <a:schemeClr val="bg1"/>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xmlns="" id="{7436DD83-5157-4AC9-88D3-2B3CE5D03C8A}"/>
              </a:ext>
            </a:extLst>
          </p:cNvPr>
          <p:cNvPicPr>
            <a:picLocks noChangeAspect="1"/>
          </p:cNvPicPr>
          <p:nvPr/>
        </p:nvPicPr>
        <p:blipFill rotWithShape="1">
          <a:blip r:embed="rId2"/>
          <a:srcRect l="30504" t="28816" r="11009" b="5106"/>
          <a:stretch/>
        </p:blipFill>
        <p:spPr>
          <a:xfrm>
            <a:off x="1137193" y="1621773"/>
            <a:ext cx="5924502" cy="3614455"/>
          </a:xfrm>
          <a:prstGeom prst="rect">
            <a:avLst/>
          </a:prstGeom>
        </p:spPr>
      </p:pic>
      <p:sp>
        <p:nvSpPr>
          <p:cNvPr id="14" name="Rectangle 13">
            <a:extLst>
              <a:ext uri="{FF2B5EF4-FFF2-40B4-BE49-F238E27FC236}">
                <a16:creationId xmlns:a16="http://schemas.microsoft.com/office/drawing/2014/main" xmlns="" id="{707A3B9D-B1BA-4989-A535-1A6D8D402C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17441" y="799817"/>
            <a:ext cx="6564007" cy="5258367"/>
          </a:xfrm>
          <a:prstGeom prst="rect">
            <a:avLst/>
          </a:prstGeom>
          <a:noFill/>
          <a:ln w="12700">
            <a:solidFill>
              <a:srgbClr val="2A5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05845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extLst/>
          </a:blip>
          <a:stretch/>
        </a:blipFill>
        <a:effectLst/>
      </p:bgPr>
    </p:bg>
    <p:spTree>
      <p:nvGrpSpPr>
        <p:cNvPr id="1" name=""/>
        <p:cNvGrpSpPr/>
        <p:nvPr/>
      </p:nvGrpSpPr>
      <p:grpSpPr>
        <a:xfrm>
          <a:off x="0" y="0"/>
          <a:ext cx="0" cy="0"/>
          <a:chOff x="0" y="0"/>
          <a:chExt cx="0" cy="0"/>
        </a:xfrm>
      </p:grpSpPr>
      <p:sp>
        <p:nvSpPr>
          <p:cNvPr id="13" name="Title 12"/>
          <p:cNvSpPr>
            <a:spLocks noGrp="1"/>
          </p:cNvSpPr>
          <p:nvPr>
            <p:ph type="title"/>
          </p:nvPr>
        </p:nvSpPr>
        <p:spPr>
          <a:xfrm>
            <a:off x="913557" y="609600"/>
            <a:ext cx="10351064" cy="1326321"/>
          </a:xfrm>
        </p:spPr>
        <p:txBody>
          <a:bodyPr>
            <a:normAutofit/>
          </a:bodyPr>
          <a:lstStyle/>
          <a:p>
            <a:r>
              <a:rPr lang="sr-Latn-ME" dirty="0"/>
              <a:t>uvod</a:t>
            </a:r>
            <a:endParaRPr lang="en-US" dirty="0"/>
          </a:p>
        </p:txBody>
      </p:sp>
      <p:graphicFrame>
        <p:nvGraphicFramePr>
          <p:cNvPr id="16" name="Content Placeholder 13">
            <a:extLst>
              <a:ext uri="{FF2B5EF4-FFF2-40B4-BE49-F238E27FC236}">
                <a16:creationId xmlns:a16="http://schemas.microsoft.com/office/drawing/2014/main" xmlns="" id="{062D35EB-72D7-427E-A9D8-FDA960BA8CE7}"/>
              </a:ext>
            </a:extLst>
          </p:cNvPr>
          <p:cNvGraphicFramePr>
            <a:graphicFrameLocks noGrp="1"/>
          </p:cNvGraphicFramePr>
          <p:nvPr>
            <p:ph idx="1"/>
            <p:extLst>
              <p:ext uri="{D42A27DB-BD31-4B8C-83A1-F6EECF244321}">
                <p14:modId xmlns:p14="http://schemas.microsoft.com/office/powerpoint/2010/main" val="222796632"/>
              </p:ext>
            </p:extLst>
          </p:nvPr>
        </p:nvGraphicFramePr>
        <p:xfrm>
          <a:off x="914161" y="2257654"/>
          <a:ext cx="10350979" cy="3303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5219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extLst/>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16925E-3ACA-4760-9023-587F0279D74F}"/>
              </a:ext>
            </a:extLst>
          </p:cNvPr>
          <p:cNvSpPr>
            <a:spLocks noGrp="1"/>
          </p:cNvSpPr>
          <p:nvPr>
            <p:ph type="title"/>
          </p:nvPr>
        </p:nvSpPr>
        <p:spPr>
          <a:xfrm>
            <a:off x="913557" y="609600"/>
            <a:ext cx="10351064" cy="1326321"/>
          </a:xfrm>
        </p:spPr>
        <p:txBody>
          <a:bodyPr>
            <a:normAutofit/>
          </a:bodyPr>
          <a:lstStyle/>
          <a:p>
            <a:r>
              <a:rPr lang="sr-Latn-ME" dirty="0"/>
              <a:t>Evropska tradicija teorije dizajna</a:t>
            </a:r>
            <a:endParaRPr lang="en-US" dirty="0"/>
          </a:p>
        </p:txBody>
      </p:sp>
      <p:sp>
        <p:nvSpPr>
          <p:cNvPr id="3" name="Content Placeholder 2">
            <a:extLst>
              <a:ext uri="{FF2B5EF4-FFF2-40B4-BE49-F238E27FC236}">
                <a16:creationId xmlns:a16="http://schemas.microsoft.com/office/drawing/2014/main" xmlns="" id="{AC0F7FA3-8818-415B-9267-F7EC19F7BB34}"/>
              </a:ext>
            </a:extLst>
          </p:cNvPr>
          <p:cNvSpPr>
            <a:spLocks noGrp="1"/>
          </p:cNvSpPr>
          <p:nvPr>
            <p:ph idx="1"/>
          </p:nvPr>
        </p:nvSpPr>
        <p:spPr>
          <a:xfrm>
            <a:off x="913557" y="2096064"/>
            <a:ext cx="6351169" cy="3695136"/>
          </a:xfrm>
        </p:spPr>
        <p:txBody>
          <a:bodyPr>
            <a:normAutofit/>
          </a:bodyPr>
          <a:lstStyle/>
          <a:p>
            <a:r>
              <a:rPr lang="en-US" dirty="0" err="1"/>
              <a:t>Najpoznatiji</a:t>
            </a:r>
            <a:r>
              <a:rPr lang="en-US" dirty="0"/>
              <a:t> </a:t>
            </a:r>
            <a:r>
              <a:rPr lang="en-US" dirty="0" err="1"/>
              <a:t>pokret</a:t>
            </a:r>
            <a:r>
              <a:rPr lang="en-US" dirty="0"/>
              <a:t>, </a:t>
            </a:r>
            <a:r>
              <a:rPr lang="en-US" dirty="0" err="1"/>
              <a:t>koji</a:t>
            </a:r>
            <a:r>
              <a:rPr lang="en-US" dirty="0"/>
              <a:t> </a:t>
            </a:r>
            <a:r>
              <a:rPr lang="en-US" dirty="0" err="1"/>
              <a:t>možemo</a:t>
            </a:r>
            <a:r>
              <a:rPr lang="en-US" dirty="0"/>
              <a:t> </a:t>
            </a:r>
            <a:r>
              <a:rPr lang="en-US" dirty="0" err="1"/>
              <a:t>smatrati</a:t>
            </a:r>
            <a:r>
              <a:rPr lang="en-US" dirty="0"/>
              <a:t> </a:t>
            </a:r>
            <a:r>
              <a:rPr lang="en-US" dirty="0" err="1"/>
              <a:t>i</a:t>
            </a:r>
            <a:r>
              <a:rPr lang="en-US" dirty="0"/>
              <a:t> </a:t>
            </a:r>
            <a:r>
              <a:rPr lang="en-US" dirty="0" err="1"/>
              <a:t>začetnikom</a:t>
            </a:r>
            <a:r>
              <a:rPr lang="en-US" dirty="0"/>
              <a:t> </a:t>
            </a:r>
            <a:r>
              <a:rPr lang="en-US" dirty="0" err="1"/>
              <a:t>dizajna</a:t>
            </a:r>
            <a:r>
              <a:rPr lang="en-US" dirty="0"/>
              <a:t> </a:t>
            </a:r>
            <a:r>
              <a:rPr lang="en-US" dirty="0" err="1"/>
              <a:t>jeste</a:t>
            </a:r>
            <a:r>
              <a:rPr lang="en-US" dirty="0"/>
              <a:t> </a:t>
            </a:r>
            <a:r>
              <a:rPr lang="en-US" b="1" u="sng" dirty="0" err="1"/>
              <a:t>Arts'n'Crafts</a:t>
            </a:r>
            <a:r>
              <a:rPr lang="en-US" dirty="0"/>
              <a:t> </a:t>
            </a:r>
            <a:r>
              <a:rPr lang="en-US" dirty="0" err="1"/>
              <a:t>pokret</a:t>
            </a:r>
            <a:r>
              <a:rPr lang="sr-Latn-ME" dirty="0"/>
              <a:t>(XIX vijek, Engleska).</a:t>
            </a:r>
          </a:p>
          <a:p>
            <a:r>
              <a:rPr lang="en-US" dirty="0"/>
              <a:t> </a:t>
            </a:r>
            <a:r>
              <a:rPr lang="en-US" dirty="0" err="1"/>
              <a:t>Ovaj</a:t>
            </a:r>
            <a:r>
              <a:rPr lang="en-US" dirty="0"/>
              <a:t> </a:t>
            </a:r>
            <a:r>
              <a:rPr lang="en-US" dirty="0" err="1"/>
              <a:t>pokret</a:t>
            </a:r>
            <a:r>
              <a:rPr lang="en-US" dirty="0"/>
              <a:t> </a:t>
            </a:r>
            <a:r>
              <a:rPr lang="en-US" dirty="0" err="1"/>
              <a:t>žestoko</a:t>
            </a:r>
            <a:r>
              <a:rPr lang="en-US" dirty="0"/>
              <a:t> </a:t>
            </a:r>
            <a:r>
              <a:rPr lang="en-US" dirty="0" err="1"/>
              <a:t>kritikuje</a:t>
            </a:r>
            <a:r>
              <a:rPr lang="en-US" dirty="0"/>
              <a:t> </a:t>
            </a:r>
            <a:r>
              <a:rPr lang="en-US" dirty="0" err="1"/>
              <a:t>tadašnje</a:t>
            </a:r>
            <a:r>
              <a:rPr lang="en-US" dirty="0"/>
              <a:t> </a:t>
            </a:r>
            <a:r>
              <a:rPr lang="en-US" dirty="0" err="1"/>
              <a:t>britansko</a:t>
            </a:r>
            <a:r>
              <a:rPr lang="en-US" dirty="0"/>
              <a:t> </a:t>
            </a:r>
            <a:r>
              <a:rPr lang="en-US" dirty="0" err="1"/>
              <a:t>društvo</a:t>
            </a:r>
            <a:r>
              <a:rPr lang="en-US" dirty="0"/>
              <a:t>, a </a:t>
            </a:r>
            <a:r>
              <a:rPr lang="en-US" dirty="0" err="1"/>
              <a:t>njegov</a:t>
            </a:r>
            <a:r>
              <a:rPr lang="en-US" dirty="0"/>
              <a:t> </a:t>
            </a:r>
            <a:r>
              <a:rPr lang="en-US" dirty="0" err="1"/>
              <a:t>predstavnik</a:t>
            </a:r>
            <a:r>
              <a:rPr lang="en-US" dirty="0"/>
              <a:t> </a:t>
            </a:r>
            <a:r>
              <a:rPr lang="en-US" dirty="0" err="1"/>
              <a:t>Vilijam</a:t>
            </a:r>
            <a:r>
              <a:rPr lang="en-US" dirty="0"/>
              <a:t> </a:t>
            </a:r>
            <a:r>
              <a:rPr lang="en-US" dirty="0" err="1"/>
              <a:t>Moris</a:t>
            </a:r>
            <a:r>
              <a:rPr lang="en-US" dirty="0"/>
              <a:t> prim</a:t>
            </a:r>
            <a:r>
              <a:rPr lang="sr-Latn-ME" dirty="0"/>
              <a:t>j</a:t>
            </a:r>
            <a:r>
              <a:rPr lang="en-US" dirty="0" err="1"/>
              <a:t>ećuje</a:t>
            </a:r>
            <a:r>
              <a:rPr lang="en-US" dirty="0"/>
              <a:t> </a:t>
            </a:r>
            <a:r>
              <a:rPr lang="en-US" dirty="0" err="1"/>
              <a:t>povezanost</a:t>
            </a:r>
            <a:r>
              <a:rPr lang="en-US" dirty="0"/>
              <a:t> </a:t>
            </a:r>
            <a:r>
              <a:rPr lang="en-US" dirty="0" err="1"/>
              <a:t>estetike</a:t>
            </a:r>
            <a:r>
              <a:rPr lang="en-US" dirty="0"/>
              <a:t> </a:t>
            </a:r>
            <a:r>
              <a:rPr lang="en-US" dirty="0" err="1"/>
              <a:t>i</a:t>
            </a:r>
            <a:r>
              <a:rPr lang="en-US" dirty="0"/>
              <a:t> </a:t>
            </a:r>
            <a:r>
              <a:rPr lang="en-US" dirty="0" err="1"/>
              <a:t>socijalnih</a:t>
            </a:r>
            <a:r>
              <a:rPr lang="en-US" dirty="0"/>
              <a:t> </a:t>
            </a:r>
            <a:r>
              <a:rPr lang="en-US" dirty="0" err="1"/>
              <a:t>problema</a:t>
            </a:r>
            <a:r>
              <a:rPr lang="en-US" dirty="0"/>
              <a:t>.</a:t>
            </a:r>
          </a:p>
        </p:txBody>
      </p:sp>
      <p:pic>
        <p:nvPicPr>
          <p:cNvPr id="5" name="Picture 4" descr="A person standing in front of a monkey&#10;&#10;Description generated with high confidence">
            <a:extLst>
              <a:ext uri="{FF2B5EF4-FFF2-40B4-BE49-F238E27FC236}">
                <a16:creationId xmlns:a16="http://schemas.microsoft.com/office/drawing/2014/main" xmlns="" id="{BC34EFF4-FBCE-47F1-9B92-524725960048}"/>
              </a:ext>
            </a:extLst>
          </p:cNvPr>
          <p:cNvPicPr>
            <a:picLocks noChangeAspect="1"/>
          </p:cNvPicPr>
          <p:nvPr/>
        </p:nvPicPr>
        <p:blipFill rotWithShape="1">
          <a:blip r:embed="rId3">
            <a:extLst>
              <a:ext uri="{28A0092B-C50C-407E-A947-70E740481C1C}">
                <a14:useLocalDpi xmlns:a14="http://schemas.microsoft.com/office/drawing/2010/main" val="0"/>
              </a:ext>
            </a:extLst>
          </a:blip>
          <a:srcRect t="6157" r="-3" b="14818"/>
          <a:stretch/>
        </p:blipFill>
        <p:spPr>
          <a:xfrm>
            <a:off x="7676736" y="2210935"/>
            <a:ext cx="3510863" cy="349318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3289538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3">
            <a:extLst>
              <a:ext uri="{FF2B5EF4-FFF2-40B4-BE49-F238E27FC236}">
                <a16:creationId xmlns:a16="http://schemas.microsoft.com/office/drawing/2014/main" xmlns="" id="{16AE7B63-D295-41BA-AC4A-E390B90E5A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825"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625AF46F-2E26-48B2-BE60-9F466E103036}"/>
              </a:ext>
            </a:extLst>
          </p:cNvPr>
          <p:cNvSpPr>
            <a:spLocks noGrp="1"/>
          </p:cNvSpPr>
          <p:nvPr>
            <p:ph type="title"/>
          </p:nvPr>
        </p:nvSpPr>
        <p:spPr>
          <a:xfrm>
            <a:off x="4926188" y="609600"/>
            <a:ext cx="6338433" cy="1326321"/>
          </a:xfrm>
        </p:spPr>
        <p:txBody>
          <a:bodyPr>
            <a:normAutofit/>
          </a:bodyPr>
          <a:lstStyle/>
          <a:p>
            <a:r>
              <a:rPr lang="sr-Latn-ME" dirty="0">
                <a:solidFill>
                  <a:srgbClr val="FFFFFF"/>
                </a:solidFill>
              </a:rPr>
              <a:t>Evropska tradicija teorije dizajna</a:t>
            </a:r>
            <a:endParaRPr lang="en-US" dirty="0">
              <a:solidFill>
                <a:srgbClr val="FFFFFF"/>
              </a:solidFill>
            </a:endParaRPr>
          </a:p>
        </p:txBody>
      </p:sp>
      <p:sp>
        <p:nvSpPr>
          <p:cNvPr id="17" name="Rectangle 15">
            <a:extLst>
              <a:ext uri="{FF2B5EF4-FFF2-40B4-BE49-F238E27FC236}">
                <a16:creationId xmlns:a16="http://schemas.microsoft.com/office/drawing/2014/main" xmlns="" id="{786DD7D1-E01C-464B-945C-F6E88018E0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52279" y="733425"/>
            <a:ext cx="3742350" cy="5391150"/>
          </a:xfrm>
          <a:prstGeom prst="rect">
            <a:avLst/>
          </a:prstGeom>
          <a:solidFill>
            <a:schemeClr val="bg1"/>
          </a:solidFill>
          <a:ln w="190500" cap="sq">
            <a:solidFill>
              <a:schemeClr val="bg1"/>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close up of text on a black background&#10;&#10;Description generated with high confidence">
            <a:extLst>
              <a:ext uri="{FF2B5EF4-FFF2-40B4-BE49-F238E27FC236}">
                <a16:creationId xmlns:a16="http://schemas.microsoft.com/office/drawing/2014/main" xmlns="" id="{37B4BD8A-5152-4CFA-876D-E101B4DD87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559" y="2224961"/>
            <a:ext cx="2963789" cy="2408078"/>
          </a:xfrm>
          <a:prstGeom prst="rect">
            <a:avLst/>
          </a:prstGeom>
          <a:scene3d>
            <a:camera prst="orthographicFront"/>
            <a:lightRig rig="twoPt" dir="t">
              <a:rot lat="0" lon="0" rev="7200000"/>
            </a:lightRig>
          </a:scene3d>
          <a:sp3d>
            <a:bevelT w="25400" h="19050"/>
          </a:sp3d>
        </p:spPr>
      </p:pic>
      <p:sp>
        <p:nvSpPr>
          <p:cNvPr id="19" name="Rectangle 17">
            <a:extLst>
              <a:ext uri="{FF2B5EF4-FFF2-40B4-BE49-F238E27FC236}">
                <a16:creationId xmlns:a16="http://schemas.microsoft.com/office/drawing/2014/main" xmlns="" id="{F80E4150-F3C6-4470-AF85-36BFD3E39E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11128" y="804806"/>
            <a:ext cx="3624651" cy="5248389"/>
          </a:xfrm>
          <a:prstGeom prst="rect">
            <a:avLst/>
          </a:prstGeom>
          <a:noFill/>
          <a:ln w="12700">
            <a:solidFill>
              <a:srgbClr val="2A5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xmlns="" id="{8CCDF746-BF26-44D5-B1B4-42A526C7E091}"/>
              </a:ext>
            </a:extLst>
          </p:cNvPr>
          <p:cNvSpPr>
            <a:spLocks noGrp="1"/>
          </p:cNvSpPr>
          <p:nvPr>
            <p:ph idx="1"/>
          </p:nvPr>
        </p:nvSpPr>
        <p:spPr>
          <a:xfrm>
            <a:off x="4926187" y="2096063"/>
            <a:ext cx="7262638" cy="3957131"/>
          </a:xfrm>
        </p:spPr>
        <p:txBody>
          <a:bodyPr>
            <a:normAutofit/>
          </a:bodyPr>
          <a:lstStyle/>
          <a:p>
            <a:pPr>
              <a:lnSpc>
                <a:spcPct val="110000"/>
              </a:lnSpc>
            </a:pPr>
            <a:r>
              <a:rPr lang="en-US" sz="1800" dirty="0" err="1">
                <a:solidFill>
                  <a:srgbClr val="FFFFFF"/>
                </a:solidFill>
              </a:rPr>
              <a:t>Moris</a:t>
            </a:r>
            <a:r>
              <a:rPr lang="sr-Latn-ME" sz="1800" dirty="0">
                <a:solidFill>
                  <a:srgbClr val="FFFFFF"/>
                </a:solidFill>
              </a:rPr>
              <a:t> </a:t>
            </a:r>
            <a:r>
              <a:rPr lang="en-US" sz="1800" dirty="0">
                <a:solidFill>
                  <a:srgbClr val="FFFFFF"/>
                </a:solidFill>
              </a:rPr>
              <a:t>um</a:t>
            </a:r>
            <a:r>
              <a:rPr lang="sr-Latn-ME" sz="1800" dirty="0">
                <a:solidFill>
                  <a:srgbClr val="FFFFFF"/>
                </a:solidFill>
              </a:rPr>
              <a:t>j</a:t>
            </a:r>
            <a:r>
              <a:rPr lang="en-US" sz="1800" dirty="0" err="1">
                <a:solidFill>
                  <a:srgbClr val="FFFFFF"/>
                </a:solidFill>
              </a:rPr>
              <a:t>etnost</a:t>
            </a:r>
            <a:r>
              <a:rPr lang="en-US" sz="1800" dirty="0">
                <a:solidFill>
                  <a:srgbClr val="FFFFFF"/>
                </a:solidFill>
              </a:rPr>
              <a:t> </a:t>
            </a:r>
            <a:r>
              <a:rPr lang="en-US" sz="1800" dirty="0" err="1">
                <a:solidFill>
                  <a:srgbClr val="FFFFFF"/>
                </a:solidFill>
              </a:rPr>
              <a:t>smatra</a:t>
            </a:r>
            <a:r>
              <a:rPr lang="en-US" sz="1800" dirty="0">
                <a:solidFill>
                  <a:srgbClr val="FFFFFF"/>
                </a:solidFill>
              </a:rPr>
              <a:t> za </a:t>
            </a:r>
            <a:r>
              <a:rPr lang="en-US" sz="1800" dirty="0" err="1">
                <a:solidFill>
                  <a:srgbClr val="FFFFFF"/>
                </a:solidFill>
              </a:rPr>
              <a:t>sve</a:t>
            </a:r>
            <a:r>
              <a:rPr lang="en-US" sz="1800" dirty="0">
                <a:solidFill>
                  <a:srgbClr val="FFFFFF"/>
                </a:solidFill>
              </a:rPr>
              <a:t> one d</a:t>
            </a:r>
            <a:r>
              <a:rPr lang="sr-Latn-ME" sz="1800" dirty="0">
                <a:solidFill>
                  <a:srgbClr val="FFFFFF"/>
                </a:solidFill>
              </a:rPr>
              <a:t>j</a:t>
            </a:r>
            <a:r>
              <a:rPr lang="en-US" sz="1800" dirty="0" err="1">
                <a:solidFill>
                  <a:srgbClr val="FFFFFF"/>
                </a:solidFill>
              </a:rPr>
              <a:t>elatnosti</a:t>
            </a:r>
            <a:r>
              <a:rPr lang="en-US" sz="1800" dirty="0">
                <a:solidFill>
                  <a:srgbClr val="FFFFFF"/>
                </a:solidFill>
              </a:rPr>
              <a:t> </a:t>
            </a:r>
            <a:r>
              <a:rPr lang="en-US" sz="1800" dirty="0" err="1">
                <a:solidFill>
                  <a:srgbClr val="FFFFFF"/>
                </a:solidFill>
              </a:rPr>
              <a:t>koje</a:t>
            </a:r>
            <a:r>
              <a:rPr lang="en-US" sz="1800" dirty="0">
                <a:solidFill>
                  <a:srgbClr val="FFFFFF"/>
                </a:solidFill>
              </a:rPr>
              <a:t> se </a:t>
            </a:r>
            <a:r>
              <a:rPr lang="en-US" sz="1800" dirty="0" err="1">
                <a:solidFill>
                  <a:srgbClr val="FFFFFF"/>
                </a:solidFill>
              </a:rPr>
              <a:t>mogu</a:t>
            </a:r>
            <a:r>
              <a:rPr lang="sr-Latn-ME" sz="1800" dirty="0">
                <a:solidFill>
                  <a:srgbClr val="FFFFFF"/>
                </a:solidFill>
              </a:rPr>
              <a:t> </a:t>
            </a:r>
            <a:r>
              <a:rPr lang="en-US" sz="1800" dirty="0" err="1">
                <a:solidFill>
                  <a:srgbClr val="FFFFFF"/>
                </a:solidFill>
              </a:rPr>
              <a:t>obuhvatiti</a:t>
            </a:r>
            <a:r>
              <a:rPr lang="en-US" sz="1800" dirty="0">
                <a:solidFill>
                  <a:srgbClr val="FFFFFF"/>
                </a:solidFill>
              </a:rPr>
              <a:t> </a:t>
            </a:r>
            <a:r>
              <a:rPr lang="en-US" sz="1800" dirty="0" err="1">
                <a:solidFill>
                  <a:srgbClr val="FFFFFF"/>
                </a:solidFill>
              </a:rPr>
              <a:t>dizajnom</a:t>
            </a:r>
            <a:r>
              <a:rPr lang="sr-Latn-ME" sz="1800" dirty="0">
                <a:solidFill>
                  <a:srgbClr val="FFFFFF"/>
                </a:solidFill>
              </a:rPr>
              <a:t>. On je vjerovao da se jedna od najvrijednijih ljudskih osobina sastoji upravo u čovjekovoj sposobnosti da ručno izrađuje predmete bez pribjegavanja mehaničkoj intervenciji. </a:t>
            </a:r>
          </a:p>
          <a:p>
            <a:pPr>
              <a:lnSpc>
                <a:spcPct val="110000"/>
              </a:lnSpc>
            </a:pPr>
            <a:r>
              <a:rPr lang="sr-Latn-ME" sz="1800" dirty="0">
                <a:solidFill>
                  <a:srgbClr val="FFFFFF"/>
                </a:solidFill>
              </a:rPr>
              <a:t>On je </a:t>
            </a:r>
            <a:r>
              <a:rPr lang="en-US" sz="1800" dirty="0" err="1">
                <a:solidFill>
                  <a:srgbClr val="FFFFFF"/>
                </a:solidFill>
              </a:rPr>
              <a:t>kreira</a:t>
            </a:r>
            <a:r>
              <a:rPr lang="sr-Latn-ME" sz="1800" dirty="0">
                <a:solidFill>
                  <a:srgbClr val="FFFFFF"/>
                </a:solidFill>
              </a:rPr>
              <a:t>o</a:t>
            </a:r>
            <a:r>
              <a:rPr lang="en-US" sz="1800" dirty="0">
                <a:solidFill>
                  <a:srgbClr val="FFFFFF"/>
                </a:solidFill>
              </a:rPr>
              <a:t> </a:t>
            </a:r>
            <a:r>
              <a:rPr lang="en-US" sz="1800" dirty="0" err="1">
                <a:solidFill>
                  <a:srgbClr val="FFFFFF"/>
                </a:solidFill>
              </a:rPr>
              <a:t>i</a:t>
            </a:r>
            <a:r>
              <a:rPr lang="en-US" sz="1800" dirty="0">
                <a:solidFill>
                  <a:srgbClr val="FFFFFF"/>
                </a:solidFill>
              </a:rPr>
              <a:t> </a:t>
            </a:r>
            <a:r>
              <a:rPr lang="en-US" sz="1800" dirty="0" err="1">
                <a:solidFill>
                  <a:srgbClr val="FFFFFF"/>
                </a:solidFill>
              </a:rPr>
              <a:t>sopstvene</a:t>
            </a:r>
            <a:r>
              <a:rPr lang="en-US" sz="1800" dirty="0">
                <a:solidFill>
                  <a:srgbClr val="FFFFFF"/>
                </a:solidFill>
              </a:rPr>
              <a:t> </a:t>
            </a:r>
            <a:r>
              <a:rPr lang="en-US" sz="1800" dirty="0" err="1">
                <a:solidFill>
                  <a:srgbClr val="FFFFFF"/>
                </a:solidFill>
              </a:rPr>
              <a:t>fontove</a:t>
            </a:r>
            <a:r>
              <a:rPr lang="en-US" sz="1800" dirty="0">
                <a:solidFill>
                  <a:srgbClr val="FFFFFF"/>
                </a:solidFill>
              </a:rPr>
              <a:t>, po </a:t>
            </a:r>
            <a:r>
              <a:rPr lang="en-US" sz="1800" dirty="0" err="1">
                <a:solidFill>
                  <a:srgbClr val="FFFFFF"/>
                </a:solidFill>
              </a:rPr>
              <a:t>ugledu</a:t>
            </a:r>
            <a:r>
              <a:rPr lang="en-US" sz="1800" dirty="0">
                <a:solidFill>
                  <a:srgbClr val="FFFFFF"/>
                </a:solidFill>
              </a:rPr>
              <a:t> </a:t>
            </a:r>
            <a:r>
              <a:rPr lang="en-US" sz="1800" dirty="0" err="1">
                <a:solidFill>
                  <a:srgbClr val="FFFFFF"/>
                </a:solidFill>
              </a:rPr>
              <a:t>na</a:t>
            </a:r>
            <a:r>
              <a:rPr lang="en-US" sz="1800" dirty="0">
                <a:solidFill>
                  <a:srgbClr val="FFFFFF"/>
                </a:solidFill>
              </a:rPr>
              <a:t> </a:t>
            </a:r>
            <a:r>
              <a:rPr lang="en-US" sz="1800" dirty="0" err="1">
                <a:solidFill>
                  <a:srgbClr val="FFFFFF"/>
                </a:solidFill>
              </a:rPr>
              <a:t>srednjov</a:t>
            </a:r>
            <a:r>
              <a:rPr lang="sr-Latn-ME" sz="1800" dirty="0">
                <a:solidFill>
                  <a:srgbClr val="FFFFFF"/>
                </a:solidFill>
              </a:rPr>
              <a:t>j</a:t>
            </a:r>
            <a:r>
              <a:rPr lang="en-US" sz="1800" dirty="0" err="1">
                <a:solidFill>
                  <a:srgbClr val="FFFFFF"/>
                </a:solidFill>
              </a:rPr>
              <a:t>ekovne</a:t>
            </a:r>
            <a:r>
              <a:rPr lang="en-US" sz="1800" dirty="0">
                <a:solidFill>
                  <a:srgbClr val="FFFFFF"/>
                </a:solidFill>
              </a:rPr>
              <a:t>, </a:t>
            </a:r>
            <a:r>
              <a:rPr lang="sr-Latn-ME" sz="1800" dirty="0">
                <a:solidFill>
                  <a:srgbClr val="FFFFFF"/>
                </a:solidFill>
              </a:rPr>
              <a:t>m</a:t>
            </a:r>
            <a:r>
              <a:rPr lang="en-US" sz="1800" dirty="0" err="1">
                <a:solidFill>
                  <a:srgbClr val="FFFFFF"/>
                </a:solidFill>
              </a:rPr>
              <a:t>eđu</a:t>
            </a:r>
            <a:r>
              <a:rPr lang="en-US" sz="1800" dirty="0">
                <a:solidFill>
                  <a:srgbClr val="FFFFFF"/>
                </a:solidFill>
              </a:rPr>
              <a:t> </a:t>
            </a:r>
            <a:r>
              <a:rPr lang="en-US" sz="1800" dirty="0" err="1">
                <a:solidFill>
                  <a:srgbClr val="FFFFFF"/>
                </a:solidFill>
              </a:rPr>
              <a:t>njima</a:t>
            </a:r>
            <a:r>
              <a:rPr lang="en-US" sz="1800" dirty="0">
                <a:solidFill>
                  <a:srgbClr val="FFFFFF"/>
                </a:solidFill>
              </a:rPr>
              <a:t>, </a:t>
            </a:r>
            <a:r>
              <a:rPr lang="en-US" sz="1800" dirty="0" err="1">
                <a:solidFill>
                  <a:srgbClr val="FFFFFF"/>
                </a:solidFill>
              </a:rPr>
              <a:t>najpoznatiji</a:t>
            </a:r>
            <a:r>
              <a:rPr lang="en-US" sz="1800" dirty="0">
                <a:solidFill>
                  <a:srgbClr val="FFFFFF"/>
                </a:solidFill>
              </a:rPr>
              <a:t> </a:t>
            </a:r>
            <a:r>
              <a:rPr lang="en-US" sz="1800" dirty="0" err="1">
                <a:solidFill>
                  <a:srgbClr val="FFFFFF"/>
                </a:solidFill>
              </a:rPr>
              <a:t>su</a:t>
            </a:r>
            <a:r>
              <a:rPr lang="en-US" sz="1800" dirty="0">
                <a:solidFill>
                  <a:srgbClr val="FFFFFF"/>
                </a:solidFill>
              </a:rPr>
              <a:t> </a:t>
            </a:r>
            <a:r>
              <a:rPr lang="en-US" sz="1800" dirty="0" err="1">
                <a:solidFill>
                  <a:srgbClr val="FFFFFF"/>
                </a:solidFill>
              </a:rPr>
              <a:t>bili</a:t>
            </a:r>
            <a:r>
              <a:rPr lang="en-US" sz="1800" dirty="0">
                <a:solidFill>
                  <a:srgbClr val="FFFFFF"/>
                </a:solidFill>
              </a:rPr>
              <a:t> </a:t>
            </a:r>
            <a:r>
              <a:rPr lang="en-US" sz="1800" dirty="0" err="1">
                <a:solidFill>
                  <a:srgbClr val="FFFFFF"/>
                </a:solidFill>
              </a:rPr>
              <a:t>Rodžers</a:t>
            </a:r>
            <a:r>
              <a:rPr lang="en-US" sz="1800" dirty="0">
                <a:solidFill>
                  <a:srgbClr val="FFFFFF"/>
                </a:solidFill>
              </a:rPr>
              <a:t> </a:t>
            </a:r>
            <a:r>
              <a:rPr lang="en-US" sz="1800" dirty="0" err="1">
                <a:solidFill>
                  <a:srgbClr val="FFFFFF"/>
                </a:solidFill>
              </a:rPr>
              <a:t>i</a:t>
            </a:r>
            <a:r>
              <a:rPr lang="en-US" sz="1800" dirty="0">
                <a:solidFill>
                  <a:srgbClr val="FFFFFF"/>
                </a:solidFill>
              </a:rPr>
              <a:t> </a:t>
            </a:r>
            <a:r>
              <a:rPr lang="en-US" sz="1800" dirty="0" err="1">
                <a:solidFill>
                  <a:srgbClr val="FFFFFF"/>
                </a:solidFill>
              </a:rPr>
              <a:t>Goudi</a:t>
            </a:r>
            <a:r>
              <a:rPr lang="en-US" sz="1800" dirty="0">
                <a:solidFill>
                  <a:srgbClr val="FFFFFF"/>
                </a:solidFill>
              </a:rPr>
              <a:t>.</a:t>
            </a:r>
            <a:endParaRPr lang="sr-Latn-ME" sz="1800" dirty="0">
              <a:solidFill>
                <a:srgbClr val="FFFFFF"/>
              </a:solidFill>
            </a:endParaRPr>
          </a:p>
          <a:p>
            <a:pPr>
              <a:lnSpc>
                <a:spcPct val="110000"/>
              </a:lnSpc>
            </a:pPr>
            <a:r>
              <a:rPr lang="en-US" sz="1800" dirty="0">
                <a:solidFill>
                  <a:srgbClr val="FFFFFF"/>
                </a:solidFill>
              </a:rPr>
              <a:t>1888. </a:t>
            </a:r>
            <a:r>
              <a:rPr lang="en-US" sz="1800" dirty="0" err="1">
                <a:solidFill>
                  <a:srgbClr val="FFFFFF"/>
                </a:solidFill>
              </a:rPr>
              <a:t>osniva</a:t>
            </a:r>
            <a:r>
              <a:rPr lang="en-US" sz="1800" dirty="0">
                <a:solidFill>
                  <a:srgbClr val="FFFFFF"/>
                </a:solidFill>
              </a:rPr>
              <a:t> </a:t>
            </a:r>
            <a:r>
              <a:rPr lang="en-US" sz="1800" dirty="0" err="1">
                <a:solidFill>
                  <a:srgbClr val="FFFFFF"/>
                </a:solidFill>
              </a:rPr>
              <a:t>grupu</a:t>
            </a:r>
            <a:r>
              <a:rPr lang="en-US" sz="1800" dirty="0">
                <a:solidFill>
                  <a:srgbClr val="FFFFFF"/>
                </a:solidFill>
              </a:rPr>
              <a:t> </a:t>
            </a:r>
            <a:r>
              <a:rPr lang="en-US" sz="1800" dirty="0" err="1">
                <a:solidFill>
                  <a:srgbClr val="FFFFFF"/>
                </a:solidFill>
              </a:rPr>
              <a:t>Arts'n'Crafts</a:t>
            </a:r>
            <a:r>
              <a:rPr lang="en-US" sz="1800" dirty="0">
                <a:solidFill>
                  <a:srgbClr val="FFFFFF"/>
                </a:solidFill>
              </a:rPr>
              <a:t> exhibition society </a:t>
            </a:r>
            <a:r>
              <a:rPr lang="en-US" sz="1800" dirty="0" err="1">
                <a:solidFill>
                  <a:srgbClr val="FFFFFF"/>
                </a:solidFill>
              </a:rPr>
              <a:t>koja</a:t>
            </a:r>
            <a:r>
              <a:rPr lang="en-US" sz="1800" dirty="0">
                <a:solidFill>
                  <a:srgbClr val="FFFFFF"/>
                </a:solidFill>
              </a:rPr>
              <a:t> </a:t>
            </a:r>
            <a:r>
              <a:rPr lang="en-US" sz="1800" dirty="0" err="1">
                <a:solidFill>
                  <a:srgbClr val="FFFFFF"/>
                </a:solidFill>
              </a:rPr>
              <a:t>jasno</a:t>
            </a:r>
            <a:r>
              <a:rPr lang="en-US" sz="1800" dirty="0">
                <a:solidFill>
                  <a:srgbClr val="FFFFFF"/>
                </a:solidFill>
              </a:rPr>
              <a:t> </a:t>
            </a:r>
            <a:r>
              <a:rPr lang="en-US" sz="1800" dirty="0" err="1">
                <a:solidFill>
                  <a:srgbClr val="FFFFFF"/>
                </a:solidFill>
              </a:rPr>
              <a:t>odbacuje</a:t>
            </a:r>
            <a:r>
              <a:rPr lang="en-US" sz="1800" dirty="0">
                <a:solidFill>
                  <a:srgbClr val="FFFFFF"/>
                </a:solidFill>
              </a:rPr>
              <a:t> </a:t>
            </a:r>
            <a:r>
              <a:rPr lang="en-US" sz="1800" dirty="0" err="1">
                <a:solidFill>
                  <a:srgbClr val="FFFFFF"/>
                </a:solidFill>
              </a:rPr>
              <a:t>istoricizam</a:t>
            </a:r>
            <a:r>
              <a:rPr lang="en-US" sz="1800" dirty="0">
                <a:solidFill>
                  <a:srgbClr val="FFFFFF"/>
                </a:solidFill>
              </a:rPr>
              <a:t> </a:t>
            </a:r>
            <a:r>
              <a:rPr lang="en-US" sz="1800" dirty="0" err="1">
                <a:solidFill>
                  <a:srgbClr val="FFFFFF"/>
                </a:solidFill>
              </a:rPr>
              <a:t>i</a:t>
            </a:r>
            <a:r>
              <a:rPr lang="en-US" sz="1800" dirty="0">
                <a:solidFill>
                  <a:srgbClr val="FFFFFF"/>
                </a:solidFill>
              </a:rPr>
              <a:t> </a:t>
            </a:r>
            <a:r>
              <a:rPr lang="en-US" sz="1800" dirty="0" err="1">
                <a:solidFill>
                  <a:srgbClr val="FFFFFF"/>
                </a:solidFill>
              </a:rPr>
              <a:t>industrijsku</a:t>
            </a:r>
            <a:r>
              <a:rPr lang="en-US" sz="1800" dirty="0">
                <a:solidFill>
                  <a:srgbClr val="FFFFFF"/>
                </a:solidFill>
              </a:rPr>
              <a:t> </a:t>
            </a:r>
            <a:r>
              <a:rPr lang="en-US" sz="1800" dirty="0" err="1">
                <a:solidFill>
                  <a:srgbClr val="FFFFFF"/>
                </a:solidFill>
              </a:rPr>
              <a:t>proizvodnju</a:t>
            </a:r>
            <a:r>
              <a:rPr lang="en-US" sz="1800" dirty="0">
                <a:solidFill>
                  <a:srgbClr val="FFFFFF"/>
                </a:solidFill>
              </a:rPr>
              <a:t>. Ova </a:t>
            </a:r>
            <a:r>
              <a:rPr lang="en-US" sz="1800" dirty="0" err="1">
                <a:solidFill>
                  <a:srgbClr val="FFFFFF"/>
                </a:solidFill>
              </a:rPr>
              <a:t>grupacija</a:t>
            </a:r>
            <a:r>
              <a:rPr lang="en-US" sz="1800" dirty="0">
                <a:solidFill>
                  <a:srgbClr val="FFFFFF"/>
                </a:solidFill>
              </a:rPr>
              <a:t> </a:t>
            </a:r>
            <a:r>
              <a:rPr lang="en-US" sz="1800" dirty="0" err="1">
                <a:solidFill>
                  <a:srgbClr val="FFFFFF"/>
                </a:solidFill>
              </a:rPr>
              <a:t>ručno</a:t>
            </a:r>
            <a:r>
              <a:rPr lang="en-US" sz="1800" dirty="0">
                <a:solidFill>
                  <a:srgbClr val="FFFFFF"/>
                </a:solidFill>
              </a:rPr>
              <a:t> </a:t>
            </a:r>
            <a:r>
              <a:rPr lang="en-US" sz="1800" dirty="0" err="1">
                <a:solidFill>
                  <a:srgbClr val="FFFFFF"/>
                </a:solidFill>
              </a:rPr>
              <a:t>izrađuje</a:t>
            </a:r>
            <a:r>
              <a:rPr lang="en-US" sz="1800" dirty="0">
                <a:solidFill>
                  <a:srgbClr val="FFFFFF"/>
                </a:solidFill>
              </a:rPr>
              <a:t> </a:t>
            </a:r>
            <a:r>
              <a:rPr lang="en-US" sz="1800" dirty="0" err="1">
                <a:solidFill>
                  <a:srgbClr val="FFFFFF"/>
                </a:solidFill>
              </a:rPr>
              <a:t>zanatske</a:t>
            </a:r>
            <a:r>
              <a:rPr lang="en-US" sz="1800" dirty="0">
                <a:solidFill>
                  <a:srgbClr val="FFFFFF"/>
                </a:solidFill>
              </a:rPr>
              <a:t> </a:t>
            </a:r>
            <a:r>
              <a:rPr lang="en-US" sz="1800" dirty="0" err="1">
                <a:solidFill>
                  <a:srgbClr val="FFFFFF"/>
                </a:solidFill>
              </a:rPr>
              <a:t>predmete</a:t>
            </a:r>
            <a:r>
              <a:rPr lang="en-US" sz="1800" dirty="0">
                <a:solidFill>
                  <a:srgbClr val="FFFFFF"/>
                </a:solidFill>
              </a:rPr>
              <a:t> </a:t>
            </a:r>
            <a:r>
              <a:rPr lang="en-US" sz="1800" dirty="0" err="1">
                <a:solidFill>
                  <a:srgbClr val="FFFFFF"/>
                </a:solidFill>
              </a:rPr>
              <a:t>i</a:t>
            </a:r>
            <a:r>
              <a:rPr lang="en-US" sz="1800" dirty="0">
                <a:solidFill>
                  <a:srgbClr val="FFFFFF"/>
                </a:solidFill>
              </a:rPr>
              <a:t> </a:t>
            </a:r>
            <a:r>
              <a:rPr lang="en-US" sz="1800" dirty="0" err="1">
                <a:solidFill>
                  <a:srgbClr val="FFFFFF"/>
                </a:solidFill>
              </a:rPr>
              <a:t>ukrašava</a:t>
            </a:r>
            <a:r>
              <a:rPr lang="en-US" sz="1800" dirty="0">
                <a:solidFill>
                  <a:srgbClr val="FFFFFF"/>
                </a:solidFill>
              </a:rPr>
              <a:t> </a:t>
            </a:r>
            <a:r>
              <a:rPr lang="en-US" sz="1800" dirty="0" err="1">
                <a:solidFill>
                  <a:srgbClr val="FFFFFF"/>
                </a:solidFill>
              </a:rPr>
              <a:t>ih</a:t>
            </a:r>
            <a:r>
              <a:rPr lang="en-US" sz="1800" dirty="0">
                <a:solidFill>
                  <a:srgbClr val="FFFFFF"/>
                </a:solidFill>
              </a:rPr>
              <a:t> </a:t>
            </a:r>
            <a:r>
              <a:rPr lang="en-US" sz="1800" dirty="0" err="1">
                <a:solidFill>
                  <a:srgbClr val="FFFFFF"/>
                </a:solidFill>
              </a:rPr>
              <a:t>na</a:t>
            </a:r>
            <a:r>
              <a:rPr lang="en-US" sz="1800" dirty="0">
                <a:solidFill>
                  <a:srgbClr val="FFFFFF"/>
                </a:solidFill>
              </a:rPr>
              <a:t> </a:t>
            </a:r>
            <a:r>
              <a:rPr lang="en-US" sz="1800" dirty="0" err="1">
                <a:solidFill>
                  <a:srgbClr val="FFFFFF"/>
                </a:solidFill>
              </a:rPr>
              <a:t>organski</a:t>
            </a:r>
            <a:r>
              <a:rPr lang="en-US" sz="1800" dirty="0">
                <a:solidFill>
                  <a:srgbClr val="FFFFFF"/>
                </a:solidFill>
              </a:rPr>
              <a:t> </a:t>
            </a:r>
            <a:r>
              <a:rPr lang="en-US" sz="1800" dirty="0" err="1">
                <a:solidFill>
                  <a:srgbClr val="FFFFFF"/>
                </a:solidFill>
              </a:rPr>
              <a:t>način</a:t>
            </a:r>
            <a:r>
              <a:rPr lang="en-US" sz="1800" dirty="0">
                <a:solidFill>
                  <a:srgbClr val="FFFFFF"/>
                </a:solidFill>
              </a:rPr>
              <a:t> </a:t>
            </a:r>
            <a:r>
              <a:rPr lang="en-US" sz="1800" dirty="0" err="1">
                <a:solidFill>
                  <a:srgbClr val="FFFFFF"/>
                </a:solidFill>
              </a:rPr>
              <a:t>i</a:t>
            </a:r>
            <a:r>
              <a:rPr lang="en-US" sz="1800" dirty="0">
                <a:solidFill>
                  <a:srgbClr val="FFFFFF"/>
                </a:solidFill>
              </a:rPr>
              <a:t> </a:t>
            </a:r>
            <a:r>
              <a:rPr lang="en-US" sz="1800" dirty="0" err="1">
                <a:solidFill>
                  <a:srgbClr val="FFFFFF"/>
                </a:solidFill>
              </a:rPr>
              <a:t>podstiče</a:t>
            </a:r>
            <a:r>
              <a:rPr lang="en-US" sz="1800" dirty="0">
                <a:solidFill>
                  <a:srgbClr val="FFFFFF"/>
                </a:solidFill>
              </a:rPr>
              <a:t> </a:t>
            </a:r>
            <a:r>
              <a:rPr lang="en-US" sz="1800" dirty="0" err="1">
                <a:solidFill>
                  <a:srgbClr val="FFFFFF"/>
                </a:solidFill>
              </a:rPr>
              <a:t>kreiranje</a:t>
            </a:r>
            <a:r>
              <a:rPr lang="en-US" sz="1800" dirty="0">
                <a:solidFill>
                  <a:srgbClr val="FFFFFF"/>
                </a:solidFill>
              </a:rPr>
              <a:t> </a:t>
            </a:r>
            <a:r>
              <a:rPr lang="en-US" sz="1800" dirty="0" err="1">
                <a:solidFill>
                  <a:srgbClr val="FFFFFF"/>
                </a:solidFill>
              </a:rPr>
              <a:t>novog</a:t>
            </a:r>
            <a:r>
              <a:rPr lang="en-US" sz="1800" dirty="0">
                <a:solidFill>
                  <a:srgbClr val="FFFFFF"/>
                </a:solidFill>
              </a:rPr>
              <a:t> </a:t>
            </a:r>
            <a:r>
              <a:rPr lang="en-US" sz="1800" dirty="0" err="1">
                <a:solidFill>
                  <a:srgbClr val="FFFFFF"/>
                </a:solidFill>
              </a:rPr>
              <a:t>pokreta</a:t>
            </a:r>
            <a:r>
              <a:rPr lang="en-US" sz="1800" dirty="0">
                <a:solidFill>
                  <a:srgbClr val="FFFFFF"/>
                </a:solidFill>
              </a:rPr>
              <a:t> - Art Nu</a:t>
            </a:r>
            <a:r>
              <a:rPr lang="sr-Latn-ME" sz="1800" dirty="0">
                <a:solidFill>
                  <a:srgbClr val="FFFFFF"/>
                </a:solidFill>
              </a:rPr>
              <a:t>o</a:t>
            </a:r>
            <a:r>
              <a:rPr lang="en-US" sz="1800" dirty="0">
                <a:solidFill>
                  <a:srgbClr val="FFFFFF"/>
                </a:solidFill>
              </a:rPr>
              <a:t>vo.</a:t>
            </a:r>
          </a:p>
        </p:txBody>
      </p:sp>
    </p:spTree>
    <p:extLst>
      <p:ext uri="{BB962C8B-B14F-4D97-AF65-F5344CB8AC3E}">
        <p14:creationId xmlns:p14="http://schemas.microsoft.com/office/powerpoint/2010/main" val="32709554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extLst/>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276CD9-CA94-40E3-8690-D7EC4F6786A3}"/>
              </a:ext>
            </a:extLst>
          </p:cNvPr>
          <p:cNvSpPr>
            <a:spLocks noGrp="1"/>
          </p:cNvSpPr>
          <p:nvPr>
            <p:ph type="title"/>
          </p:nvPr>
        </p:nvSpPr>
        <p:spPr>
          <a:xfrm>
            <a:off x="4926188" y="609600"/>
            <a:ext cx="6338433" cy="1326321"/>
          </a:xfrm>
        </p:spPr>
        <p:txBody>
          <a:bodyPr>
            <a:normAutofit/>
          </a:bodyPr>
          <a:lstStyle/>
          <a:p>
            <a:r>
              <a:rPr lang="sr-Latn-ME"/>
              <a:t>Evropska tradicija teorije dizajna</a:t>
            </a:r>
            <a:endParaRPr lang="en-US" dirty="0"/>
          </a:p>
        </p:txBody>
      </p:sp>
      <p:pic>
        <p:nvPicPr>
          <p:cNvPr id="5" name="Picture 4" descr="A person looking at the camera&#10;&#10;Description generated with very high confidence">
            <a:extLst>
              <a:ext uri="{FF2B5EF4-FFF2-40B4-BE49-F238E27FC236}">
                <a16:creationId xmlns:a16="http://schemas.microsoft.com/office/drawing/2014/main" xmlns="" id="{007D35DD-CD8B-4C2C-BB90-591229605394}"/>
              </a:ext>
            </a:extLst>
          </p:cNvPr>
          <p:cNvPicPr>
            <a:picLocks noChangeAspect="1"/>
          </p:cNvPicPr>
          <p:nvPr/>
        </p:nvPicPr>
        <p:blipFill rotWithShape="1">
          <a:blip r:embed="rId3">
            <a:extLst>
              <a:ext uri="{28A0092B-C50C-407E-A947-70E740481C1C}">
                <a14:useLocalDpi xmlns:a14="http://schemas.microsoft.com/office/drawing/2010/main" val="0"/>
              </a:ext>
            </a:extLst>
          </a:blip>
          <a:srcRect r="1" b="122"/>
          <a:stretch/>
        </p:blipFill>
        <p:spPr>
          <a:xfrm>
            <a:off x="20" y="10"/>
            <a:ext cx="4634779" cy="6857990"/>
          </a:xfrm>
          <a:prstGeom prst="rect">
            <a:avLst/>
          </a:prstGeom>
        </p:spPr>
      </p:pic>
      <p:sp>
        <p:nvSpPr>
          <p:cNvPr id="3" name="Content Placeholder 2">
            <a:extLst>
              <a:ext uri="{FF2B5EF4-FFF2-40B4-BE49-F238E27FC236}">
                <a16:creationId xmlns:a16="http://schemas.microsoft.com/office/drawing/2014/main" xmlns="" id="{AB4C716C-7138-4FD6-B56F-1C6513CE2177}"/>
              </a:ext>
            </a:extLst>
          </p:cNvPr>
          <p:cNvSpPr>
            <a:spLocks noGrp="1"/>
          </p:cNvSpPr>
          <p:nvPr>
            <p:ph idx="1"/>
          </p:nvPr>
        </p:nvSpPr>
        <p:spPr>
          <a:xfrm>
            <a:off x="4926187" y="2096064"/>
            <a:ext cx="6338434" cy="3695136"/>
          </a:xfrm>
        </p:spPr>
        <p:txBody>
          <a:bodyPr>
            <a:normAutofit/>
          </a:bodyPr>
          <a:lstStyle/>
          <a:p>
            <a:pPr>
              <a:lnSpc>
                <a:spcPct val="110000"/>
              </a:lnSpc>
            </a:pPr>
            <a:r>
              <a:rPr lang="sr-Latn-ME" dirty="0"/>
              <a:t>Početkom XX vijeka industrijska revolucija je preovladala, što znači da se dizajn morao prilagođavati društvenim tendencijama. Tada je izrastao novi dizajnerski pokret koji je postavio Valter Gropijus, arhitekta, dizajner i teoretičar – osnivač škole Bauhaus.</a:t>
            </a:r>
            <a:endParaRPr lang="sr-Latn-ME"/>
          </a:p>
          <a:p>
            <a:pPr>
              <a:lnSpc>
                <a:spcPct val="110000"/>
              </a:lnSpc>
            </a:pPr>
            <a:r>
              <a:rPr lang="en-US" dirty="0"/>
              <a:t>Bauhaus</a:t>
            </a:r>
            <a:r>
              <a:rPr lang="sr-Latn-ME" dirty="0"/>
              <a:t>(Njemačka) je</a:t>
            </a:r>
            <a:r>
              <a:rPr lang="en-US" dirty="0"/>
              <a:t> </a:t>
            </a:r>
            <a:r>
              <a:rPr lang="en-US" dirty="0" err="1"/>
              <a:t>škol</a:t>
            </a:r>
            <a:r>
              <a:rPr lang="sr-Latn-ME" dirty="0"/>
              <a:t>a</a:t>
            </a:r>
            <a:r>
              <a:rPr lang="en-US" dirty="0"/>
              <a:t> </a:t>
            </a:r>
            <a:r>
              <a:rPr lang="en-US" dirty="0" err="1"/>
              <a:t>dizajna</a:t>
            </a:r>
            <a:r>
              <a:rPr lang="en-US" dirty="0"/>
              <a:t> u </a:t>
            </a:r>
            <a:r>
              <a:rPr lang="en-US" dirty="0" err="1"/>
              <a:t>kojoj</a:t>
            </a:r>
            <a:r>
              <a:rPr lang="en-US" dirty="0"/>
              <a:t> </a:t>
            </a:r>
            <a:r>
              <a:rPr lang="en-US" dirty="0" err="1"/>
              <a:t>su</a:t>
            </a:r>
            <a:r>
              <a:rPr lang="en-US" dirty="0"/>
              <a:t> se </a:t>
            </a:r>
            <a:r>
              <a:rPr lang="en-US" dirty="0" err="1"/>
              <a:t>studenti</a:t>
            </a:r>
            <a:r>
              <a:rPr lang="en-US" dirty="0"/>
              <a:t> </a:t>
            </a:r>
            <a:r>
              <a:rPr lang="en-US" dirty="0" err="1"/>
              <a:t>učili</a:t>
            </a:r>
            <a:r>
              <a:rPr lang="en-US" dirty="0"/>
              <a:t> </a:t>
            </a:r>
            <a:r>
              <a:rPr lang="en-US" dirty="0" err="1"/>
              <a:t>kako</a:t>
            </a:r>
            <a:r>
              <a:rPr lang="en-US" dirty="0"/>
              <a:t> da </a:t>
            </a:r>
            <a:r>
              <a:rPr lang="en-US" dirty="0" err="1"/>
              <a:t>koriste</a:t>
            </a:r>
            <a:r>
              <a:rPr lang="en-US" dirty="0"/>
              <a:t> </a:t>
            </a:r>
            <a:r>
              <a:rPr lang="en-US" dirty="0" err="1"/>
              <a:t>moderne</a:t>
            </a:r>
            <a:r>
              <a:rPr lang="en-US" dirty="0"/>
              <a:t> </a:t>
            </a:r>
            <a:r>
              <a:rPr lang="en-US" dirty="0" err="1"/>
              <a:t>i</a:t>
            </a:r>
            <a:r>
              <a:rPr lang="en-US" dirty="0"/>
              <a:t> </a:t>
            </a:r>
            <a:r>
              <a:rPr lang="en-US" dirty="0" err="1"/>
              <a:t>inovativne</a:t>
            </a:r>
            <a:r>
              <a:rPr lang="en-US" dirty="0"/>
              <a:t> </a:t>
            </a:r>
            <a:r>
              <a:rPr lang="en-US" dirty="0" err="1"/>
              <a:t>materijale</a:t>
            </a:r>
            <a:r>
              <a:rPr lang="en-US" dirty="0"/>
              <a:t> za </a:t>
            </a:r>
            <a:r>
              <a:rPr lang="en-US" dirty="0" err="1"/>
              <a:t>kreiranje</a:t>
            </a:r>
            <a:r>
              <a:rPr lang="en-US" dirty="0"/>
              <a:t> </a:t>
            </a:r>
            <a:r>
              <a:rPr lang="en-US" dirty="0" err="1"/>
              <a:t>originalnog</a:t>
            </a:r>
            <a:r>
              <a:rPr lang="en-US" dirty="0"/>
              <a:t> </a:t>
            </a:r>
            <a:r>
              <a:rPr lang="en-US" dirty="0" err="1"/>
              <a:t>nameštaja</a:t>
            </a:r>
            <a:r>
              <a:rPr lang="en-US" dirty="0"/>
              <a:t> </a:t>
            </a:r>
            <a:r>
              <a:rPr lang="en-US" dirty="0" err="1"/>
              <a:t>i</a:t>
            </a:r>
            <a:r>
              <a:rPr lang="en-US" dirty="0"/>
              <a:t> </a:t>
            </a:r>
            <a:r>
              <a:rPr lang="en-US" dirty="0" err="1"/>
              <a:t>građevina</a:t>
            </a:r>
            <a:r>
              <a:rPr lang="en-US" dirty="0"/>
              <a:t>. </a:t>
            </a:r>
            <a:endParaRPr lang="en-US"/>
          </a:p>
        </p:txBody>
      </p:sp>
      <p:cxnSp>
        <p:nvCxnSpPr>
          <p:cNvPr id="10" name="Straight Connector 9">
            <a:extLst>
              <a:ext uri="{FF2B5EF4-FFF2-40B4-BE49-F238E27FC236}">
                <a16:creationId xmlns:a16="http://schemas.microsoft.com/office/drawing/2014/main" xmlns="" id="{E2A31A05-19BB-4F84-9402-E8569CBDBDB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34799"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4870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xmlns="" name="Damask" id="{F9A299A0-33D0-4E0F-9F3F-7163E3744208}" vid="{746EEEEA-FB6A-406B-B510-531588D54811}"/>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1380992</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This template makes an impression with its bold red background, radial sunburst pattern, and contrasting black title bar. Consider it for your small business or marketing presentation. Or, take advantage of the red color scheme to make a holiday-themed presentation.  Compatible with PowerPoint 2013 and later, this template offers a variety of slide layouts including title slides, bulleted lists, photo with captions, a sample chart, and blank slide, all in a widescreen (16X9) format.
</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2011-12-19T18:35:00+00:00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TP102804893</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725212</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REDMOND\v-vaddu</DisplayName>
        <AccountId>2567</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Props1.xml><?xml version="1.0" encoding="utf-8"?>
<ds:datastoreItem xmlns:ds="http://schemas.openxmlformats.org/officeDocument/2006/customXml" ds:itemID="{0A765CE0-A8A0-42E0-82D2-3F870DB4D5F7}">
  <ds:schemaRefs>
    <ds:schemaRef ds:uri="http://schemas.microsoft.com/sharepoint/v3/contenttype/forms"/>
  </ds:schemaRefs>
</ds:datastoreItem>
</file>

<file path=customXml/itemProps2.xml><?xml version="1.0" encoding="utf-8"?>
<ds:datastoreItem xmlns:ds="http://schemas.openxmlformats.org/officeDocument/2006/customXml" ds:itemID="{41BC18E0-614B-4152-A3EE-8AA2B60C72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5076977-ECB7-44C2-A70D-853BB6B41242}">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4873beb7-5857-4685-be1f-d57550cc96cc"/>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14</TotalTime>
  <Words>578</Words>
  <Application>Microsoft Office PowerPoint</Application>
  <PresentationFormat>Custom</PresentationFormat>
  <Paragraphs>36</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Damask</vt:lpstr>
      <vt:lpstr>EVROPSKA I AMERIČKA TRADICIJA TEORIJE DIZAJNA</vt:lpstr>
      <vt:lpstr>UVOD</vt:lpstr>
      <vt:lpstr>PowerPoint Presentation</vt:lpstr>
      <vt:lpstr>uvod</vt:lpstr>
      <vt:lpstr>PowerPoint Presentation</vt:lpstr>
      <vt:lpstr>uvod</vt:lpstr>
      <vt:lpstr>Evropska tradicija teorije dizajna</vt:lpstr>
      <vt:lpstr>Evropska tradicija teorije dizajna</vt:lpstr>
      <vt:lpstr>Evropska tradicija teorije dizajna</vt:lpstr>
      <vt:lpstr>Evropska tradicija teorije dizajna</vt:lpstr>
      <vt:lpstr>Američka tradicija teorije dizajna</vt:lpstr>
      <vt:lpstr>HVALA NA PAŽNJI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EVROPSKA I AMERIČKA TRADICIJA TEORIJE DIZAJNA</dc:title>
  <dc:creator>marija z</dc:creator>
  <cp:lastModifiedBy>ucenik</cp:lastModifiedBy>
  <cp:revision>3</cp:revision>
  <dcterms:created xsi:type="dcterms:W3CDTF">2018-09-16T07:57:51Z</dcterms:created>
  <dcterms:modified xsi:type="dcterms:W3CDTF">2018-09-17T06:01:30Z</dcterms:modified>
</cp:coreProperties>
</file>