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2"/>
  </p:notesMasterIdLst>
  <p:sldIdLst>
    <p:sldId id="256" r:id="rId2"/>
    <p:sldId id="267" r:id="rId3"/>
    <p:sldId id="257" r:id="rId4"/>
    <p:sldId id="259" r:id="rId5"/>
    <p:sldId id="261" r:id="rId6"/>
    <p:sldId id="258" r:id="rId7"/>
    <p:sldId id="262" r:id="rId8"/>
    <p:sldId id="269" r:id="rId9"/>
    <p:sldId id="268"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594" autoAdjust="0"/>
  </p:normalViewPr>
  <p:slideViewPr>
    <p:cSldViewPr>
      <p:cViewPr varScale="1">
        <p:scale>
          <a:sx n="80" d="100"/>
          <a:sy n="80" d="100"/>
        </p:scale>
        <p:origin x="-159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4FDF5D-B21B-43B9-8192-3D0C1659582A}" type="datetimeFigureOut">
              <a:rPr lang="en-US" smtClean="0"/>
              <a:pPr/>
              <a:t>3/19/2020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688945-0CB7-4097-9D92-F84223C6EC3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4000" dirty="0" err="1" smtClean="0"/>
              <a:t>Dragi</a:t>
            </a:r>
            <a:r>
              <a:rPr lang="en-US" sz="4000" dirty="0" smtClean="0"/>
              <a:t> </a:t>
            </a:r>
            <a:r>
              <a:rPr lang="en-US" sz="4000" dirty="0" err="1" smtClean="0"/>
              <a:t>učenici</a:t>
            </a:r>
            <a:r>
              <a:rPr lang="en-US" sz="4000" dirty="0" smtClean="0"/>
              <a:t>, </a:t>
            </a:r>
            <a:r>
              <a:rPr lang="en-US" sz="4000" dirty="0" err="1" smtClean="0"/>
              <a:t>tema</a:t>
            </a:r>
            <a:r>
              <a:rPr lang="en-US" sz="4000" dirty="0" smtClean="0"/>
              <a:t> </a:t>
            </a:r>
            <a:r>
              <a:rPr lang="en-US" sz="4000" dirty="0" err="1" smtClean="0"/>
              <a:t>današnjeg</a:t>
            </a:r>
            <a:r>
              <a:rPr lang="en-US" sz="4000" dirty="0" smtClean="0"/>
              <a:t> </a:t>
            </a:r>
            <a:r>
              <a:rPr lang="en-US" sz="4000" dirty="0" err="1" smtClean="0"/>
              <a:t>časa</a:t>
            </a:r>
            <a:r>
              <a:rPr lang="en-US" sz="4000" dirty="0" smtClean="0"/>
              <a:t> </a:t>
            </a:r>
            <a:r>
              <a:rPr lang="en-US" sz="4000" dirty="0" err="1" smtClean="0"/>
              <a:t>su</a:t>
            </a:r>
            <a:r>
              <a:rPr lang="en-US" sz="4000" dirty="0" smtClean="0"/>
              <a:t> </a:t>
            </a:r>
            <a:r>
              <a:rPr lang="en-US" sz="4000" dirty="0" err="1" smtClean="0"/>
              <a:t>električna</a:t>
            </a:r>
            <a:r>
              <a:rPr lang="en-US" sz="4000" dirty="0" smtClean="0"/>
              <a:t> </a:t>
            </a:r>
            <a:r>
              <a:rPr lang="en-US" sz="4000" dirty="0" err="1" smtClean="0"/>
              <a:t>brojila</a:t>
            </a:r>
            <a:r>
              <a:rPr lang="en-US" sz="4000" dirty="0" smtClean="0"/>
              <a:t>. </a:t>
            </a:r>
            <a:r>
              <a:rPr lang="en-US" sz="4000" dirty="0" err="1" smtClean="0"/>
              <a:t>Pretpostavljam</a:t>
            </a:r>
            <a:r>
              <a:rPr lang="en-US" sz="4000" dirty="0" smtClean="0"/>
              <a:t> </a:t>
            </a:r>
            <a:r>
              <a:rPr lang="en-US" sz="4000" dirty="0" err="1" smtClean="0"/>
              <a:t>da</a:t>
            </a:r>
            <a:r>
              <a:rPr lang="en-US" sz="4000" dirty="0" smtClean="0"/>
              <a:t> </a:t>
            </a:r>
            <a:r>
              <a:rPr lang="en-US" sz="4000" dirty="0" err="1" smtClean="0"/>
              <a:t>ste</a:t>
            </a:r>
            <a:r>
              <a:rPr lang="en-US" sz="4000" dirty="0" smtClean="0"/>
              <a:t> </a:t>
            </a:r>
            <a:r>
              <a:rPr lang="en-US" sz="4000" dirty="0" err="1" smtClean="0"/>
              <a:t>svi</a:t>
            </a:r>
            <a:r>
              <a:rPr lang="en-US" sz="4000" dirty="0" smtClean="0"/>
              <a:t> </a:t>
            </a:r>
            <a:r>
              <a:rPr lang="en-US" sz="4000" dirty="0" err="1" smtClean="0"/>
              <a:t>imali</a:t>
            </a:r>
            <a:r>
              <a:rPr lang="en-US" sz="4000" dirty="0" smtClean="0"/>
              <a:t> </a:t>
            </a:r>
            <a:r>
              <a:rPr lang="en-US" sz="4000" dirty="0" err="1" smtClean="0"/>
              <a:t>prilike</a:t>
            </a:r>
            <a:r>
              <a:rPr lang="en-US" sz="4000" dirty="0" smtClean="0"/>
              <a:t> </a:t>
            </a:r>
            <a:r>
              <a:rPr lang="en-US" sz="4000" dirty="0" err="1" smtClean="0"/>
              <a:t>da</a:t>
            </a:r>
            <a:r>
              <a:rPr lang="en-US" sz="4000" dirty="0" smtClean="0"/>
              <a:t> </a:t>
            </a:r>
            <a:r>
              <a:rPr lang="en-US" sz="4000" dirty="0" err="1" smtClean="0"/>
              <a:t>vidite</a:t>
            </a:r>
            <a:r>
              <a:rPr lang="en-US" sz="4000" dirty="0" smtClean="0"/>
              <a:t> </a:t>
            </a:r>
            <a:r>
              <a:rPr lang="en-US" sz="4000" dirty="0" err="1" smtClean="0"/>
              <a:t>neko</a:t>
            </a:r>
            <a:r>
              <a:rPr lang="en-US" sz="4000" dirty="0" smtClean="0"/>
              <a:t> </a:t>
            </a:r>
            <a:r>
              <a:rPr lang="en-US" sz="4000" dirty="0" err="1" smtClean="0"/>
              <a:t>brojilo</a:t>
            </a:r>
            <a:r>
              <a:rPr lang="en-US" sz="4000" dirty="0" smtClean="0"/>
              <a:t> </a:t>
            </a:r>
            <a:r>
              <a:rPr lang="en-US" sz="4000" dirty="0" err="1" smtClean="0"/>
              <a:t>bilo</a:t>
            </a:r>
            <a:r>
              <a:rPr lang="en-US" sz="4000" dirty="0" smtClean="0"/>
              <a:t> u </a:t>
            </a:r>
            <a:r>
              <a:rPr lang="en-US" sz="4000" dirty="0" err="1" smtClean="0"/>
              <a:t>svojim</a:t>
            </a:r>
            <a:r>
              <a:rPr lang="en-US" sz="4000" dirty="0" smtClean="0"/>
              <a:t> </a:t>
            </a:r>
            <a:r>
              <a:rPr lang="en-US" sz="4000" dirty="0" err="1" smtClean="0"/>
              <a:t>stanovima</a:t>
            </a:r>
            <a:r>
              <a:rPr lang="en-US" sz="4000" dirty="0" smtClean="0"/>
              <a:t>, </a:t>
            </a:r>
            <a:r>
              <a:rPr lang="en-US" sz="4000" dirty="0" err="1" smtClean="0"/>
              <a:t>kućama</a:t>
            </a:r>
            <a:r>
              <a:rPr lang="en-US" sz="4000" dirty="0" smtClean="0"/>
              <a:t> </a:t>
            </a:r>
            <a:r>
              <a:rPr lang="en-US" sz="4000" dirty="0" err="1" smtClean="0"/>
              <a:t>ili</a:t>
            </a:r>
            <a:r>
              <a:rPr lang="en-US" sz="4000" dirty="0" smtClean="0"/>
              <a:t> </a:t>
            </a:r>
            <a:r>
              <a:rPr lang="en-US" sz="4000" dirty="0" err="1" smtClean="0"/>
              <a:t>ulazima</a:t>
            </a:r>
            <a:r>
              <a:rPr lang="en-US" sz="4000" dirty="0" smtClean="0"/>
              <a:t> </a:t>
            </a:r>
            <a:r>
              <a:rPr lang="en-US" sz="4000" dirty="0" err="1" smtClean="0"/>
              <a:t>zgrada</a:t>
            </a:r>
            <a:r>
              <a:rPr lang="en-US" sz="4000" dirty="0" smtClean="0"/>
              <a:t>.</a:t>
            </a:r>
          </a:p>
          <a:p>
            <a:r>
              <a:rPr lang="en-US" sz="4000" dirty="0" smtClean="0"/>
              <a:t>Na </a:t>
            </a:r>
            <a:r>
              <a:rPr lang="en-US" sz="4000" dirty="0" err="1" smtClean="0"/>
              <a:t>sledećoj</a:t>
            </a:r>
            <a:r>
              <a:rPr lang="en-US" sz="4000" dirty="0" smtClean="0"/>
              <a:t> </a:t>
            </a:r>
            <a:r>
              <a:rPr lang="en-US" sz="4000" dirty="0" err="1" smtClean="0"/>
              <a:t>slici</a:t>
            </a:r>
            <a:r>
              <a:rPr lang="en-US" sz="4000" dirty="0" smtClean="0"/>
              <a:t> </a:t>
            </a:r>
            <a:r>
              <a:rPr lang="en-US" sz="4000" dirty="0" err="1" smtClean="0"/>
              <a:t>su</a:t>
            </a:r>
            <a:r>
              <a:rPr lang="en-US" sz="4000" dirty="0" smtClean="0"/>
              <a:t> </a:t>
            </a:r>
            <a:r>
              <a:rPr lang="en-US" sz="4000" dirty="0" err="1" smtClean="0"/>
              <a:t>slike</a:t>
            </a:r>
            <a:r>
              <a:rPr lang="en-US" sz="4000" dirty="0" smtClean="0"/>
              <a:t> </a:t>
            </a:r>
            <a:r>
              <a:rPr lang="en-US" sz="4000" dirty="0" err="1" smtClean="0"/>
              <a:t>brojila</a:t>
            </a:r>
            <a:r>
              <a:rPr lang="en-US" sz="4000" dirty="0" smtClean="0"/>
              <a:t> </a:t>
            </a:r>
            <a:r>
              <a:rPr lang="en-US" sz="4000" dirty="0" err="1" smtClean="0"/>
              <a:t>od</a:t>
            </a:r>
            <a:r>
              <a:rPr lang="en-US" sz="4000" dirty="0" smtClean="0"/>
              <a:t> </a:t>
            </a:r>
            <a:r>
              <a:rPr lang="en-US" sz="4000" dirty="0" err="1" smtClean="0"/>
              <a:t>onih</a:t>
            </a:r>
            <a:r>
              <a:rPr lang="en-US" sz="4000" dirty="0" smtClean="0"/>
              <a:t> </a:t>
            </a:r>
            <a:r>
              <a:rPr lang="en-US" sz="4000" dirty="0" err="1" smtClean="0"/>
              <a:t>najstarijih</a:t>
            </a:r>
            <a:r>
              <a:rPr lang="en-US" sz="4000" dirty="0" smtClean="0"/>
              <a:t> do </a:t>
            </a:r>
            <a:r>
              <a:rPr lang="en-US" sz="4000" dirty="0" err="1" smtClean="0"/>
              <a:t>najnovijih</a:t>
            </a:r>
            <a:r>
              <a:rPr lang="en-US" sz="4000" dirty="0" smtClean="0"/>
              <a:t>.</a:t>
            </a:r>
          </a:p>
          <a:p>
            <a:endParaRPr lang="en-US" dirty="0"/>
          </a:p>
        </p:txBody>
      </p:sp>
      <p:sp>
        <p:nvSpPr>
          <p:cNvPr id="4" name="Slide Number Placeholder 3"/>
          <p:cNvSpPr>
            <a:spLocks noGrp="1"/>
          </p:cNvSpPr>
          <p:nvPr>
            <p:ph type="sldNum" sz="quarter" idx="10"/>
          </p:nvPr>
        </p:nvSpPr>
        <p:spPr/>
        <p:txBody>
          <a:bodyPr/>
          <a:lstStyle/>
          <a:p>
            <a:fld id="{7A688945-0CB7-4097-9D92-F84223C6EC3D}"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Koja</a:t>
            </a:r>
            <a:r>
              <a:rPr lang="en-US" dirty="0" smtClean="0"/>
              <a:t> je </a:t>
            </a:r>
            <a:r>
              <a:rPr lang="en-US" dirty="0" err="1" smtClean="0"/>
              <a:t>funkcija</a:t>
            </a:r>
            <a:r>
              <a:rPr lang="en-US" dirty="0" smtClean="0"/>
              <a:t> </a:t>
            </a:r>
            <a:r>
              <a:rPr lang="en-US" dirty="0" err="1" smtClean="0"/>
              <a:t>električnog</a:t>
            </a:r>
            <a:r>
              <a:rPr lang="en-US" dirty="0" smtClean="0"/>
              <a:t> </a:t>
            </a:r>
            <a:r>
              <a:rPr lang="en-US" dirty="0" err="1" smtClean="0"/>
              <a:t>brojila</a:t>
            </a:r>
            <a:r>
              <a:rPr lang="en-US" dirty="0" smtClean="0"/>
              <a:t>?</a:t>
            </a:r>
            <a:endParaRPr lang="en-US" dirty="0"/>
          </a:p>
        </p:txBody>
      </p:sp>
      <p:sp>
        <p:nvSpPr>
          <p:cNvPr id="4" name="Slide Number Placeholder 3"/>
          <p:cNvSpPr>
            <a:spLocks noGrp="1"/>
          </p:cNvSpPr>
          <p:nvPr>
            <p:ph type="sldNum" sz="quarter" idx="10"/>
          </p:nvPr>
        </p:nvSpPr>
        <p:spPr/>
        <p:txBody>
          <a:bodyPr/>
          <a:lstStyle/>
          <a:p>
            <a:fld id="{7A688945-0CB7-4097-9D92-F84223C6EC3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Sada</a:t>
            </a:r>
            <a:r>
              <a:rPr lang="en-US" dirty="0" smtClean="0"/>
              <a:t> </a:t>
            </a:r>
            <a:r>
              <a:rPr lang="en-US" dirty="0" err="1" smtClean="0"/>
              <a:t>ćemo</a:t>
            </a:r>
            <a:r>
              <a:rPr lang="en-US" dirty="0" smtClean="0"/>
              <a:t> se </a:t>
            </a:r>
            <a:r>
              <a:rPr lang="en-US" dirty="0" err="1" smtClean="0"/>
              <a:t>upoznati</a:t>
            </a:r>
            <a:r>
              <a:rPr lang="en-US" baseline="0" dirty="0" smtClean="0"/>
              <a:t> </a:t>
            </a:r>
            <a:r>
              <a:rPr lang="en-US" baseline="0" dirty="0" err="1" smtClean="0"/>
              <a:t>sa</a:t>
            </a:r>
            <a:r>
              <a:rPr lang="en-US" baseline="0" dirty="0" smtClean="0"/>
              <a:t> </a:t>
            </a:r>
            <a:r>
              <a:rPr lang="en-US" baseline="0" dirty="0" err="1" smtClean="0"/>
              <a:t>konstrukcijom</a:t>
            </a:r>
            <a:r>
              <a:rPr lang="en-US" baseline="0" dirty="0" smtClean="0"/>
              <a:t> </a:t>
            </a:r>
            <a:r>
              <a:rPr lang="en-US" baseline="0" dirty="0" err="1" smtClean="0"/>
              <a:t>monofaznog</a:t>
            </a:r>
            <a:r>
              <a:rPr lang="en-US" baseline="0" dirty="0" smtClean="0"/>
              <a:t> </a:t>
            </a:r>
            <a:r>
              <a:rPr lang="en-US" baseline="0" dirty="0" err="1" smtClean="0"/>
              <a:t>indukcionog</a:t>
            </a:r>
            <a:r>
              <a:rPr lang="en-US" baseline="0" dirty="0" smtClean="0"/>
              <a:t> </a:t>
            </a:r>
            <a:r>
              <a:rPr lang="en-US" baseline="0" dirty="0" err="1" smtClean="0"/>
              <a:t>brojila</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A688945-0CB7-4097-9D92-F84223C6EC3D}"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5A976C13-6012-4611-8D67-D47F8B4C7A53}" type="datetimeFigureOut">
              <a:rPr lang="en-US" smtClean="0"/>
              <a:pPr/>
              <a:t>3/19/2020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5D9C112-6A3C-4D26-82C1-BADB205DB7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976C13-6012-4611-8D67-D47F8B4C7A53}"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976C13-6012-4611-8D67-D47F8B4C7A53}"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976C13-6012-4611-8D67-D47F8B4C7A53}"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A976C13-6012-4611-8D67-D47F8B4C7A53}"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A976C13-6012-4611-8D67-D47F8B4C7A53}"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5A976C13-6012-4611-8D67-D47F8B4C7A53}" type="datetimeFigureOut">
              <a:rPr lang="en-US" smtClean="0"/>
              <a:pPr/>
              <a:t>3/19/2020</a:t>
            </a:fld>
            <a:endParaRPr lang="en-US"/>
          </a:p>
        </p:txBody>
      </p:sp>
      <p:sp>
        <p:nvSpPr>
          <p:cNvPr id="27" name="Slide Number Placeholder 26"/>
          <p:cNvSpPr>
            <a:spLocks noGrp="1"/>
          </p:cNvSpPr>
          <p:nvPr>
            <p:ph type="sldNum" sz="quarter" idx="11"/>
          </p:nvPr>
        </p:nvSpPr>
        <p:spPr/>
        <p:txBody>
          <a:bodyPr rtlCol="0"/>
          <a:lstStyle/>
          <a:p>
            <a:fld id="{35D9C112-6A3C-4D26-82C1-BADB205DB79C}"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976C13-6012-4611-8D67-D47F8B4C7A53}" type="datetimeFigureOut">
              <a:rPr lang="en-US" smtClean="0"/>
              <a:pPr/>
              <a:t>3/19/2020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35D9C112-6A3C-4D26-82C1-BADB205DB7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76C13-6012-4611-8D67-D47F8B4C7A53}"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A976C13-6012-4611-8D67-D47F8B4C7A53}"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A976C13-6012-4611-8D67-D47F8B4C7A53}"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9C112-6A3C-4D26-82C1-BADB205DB7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976C13-6012-4611-8D67-D47F8B4C7A53}" type="datetimeFigureOut">
              <a:rPr lang="en-US" smtClean="0"/>
              <a:pPr/>
              <a:t>3/19/2020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5D9C112-6A3C-4D26-82C1-BADB205DB7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i="1" dirty="0"/>
              <a:t>BROJILA ELEKTRIČNE ENERGIJE</a:t>
            </a:r>
            <a:r>
              <a:rPr lang="en-US" dirty="0"/>
              <a:t/>
            </a:r>
            <a:br>
              <a:rPr lang="en-US" dirty="0"/>
            </a:br>
            <a:endParaRPr lang="en-US" b="1" dirty="0"/>
          </a:p>
        </p:txBody>
      </p:sp>
      <p:sp>
        <p:nvSpPr>
          <p:cNvPr id="3" name="Subtitle 2"/>
          <p:cNvSpPr>
            <a:spLocks noGrp="1"/>
          </p:cNvSpPr>
          <p:nvPr>
            <p:ph type="subTitle" idx="1"/>
          </p:nvPr>
        </p:nvSpPr>
        <p:spPr/>
        <p:txBody>
          <a:bodyPr/>
          <a:lstStyle/>
          <a:p>
            <a:r>
              <a:rPr lang="en-US" dirty="0" smtClean="0"/>
              <a:t>AKTIV ENERGETIKE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85802"/>
          </a:xfrm>
        </p:spPr>
        <p:txBody>
          <a:bodyPr/>
          <a:lstStyle/>
          <a:p>
            <a:r>
              <a:rPr lang="en-US" b="1" dirty="0" err="1" smtClean="0"/>
              <a:t>Princip</a:t>
            </a:r>
            <a:r>
              <a:rPr lang="en-US" b="1" dirty="0" smtClean="0"/>
              <a:t> </a:t>
            </a:r>
            <a:r>
              <a:rPr lang="en-US" b="1" dirty="0" err="1" smtClean="0"/>
              <a:t>rada</a:t>
            </a:r>
            <a:r>
              <a:rPr lang="en-US" b="1" dirty="0" smtClean="0"/>
              <a:t> </a:t>
            </a:r>
            <a:r>
              <a:rPr lang="en-US" b="1" dirty="0" err="1" smtClean="0"/>
              <a:t>indukcionog</a:t>
            </a:r>
            <a:r>
              <a:rPr lang="en-US" b="1" dirty="0" smtClean="0"/>
              <a:t> </a:t>
            </a:r>
            <a:r>
              <a:rPr lang="en-US" b="1" dirty="0" err="1" smtClean="0"/>
              <a:t>brojila</a:t>
            </a:r>
            <a:endParaRPr lang="en-US" dirty="0"/>
          </a:p>
        </p:txBody>
      </p:sp>
      <p:sp>
        <p:nvSpPr>
          <p:cNvPr id="3" name="Content Placeholder 2"/>
          <p:cNvSpPr>
            <a:spLocks noGrp="1"/>
          </p:cNvSpPr>
          <p:nvPr>
            <p:ph idx="1"/>
          </p:nvPr>
        </p:nvSpPr>
        <p:spPr>
          <a:xfrm>
            <a:off x="4714876" y="2428868"/>
            <a:ext cx="3971924" cy="4145668"/>
          </a:xfrm>
        </p:spPr>
        <p:txBody>
          <a:bodyPr>
            <a:normAutofit fontScale="85000" lnSpcReduction="20000"/>
          </a:bodyPr>
          <a:lstStyle/>
          <a:p>
            <a:r>
              <a:rPr lang="sr-Latn-ME" dirty="0" smtClean="0"/>
              <a:t>Da bi se spriječilo okretanje pločice od aluminijuma i registrovanje nepostojeće potrošnje električne energije usljed inercije cijelog sistema, oko aluminijumske pločice postavlja se stalni magnet (kočeći magnet) za brzo kočenje poslije prestanka operećenja.</a:t>
            </a:r>
            <a:endParaRPr lang="en-US" dirty="0" smtClean="0"/>
          </a:p>
          <a:p>
            <a:pPr>
              <a:buNone/>
            </a:pPr>
            <a:r>
              <a:rPr lang="sr-Latn-ME" dirty="0" smtClean="0"/>
              <a:t> </a:t>
            </a:r>
            <a:endParaRPr lang="en-US" dirty="0" smtClean="0"/>
          </a:p>
          <a:p>
            <a:endParaRPr lang="en-US" dirty="0"/>
          </a:p>
        </p:txBody>
      </p:sp>
      <p:pic>
        <p:nvPicPr>
          <p:cNvPr id="4" name="Picture 3"/>
          <p:cNvPicPr/>
          <p:nvPr/>
        </p:nvPicPr>
        <p:blipFill>
          <a:blip r:embed="rId2" cstate="print"/>
          <a:srcRect/>
          <a:stretch>
            <a:fillRect/>
          </a:stretch>
        </p:blipFill>
        <p:spPr bwMode="auto">
          <a:xfrm>
            <a:off x="357158" y="2285992"/>
            <a:ext cx="4357686" cy="43814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229600" cy="1066800"/>
          </a:xfrm>
        </p:spPr>
        <p:txBody>
          <a:bodyPr>
            <a:normAutofit fontScale="90000"/>
          </a:bodyPr>
          <a:lstStyle/>
          <a:p>
            <a:pPr algn="ctr"/>
            <a:r>
              <a:rPr lang="en-US" b="1" i="1" dirty="0" smtClean="0"/>
              <a:t>VRSTE BROJILA ELEKTRIČNE ENERGIJE</a:t>
            </a:r>
            <a:endParaRPr lang="en-US" dirty="0"/>
          </a:p>
        </p:txBody>
      </p:sp>
      <p:pic>
        <p:nvPicPr>
          <p:cNvPr id="1026" name="Picture 2"/>
          <p:cNvPicPr>
            <a:picLocks noChangeAspect="1" noChangeArrowheads="1"/>
          </p:cNvPicPr>
          <p:nvPr/>
        </p:nvPicPr>
        <p:blipFill>
          <a:blip r:embed="rId3"/>
          <a:srcRect/>
          <a:stretch>
            <a:fillRect/>
          </a:stretch>
        </p:blipFill>
        <p:spPr bwMode="auto">
          <a:xfrm>
            <a:off x="9715536" y="-285776"/>
            <a:ext cx="1740261" cy="2919409"/>
          </a:xfrm>
          <a:prstGeom prst="rect">
            <a:avLst/>
          </a:prstGeom>
          <a:noFill/>
        </p:spPr>
      </p:pic>
      <p:pic>
        <p:nvPicPr>
          <p:cNvPr id="1028" name="Picture 4" descr="Резултат слика за brojila električne energije"/>
          <p:cNvPicPr>
            <a:picLocks noChangeAspect="1" noChangeArrowheads="1"/>
          </p:cNvPicPr>
          <p:nvPr/>
        </p:nvPicPr>
        <p:blipFill>
          <a:blip r:embed="rId4" cstate="print"/>
          <a:srcRect/>
          <a:stretch>
            <a:fillRect/>
          </a:stretch>
        </p:blipFill>
        <p:spPr bwMode="auto">
          <a:xfrm>
            <a:off x="9644098" y="1000108"/>
            <a:ext cx="1728756" cy="1571596"/>
          </a:xfrm>
          <a:prstGeom prst="rect">
            <a:avLst/>
          </a:prstGeom>
          <a:noFill/>
        </p:spPr>
      </p:pic>
      <p:pic>
        <p:nvPicPr>
          <p:cNvPr id="1030" name="Picture 6" descr="Резултат слика за brojila električne energije"/>
          <p:cNvPicPr>
            <a:picLocks noChangeAspect="1" noChangeArrowheads="1"/>
          </p:cNvPicPr>
          <p:nvPr/>
        </p:nvPicPr>
        <p:blipFill>
          <a:blip r:embed="rId5" cstate="print"/>
          <a:srcRect/>
          <a:stretch>
            <a:fillRect/>
          </a:stretch>
        </p:blipFill>
        <p:spPr bwMode="auto">
          <a:xfrm>
            <a:off x="9786974" y="1857364"/>
            <a:ext cx="1800238" cy="2500330"/>
          </a:xfrm>
          <a:prstGeom prst="rect">
            <a:avLst/>
          </a:prstGeom>
          <a:noFill/>
        </p:spPr>
      </p:pic>
      <p:pic>
        <p:nvPicPr>
          <p:cNvPr id="1032" name="Picture 8" descr="Резултат слика за brojila električne energije"/>
          <p:cNvPicPr>
            <a:picLocks noChangeAspect="1" noChangeArrowheads="1"/>
          </p:cNvPicPr>
          <p:nvPr/>
        </p:nvPicPr>
        <p:blipFill>
          <a:blip r:embed="rId6"/>
          <a:srcRect/>
          <a:stretch>
            <a:fillRect/>
          </a:stretch>
        </p:blipFill>
        <p:spPr bwMode="auto">
          <a:xfrm>
            <a:off x="9644098" y="3714752"/>
            <a:ext cx="1466850" cy="2381250"/>
          </a:xfrm>
          <a:prstGeom prst="rect">
            <a:avLst/>
          </a:prstGeom>
          <a:noFill/>
        </p:spPr>
      </p:pic>
      <p:pic>
        <p:nvPicPr>
          <p:cNvPr id="1034" name="Picture 10" descr="Резултат слика за brojila električne energije"/>
          <p:cNvPicPr>
            <a:picLocks noChangeAspect="1" noChangeArrowheads="1"/>
          </p:cNvPicPr>
          <p:nvPr/>
        </p:nvPicPr>
        <p:blipFill>
          <a:blip r:embed="rId7"/>
          <a:srcRect/>
          <a:stretch>
            <a:fillRect/>
          </a:stretch>
        </p:blipFill>
        <p:spPr bwMode="auto">
          <a:xfrm>
            <a:off x="9572660" y="4286256"/>
            <a:ext cx="2381250" cy="2381250"/>
          </a:xfrm>
          <a:prstGeom prst="rect">
            <a:avLst/>
          </a:prstGeom>
          <a:noFill/>
        </p:spPr>
      </p:pic>
      <p:pic>
        <p:nvPicPr>
          <p:cNvPr id="1036" name="Picture 12" descr="Резултат слика за brojila električne energije"/>
          <p:cNvPicPr>
            <a:picLocks noChangeAspect="1" noChangeArrowheads="1"/>
          </p:cNvPicPr>
          <p:nvPr/>
        </p:nvPicPr>
        <p:blipFill>
          <a:blip r:embed="rId8"/>
          <a:srcRect/>
          <a:stretch>
            <a:fillRect/>
          </a:stretch>
        </p:blipFill>
        <p:spPr bwMode="auto">
          <a:xfrm>
            <a:off x="928662" y="1757696"/>
            <a:ext cx="7143800" cy="510030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000108"/>
            <a:ext cx="8229600" cy="1143000"/>
          </a:xfrm>
        </p:spPr>
        <p:txBody>
          <a:bodyPr>
            <a:normAutofit fontScale="90000"/>
          </a:bodyPr>
          <a:lstStyle/>
          <a:p>
            <a:pPr algn="ctr"/>
            <a:r>
              <a:rPr lang="en-US" b="1" i="1" dirty="0" smtClean="0"/>
              <a:t>FUNKCIJA BROJILA ELEKTRIČNE ENERGIJE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err="1"/>
              <a:t>Brojila</a:t>
            </a:r>
            <a:r>
              <a:rPr lang="en-US" dirty="0"/>
              <a:t> </a:t>
            </a:r>
            <a:r>
              <a:rPr lang="en-US" dirty="0" err="1"/>
              <a:t>električne</a:t>
            </a:r>
            <a:r>
              <a:rPr lang="en-US" dirty="0"/>
              <a:t> </a:t>
            </a:r>
            <a:r>
              <a:rPr lang="en-US" dirty="0" err="1"/>
              <a:t>energije</a:t>
            </a:r>
            <a:r>
              <a:rPr lang="en-US" dirty="0"/>
              <a:t> </a:t>
            </a:r>
            <a:r>
              <a:rPr lang="en-US" dirty="0" smtClean="0"/>
              <a:t>se </a:t>
            </a:r>
            <a:r>
              <a:rPr lang="en-US" dirty="0" err="1" smtClean="0"/>
              <a:t>koriste</a:t>
            </a:r>
            <a:r>
              <a:rPr lang="en-US" dirty="0" smtClean="0"/>
              <a:t> u </a:t>
            </a:r>
            <a:r>
              <a:rPr lang="en-US" dirty="0" err="1"/>
              <a:t>električnim</a:t>
            </a:r>
            <a:r>
              <a:rPr lang="en-US" dirty="0"/>
              <a:t> </a:t>
            </a:r>
            <a:r>
              <a:rPr lang="en-US" dirty="0" err="1"/>
              <a:t>instalacijama</a:t>
            </a:r>
            <a:r>
              <a:rPr lang="en-US" dirty="0"/>
              <a:t> </a:t>
            </a:r>
            <a:r>
              <a:rPr lang="en-US" dirty="0" err="1"/>
              <a:t>za</a:t>
            </a:r>
            <a:r>
              <a:rPr lang="en-US" dirty="0"/>
              <a:t> </a:t>
            </a:r>
            <a:r>
              <a:rPr lang="en-US" dirty="0" err="1"/>
              <a:t>evidentiranje</a:t>
            </a:r>
            <a:r>
              <a:rPr lang="en-US" dirty="0"/>
              <a:t> </a:t>
            </a:r>
            <a:r>
              <a:rPr lang="en-US" dirty="0" err="1" smtClean="0"/>
              <a:t>utrošene</a:t>
            </a:r>
            <a:r>
              <a:rPr lang="en-US" dirty="0" smtClean="0"/>
              <a:t> </a:t>
            </a:r>
            <a:r>
              <a:rPr lang="en-US" dirty="0" err="1"/>
              <a:t>električne</a:t>
            </a:r>
            <a:r>
              <a:rPr lang="en-US" dirty="0"/>
              <a:t> </a:t>
            </a:r>
            <a:r>
              <a:rPr lang="en-US" dirty="0" err="1"/>
              <a:t>energije</a:t>
            </a:r>
            <a:r>
              <a:rPr lang="en-US" dirty="0"/>
              <a:t> </a:t>
            </a:r>
            <a:r>
              <a:rPr lang="en-US" dirty="0" err="1"/>
              <a:t>koja</a:t>
            </a:r>
            <a:r>
              <a:rPr lang="en-US" dirty="0"/>
              <a:t> se </a:t>
            </a:r>
            <a:r>
              <a:rPr lang="en-US" dirty="0" err="1"/>
              <a:t>plaća</a:t>
            </a:r>
            <a:r>
              <a:rPr lang="en-US" dirty="0"/>
              <a:t> </a:t>
            </a:r>
            <a:r>
              <a:rPr lang="en-US" dirty="0" err="1"/>
              <a:t>po</a:t>
            </a:r>
            <a:r>
              <a:rPr lang="en-US" dirty="0"/>
              <a:t> </a:t>
            </a:r>
            <a:r>
              <a:rPr lang="en-US" dirty="0" err="1"/>
              <a:t>unaprijed</a:t>
            </a:r>
            <a:r>
              <a:rPr lang="en-US" dirty="0"/>
              <a:t> </a:t>
            </a:r>
            <a:r>
              <a:rPr lang="en-US" dirty="0" err="1"/>
              <a:t>utvrđenoj</a:t>
            </a:r>
            <a:r>
              <a:rPr lang="en-US" dirty="0"/>
              <a:t> </a:t>
            </a:r>
            <a:r>
              <a:rPr lang="en-US" dirty="0" err="1"/>
              <a:t>cijeni</a:t>
            </a:r>
            <a:r>
              <a:rPr lang="en-US" dirty="0"/>
              <a:t>. </a:t>
            </a:r>
            <a:endParaRPr lang="en-US" dirty="0" smtClean="0"/>
          </a:p>
          <a:p>
            <a:r>
              <a:rPr lang="en-US" dirty="0" err="1" smtClean="0"/>
              <a:t>Radi</a:t>
            </a:r>
            <a:r>
              <a:rPr lang="en-US" dirty="0" smtClean="0"/>
              <a:t> </a:t>
            </a:r>
            <a:r>
              <a:rPr lang="en-US" dirty="0"/>
              <a:t>se o </a:t>
            </a:r>
            <a:r>
              <a:rPr lang="en-US" dirty="0" err="1"/>
              <a:t>mjernim</a:t>
            </a:r>
            <a:r>
              <a:rPr lang="en-US" dirty="0"/>
              <a:t> </a:t>
            </a:r>
            <a:r>
              <a:rPr lang="en-US" dirty="0" err="1"/>
              <a:t>uređajima</a:t>
            </a:r>
            <a:r>
              <a:rPr lang="en-US" dirty="0"/>
              <a:t> </a:t>
            </a:r>
            <a:r>
              <a:rPr lang="en-US" dirty="0" err="1"/>
              <a:t>čija</a:t>
            </a:r>
            <a:r>
              <a:rPr lang="en-US" dirty="0"/>
              <a:t> </a:t>
            </a:r>
            <a:r>
              <a:rPr lang="en-US" dirty="0" err="1"/>
              <a:t>preciznost</a:t>
            </a:r>
            <a:r>
              <a:rPr lang="en-US" dirty="0"/>
              <a:t> </a:t>
            </a:r>
            <a:r>
              <a:rPr lang="en-US" dirty="0" err="1"/>
              <a:t>spada</a:t>
            </a:r>
            <a:r>
              <a:rPr lang="en-US" dirty="0"/>
              <a:t> u </a:t>
            </a:r>
            <a:r>
              <a:rPr lang="en-US" dirty="0" err="1"/>
              <a:t>klasu</a:t>
            </a:r>
            <a:r>
              <a:rPr lang="en-US" dirty="0"/>
              <a:t> 1 </a:t>
            </a:r>
            <a:r>
              <a:rPr lang="en-US" dirty="0" err="1"/>
              <a:t>tj</a:t>
            </a:r>
            <a:r>
              <a:rPr lang="en-US" dirty="0"/>
              <a:t>. </a:t>
            </a:r>
            <a:r>
              <a:rPr lang="en-US" dirty="0" err="1"/>
              <a:t>najveća</a:t>
            </a:r>
            <a:r>
              <a:rPr lang="en-US" dirty="0"/>
              <a:t> </a:t>
            </a:r>
            <a:r>
              <a:rPr lang="en-US" dirty="0" err="1" smtClean="0"/>
              <a:t>dozvoljena</a:t>
            </a:r>
            <a:r>
              <a:rPr lang="en-US" dirty="0" smtClean="0"/>
              <a:t> </a:t>
            </a:r>
            <a:r>
              <a:rPr lang="en-US" dirty="0" err="1" smtClean="0"/>
              <a:t>greška</a:t>
            </a:r>
            <a:r>
              <a:rPr lang="en-US" dirty="0" smtClean="0"/>
              <a:t> je  </a:t>
            </a:r>
            <a:r>
              <a:rPr lang="en-US" dirty="0"/>
              <a:t>± 1 %. </a:t>
            </a:r>
            <a:endParaRPr lang="en-US" dirty="0" smtClean="0"/>
          </a:p>
          <a:p>
            <a:r>
              <a:rPr lang="sr-Cyrl-CS" dirty="0" smtClean="0"/>
              <a:t>P</a:t>
            </a:r>
            <a:r>
              <a:rPr lang="en-US" dirty="0" err="1" smtClean="0"/>
              <a:t>ostoji</a:t>
            </a:r>
            <a:r>
              <a:rPr lang="en-US" dirty="0" smtClean="0"/>
              <a:t> </a:t>
            </a:r>
            <a:r>
              <a:rPr lang="en-US" dirty="0" err="1" smtClean="0"/>
              <a:t>više</a:t>
            </a:r>
            <a:r>
              <a:rPr lang="en-US" dirty="0" smtClean="0"/>
              <a:t> </a:t>
            </a:r>
            <a:r>
              <a:rPr lang="en-US" dirty="0" err="1" smtClean="0"/>
              <a:t>podjela</a:t>
            </a:r>
            <a:r>
              <a:rPr lang="en-US" dirty="0" smtClean="0"/>
              <a:t> </a:t>
            </a:r>
            <a:r>
              <a:rPr lang="en-US" dirty="0" err="1" smtClean="0"/>
              <a:t>električnih</a:t>
            </a:r>
            <a:r>
              <a:rPr lang="en-US" dirty="0" smtClean="0"/>
              <a:t> </a:t>
            </a:r>
            <a:r>
              <a:rPr lang="en-US" dirty="0" err="1" smtClean="0"/>
              <a:t>brojila</a:t>
            </a:r>
            <a:r>
              <a:rPr lang="en-US" dirty="0" smtClean="0"/>
              <a:t> </a:t>
            </a:r>
            <a:r>
              <a:rPr lang="en-US" dirty="0" err="1" smtClean="0"/>
              <a:t>od</a:t>
            </a:r>
            <a:r>
              <a:rPr lang="en-US" dirty="0" smtClean="0"/>
              <a:t> </a:t>
            </a:r>
            <a:r>
              <a:rPr lang="en-US" dirty="0" err="1" smtClean="0"/>
              <a:t>kojih</a:t>
            </a:r>
            <a:r>
              <a:rPr lang="en-US" dirty="0" smtClean="0"/>
              <a:t> </a:t>
            </a:r>
            <a:r>
              <a:rPr lang="en-US" dirty="0" err="1" smtClean="0"/>
              <a:t>ćemo</a:t>
            </a:r>
            <a:r>
              <a:rPr lang="en-US" dirty="0" smtClean="0"/>
              <a:t> </a:t>
            </a:r>
            <a:r>
              <a:rPr lang="en-US" dirty="0" err="1" smtClean="0"/>
              <a:t>navesti</a:t>
            </a:r>
            <a:r>
              <a:rPr lang="en-US" dirty="0" smtClean="0"/>
              <a:t> </a:t>
            </a:r>
            <a:r>
              <a:rPr lang="en-US" dirty="0" err="1" smtClean="0"/>
              <a:t>neke</a:t>
            </a:r>
            <a:r>
              <a:rPr lang="sr-Cyrl-CS" dirty="0" smtClean="0"/>
              <a:t>:</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857256"/>
          </a:xfrm>
        </p:spPr>
        <p:txBody>
          <a:bodyPr>
            <a:normAutofit/>
          </a:bodyPr>
          <a:lstStyle/>
          <a:p>
            <a:r>
              <a:rPr lang="en-US" b="1" i="1" dirty="0" smtClean="0"/>
              <a:t>VRSTE BROJILA</a:t>
            </a:r>
            <a:endParaRPr lang="en-US" dirty="0"/>
          </a:p>
        </p:txBody>
      </p:sp>
      <p:sp>
        <p:nvSpPr>
          <p:cNvPr id="3" name="Content Placeholder 2"/>
          <p:cNvSpPr>
            <a:spLocks noGrp="1"/>
          </p:cNvSpPr>
          <p:nvPr>
            <p:ph idx="1"/>
          </p:nvPr>
        </p:nvSpPr>
        <p:spPr>
          <a:xfrm>
            <a:off x="457200" y="1571612"/>
            <a:ext cx="8229600" cy="5002924"/>
          </a:xfrm>
        </p:spPr>
        <p:txBody>
          <a:bodyPr>
            <a:normAutofit fontScale="62500" lnSpcReduction="20000"/>
          </a:bodyPr>
          <a:lstStyle/>
          <a:p>
            <a:r>
              <a:rPr lang="en-US" sz="2900" dirty="0">
                <a:solidFill>
                  <a:srgbClr val="000000"/>
                </a:solidFill>
              </a:rPr>
              <a:t>a) </a:t>
            </a:r>
            <a:r>
              <a:rPr lang="en-US" sz="2900" dirty="0" err="1" smtClean="0">
                <a:solidFill>
                  <a:srgbClr val="000000"/>
                </a:solidFill>
              </a:rPr>
              <a:t>prema</a:t>
            </a:r>
            <a:r>
              <a:rPr lang="en-US" sz="2900" dirty="0" smtClean="0">
                <a:solidFill>
                  <a:srgbClr val="000000"/>
                </a:solidFill>
              </a:rPr>
              <a:t> </a:t>
            </a:r>
            <a:r>
              <a:rPr lang="en-US" sz="2900" dirty="0" err="1" smtClean="0">
                <a:solidFill>
                  <a:srgbClr val="000000"/>
                </a:solidFill>
              </a:rPr>
              <a:t>vrsti</a:t>
            </a:r>
            <a:r>
              <a:rPr lang="en-US" sz="2900" dirty="0" smtClean="0">
                <a:solidFill>
                  <a:srgbClr val="000000"/>
                </a:solidFill>
              </a:rPr>
              <a:t> </a:t>
            </a:r>
            <a:r>
              <a:rPr lang="en-US" sz="2900" dirty="0" err="1">
                <a:solidFill>
                  <a:srgbClr val="000000"/>
                </a:solidFill>
              </a:rPr>
              <a:t>energije</a:t>
            </a:r>
            <a:r>
              <a:rPr lang="en-US" sz="2900" dirty="0" smtClean="0">
                <a:solidFill>
                  <a:srgbClr val="000000"/>
                </a:solidFill>
              </a:rPr>
              <a:t>:       </a:t>
            </a:r>
            <a:r>
              <a:rPr lang="en-US" sz="2900" dirty="0">
                <a:solidFill>
                  <a:srgbClr val="000000"/>
                </a:solidFill>
              </a:rPr>
              <a:t>	</a:t>
            </a:r>
            <a:endParaRPr lang="en-US" sz="2900" dirty="0" smtClean="0">
              <a:solidFill>
                <a:srgbClr val="000000"/>
              </a:solidFill>
            </a:endParaRPr>
          </a:p>
          <a:p>
            <a:pPr lvl="7"/>
            <a:r>
              <a:rPr lang="en-US" sz="2900" dirty="0" err="1" smtClean="0">
                <a:solidFill>
                  <a:srgbClr val="000000"/>
                </a:solidFill>
              </a:rPr>
              <a:t>jednosmjerna</a:t>
            </a:r>
            <a:r>
              <a:rPr lang="en-US" sz="2900" dirty="0" smtClean="0">
                <a:solidFill>
                  <a:srgbClr val="000000"/>
                </a:solidFill>
              </a:rPr>
              <a:t> </a:t>
            </a:r>
            <a:r>
              <a:rPr lang="en-US" sz="2900" dirty="0" err="1" smtClean="0">
                <a:solidFill>
                  <a:srgbClr val="000000"/>
                </a:solidFill>
              </a:rPr>
              <a:t>brojila</a:t>
            </a:r>
            <a:endParaRPr lang="en-US" sz="2900" dirty="0" smtClean="0">
              <a:solidFill>
                <a:srgbClr val="000000"/>
              </a:solidFill>
            </a:endParaRPr>
          </a:p>
          <a:p>
            <a:pPr lvl="7"/>
            <a:r>
              <a:rPr lang="en-US" sz="2900" dirty="0" err="1" smtClean="0">
                <a:solidFill>
                  <a:srgbClr val="000000"/>
                </a:solidFill>
              </a:rPr>
              <a:t>naizmjenična</a:t>
            </a:r>
            <a:r>
              <a:rPr lang="en-US" sz="2900" dirty="0" smtClean="0">
                <a:solidFill>
                  <a:srgbClr val="000000"/>
                </a:solidFill>
              </a:rPr>
              <a:t> </a:t>
            </a:r>
            <a:r>
              <a:rPr lang="en-US" sz="2900" dirty="0" err="1">
                <a:solidFill>
                  <a:srgbClr val="000000"/>
                </a:solidFill>
              </a:rPr>
              <a:t>brojila</a:t>
            </a:r>
            <a:endParaRPr lang="en-US" sz="2900" dirty="0">
              <a:solidFill>
                <a:srgbClr val="000000"/>
              </a:solidFill>
            </a:endParaRPr>
          </a:p>
          <a:p>
            <a:r>
              <a:rPr lang="en-US" sz="2900" dirty="0">
                <a:solidFill>
                  <a:srgbClr val="000000"/>
                </a:solidFill>
              </a:rPr>
              <a:t>b) </a:t>
            </a:r>
            <a:r>
              <a:rPr lang="en-US" sz="2900" dirty="0" err="1" smtClean="0">
                <a:solidFill>
                  <a:srgbClr val="000000"/>
                </a:solidFill>
              </a:rPr>
              <a:t>vrsti</a:t>
            </a:r>
            <a:r>
              <a:rPr lang="en-US" sz="2900" dirty="0" smtClean="0">
                <a:solidFill>
                  <a:srgbClr val="000000"/>
                </a:solidFill>
              </a:rPr>
              <a:t> </a:t>
            </a:r>
            <a:r>
              <a:rPr lang="en-US" sz="2900" dirty="0" err="1" smtClean="0">
                <a:solidFill>
                  <a:srgbClr val="000000"/>
                </a:solidFill>
              </a:rPr>
              <a:t>naizmjenične</a:t>
            </a:r>
            <a:r>
              <a:rPr lang="en-US" sz="2900" dirty="0" smtClean="0">
                <a:solidFill>
                  <a:srgbClr val="000000"/>
                </a:solidFill>
              </a:rPr>
              <a:t> </a:t>
            </a:r>
            <a:r>
              <a:rPr lang="en-US" sz="2900" dirty="0" err="1">
                <a:solidFill>
                  <a:srgbClr val="000000"/>
                </a:solidFill>
              </a:rPr>
              <a:t>energije</a:t>
            </a:r>
            <a:r>
              <a:rPr lang="en-US" sz="2900" dirty="0">
                <a:solidFill>
                  <a:srgbClr val="000000"/>
                </a:solidFill>
              </a:rPr>
              <a:t>:		</a:t>
            </a:r>
            <a:endParaRPr lang="en-US" sz="2900" dirty="0" smtClean="0">
              <a:solidFill>
                <a:srgbClr val="000000"/>
              </a:solidFill>
            </a:endParaRPr>
          </a:p>
          <a:p>
            <a:pPr lvl="7"/>
            <a:r>
              <a:rPr lang="en-US" sz="2900" dirty="0" err="1" smtClean="0">
                <a:solidFill>
                  <a:srgbClr val="000000"/>
                </a:solidFill>
              </a:rPr>
              <a:t>brojila</a:t>
            </a:r>
            <a:r>
              <a:rPr lang="en-US" sz="2900" dirty="0" smtClean="0">
                <a:solidFill>
                  <a:srgbClr val="000000"/>
                </a:solidFill>
              </a:rPr>
              <a:t> </a:t>
            </a:r>
            <a:r>
              <a:rPr lang="en-US" sz="2900" dirty="0" err="1">
                <a:solidFill>
                  <a:srgbClr val="000000"/>
                </a:solidFill>
              </a:rPr>
              <a:t>radne</a:t>
            </a:r>
            <a:r>
              <a:rPr lang="en-US" sz="2900" dirty="0">
                <a:solidFill>
                  <a:srgbClr val="000000"/>
                </a:solidFill>
              </a:rPr>
              <a:t> </a:t>
            </a:r>
            <a:r>
              <a:rPr lang="en-US" sz="2900" dirty="0" err="1">
                <a:solidFill>
                  <a:srgbClr val="000000"/>
                </a:solidFill>
              </a:rPr>
              <a:t>energije</a:t>
            </a:r>
            <a:endParaRPr lang="en-US" sz="2900" dirty="0">
              <a:solidFill>
                <a:srgbClr val="000000"/>
              </a:solidFill>
            </a:endParaRPr>
          </a:p>
          <a:p>
            <a:pPr lvl="7"/>
            <a:r>
              <a:rPr lang="en-US" sz="2900" dirty="0" err="1">
                <a:solidFill>
                  <a:srgbClr val="000000"/>
                </a:solidFill>
              </a:rPr>
              <a:t>brojila</a:t>
            </a:r>
            <a:r>
              <a:rPr lang="en-US" sz="2900" dirty="0">
                <a:solidFill>
                  <a:srgbClr val="000000"/>
                </a:solidFill>
              </a:rPr>
              <a:t> </a:t>
            </a:r>
            <a:r>
              <a:rPr lang="en-US" sz="2900" dirty="0" err="1">
                <a:solidFill>
                  <a:srgbClr val="000000"/>
                </a:solidFill>
              </a:rPr>
              <a:t>reaktivne</a:t>
            </a:r>
            <a:r>
              <a:rPr lang="en-US" sz="2900" dirty="0">
                <a:solidFill>
                  <a:srgbClr val="000000"/>
                </a:solidFill>
              </a:rPr>
              <a:t> </a:t>
            </a:r>
            <a:r>
              <a:rPr lang="en-US" sz="2900" dirty="0" err="1" smtClean="0">
                <a:solidFill>
                  <a:srgbClr val="000000"/>
                </a:solidFill>
              </a:rPr>
              <a:t>energije</a:t>
            </a:r>
            <a:endParaRPr lang="en-US" sz="2900" dirty="0">
              <a:solidFill>
                <a:srgbClr val="000000"/>
              </a:solidFill>
            </a:endParaRPr>
          </a:p>
          <a:p>
            <a:pPr>
              <a:buFont typeface="Arial" pitchFamily="34" charset="0"/>
              <a:buChar char="•"/>
            </a:pPr>
            <a:r>
              <a:rPr lang="en-US" sz="2900" dirty="0">
                <a:solidFill>
                  <a:srgbClr val="000000"/>
                </a:solidFill>
              </a:rPr>
              <a:t>c) </a:t>
            </a:r>
            <a:r>
              <a:rPr lang="en-US" sz="2900" dirty="0" err="1">
                <a:solidFill>
                  <a:srgbClr val="000000"/>
                </a:solidFill>
              </a:rPr>
              <a:t>broju</a:t>
            </a:r>
            <a:r>
              <a:rPr lang="en-US" sz="2900" dirty="0">
                <a:solidFill>
                  <a:srgbClr val="000000"/>
                </a:solidFill>
              </a:rPr>
              <a:t> </a:t>
            </a:r>
            <a:r>
              <a:rPr lang="en-US" sz="2900" dirty="0" err="1">
                <a:solidFill>
                  <a:srgbClr val="000000"/>
                </a:solidFill>
              </a:rPr>
              <a:t>faznih</a:t>
            </a:r>
            <a:r>
              <a:rPr lang="en-US" sz="2900" dirty="0">
                <a:solidFill>
                  <a:srgbClr val="000000"/>
                </a:solidFill>
              </a:rPr>
              <a:t> </a:t>
            </a:r>
            <a:r>
              <a:rPr lang="en-US" sz="2900" dirty="0" err="1">
                <a:solidFill>
                  <a:srgbClr val="000000"/>
                </a:solidFill>
              </a:rPr>
              <a:t>provodnika</a:t>
            </a:r>
            <a:r>
              <a:rPr lang="en-US" sz="2900" dirty="0" smtClean="0">
                <a:solidFill>
                  <a:srgbClr val="000000"/>
                </a:solidFill>
              </a:rPr>
              <a:t>:</a:t>
            </a:r>
            <a:r>
              <a:rPr lang="en-US" sz="2900" dirty="0">
                <a:solidFill>
                  <a:srgbClr val="000000"/>
                </a:solidFill>
              </a:rPr>
              <a:t>	</a:t>
            </a:r>
            <a:r>
              <a:rPr lang="en-US" sz="2900" dirty="0" smtClean="0">
                <a:solidFill>
                  <a:srgbClr val="000000"/>
                </a:solidFill>
              </a:rPr>
              <a:t>		</a:t>
            </a:r>
          </a:p>
          <a:p>
            <a:pPr lvl="7">
              <a:buFont typeface="Arial" pitchFamily="34" charset="0"/>
              <a:buChar char="•"/>
            </a:pPr>
            <a:r>
              <a:rPr lang="en-US" sz="2900" dirty="0" err="1" smtClean="0">
                <a:solidFill>
                  <a:srgbClr val="000000"/>
                </a:solidFill>
              </a:rPr>
              <a:t>jednofazna</a:t>
            </a:r>
            <a:r>
              <a:rPr lang="en-US" sz="2900" dirty="0" smtClean="0">
                <a:solidFill>
                  <a:srgbClr val="000000"/>
                </a:solidFill>
              </a:rPr>
              <a:t> </a:t>
            </a:r>
            <a:r>
              <a:rPr lang="en-US" sz="2900" dirty="0" err="1" smtClean="0">
                <a:solidFill>
                  <a:srgbClr val="000000"/>
                </a:solidFill>
              </a:rPr>
              <a:t>brojila</a:t>
            </a:r>
            <a:endParaRPr lang="en-US" sz="2900" dirty="0">
              <a:solidFill>
                <a:srgbClr val="000000"/>
              </a:solidFill>
            </a:endParaRPr>
          </a:p>
          <a:p>
            <a:pPr lvl="7"/>
            <a:r>
              <a:rPr lang="en-US" sz="2900" dirty="0" err="1" smtClean="0">
                <a:solidFill>
                  <a:srgbClr val="000000"/>
                </a:solidFill>
              </a:rPr>
              <a:t>trofazna</a:t>
            </a:r>
            <a:r>
              <a:rPr lang="en-US" sz="2900" dirty="0" smtClean="0">
                <a:solidFill>
                  <a:srgbClr val="000000"/>
                </a:solidFill>
              </a:rPr>
              <a:t> </a:t>
            </a:r>
            <a:r>
              <a:rPr lang="en-US" sz="2900" dirty="0" err="1">
                <a:solidFill>
                  <a:srgbClr val="000000"/>
                </a:solidFill>
              </a:rPr>
              <a:t>brojila</a:t>
            </a:r>
            <a:endParaRPr lang="en-US" sz="2900" dirty="0">
              <a:solidFill>
                <a:srgbClr val="000000"/>
              </a:solidFill>
            </a:endParaRPr>
          </a:p>
          <a:p>
            <a:r>
              <a:rPr lang="en-US" sz="2900" dirty="0">
                <a:solidFill>
                  <a:srgbClr val="000000"/>
                </a:solidFill>
              </a:rPr>
              <a:t>d) </a:t>
            </a:r>
            <a:r>
              <a:rPr lang="en-US" sz="2900" dirty="0" err="1">
                <a:solidFill>
                  <a:srgbClr val="000000"/>
                </a:solidFill>
              </a:rPr>
              <a:t>prema</a:t>
            </a:r>
            <a:r>
              <a:rPr lang="en-US" sz="2900" dirty="0">
                <a:solidFill>
                  <a:srgbClr val="000000"/>
                </a:solidFill>
              </a:rPr>
              <a:t> </a:t>
            </a:r>
            <a:r>
              <a:rPr lang="en-US" sz="2900" dirty="0" err="1">
                <a:solidFill>
                  <a:srgbClr val="000000"/>
                </a:solidFill>
              </a:rPr>
              <a:t>načinu</a:t>
            </a:r>
            <a:r>
              <a:rPr lang="en-US" sz="2900" dirty="0">
                <a:solidFill>
                  <a:srgbClr val="000000"/>
                </a:solidFill>
              </a:rPr>
              <a:t> </a:t>
            </a:r>
            <a:r>
              <a:rPr lang="en-US" sz="2900" dirty="0" err="1" smtClean="0">
                <a:solidFill>
                  <a:srgbClr val="000000"/>
                </a:solidFill>
              </a:rPr>
              <a:t>rada</a:t>
            </a:r>
            <a:r>
              <a:rPr lang="en-US" sz="2900" dirty="0" smtClean="0">
                <a:solidFill>
                  <a:srgbClr val="000000"/>
                </a:solidFill>
              </a:rPr>
              <a:t>:</a:t>
            </a:r>
          </a:p>
          <a:p>
            <a:pPr marL="2060575" lvl="8" indent="-93663">
              <a:buFont typeface="Arial" pitchFamily="34" charset="0"/>
              <a:buChar char="•"/>
            </a:pPr>
            <a:r>
              <a:rPr lang="en-US" sz="2900" dirty="0" err="1" smtClean="0">
                <a:solidFill>
                  <a:srgbClr val="000000"/>
                </a:solidFill>
              </a:rPr>
              <a:t>elektromotorna</a:t>
            </a:r>
            <a:r>
              <a:rPr lang="en-US" sz="2900" dirty="0" smtClean="0">
                <a:solidFill>
                  <a:srgbClr val="000000"/>
                </a:solidFill>
              </a:rPr>
              <a:t> </a:t>
            </a:r>
            <a:r>
              <a:rPr lang="en-US" sz="2900" dirty="0">
                <a:solidFill>
                  <a:srgbClr val="000000"/>
                </a:solidFill>
              </a:rPr>
              <a:t>(</a:t>
            </a:r>
            <a:r>
              <a:rPr lang="en-US" sz="2900" dirty="0" err="1" smtClean="0">
                <a:solidFill>
                  <a:srgbClr val="000000"/>
                </a:solidFill>
              </a:rPr>
              <a:t>indukciona</a:t>
            </a:r>
            <a:r>
              <a:rPr lang="en-US" sz="2900" dirty="0" smtClean="0">
                <a:solidFill>
                  <a:srgbClr val="000000"/>
                </a:solidFill>
              </a:rPr>
              <a:t>)</a:t>
            </a:r>
          </a:p>
          <a:p>
            <a:pPr marL="2060575" lvl="8" indent="-93663">
              <a:buFont typeface="Arial" pitchFamily="34" charset="0"/>
              <a:buChar char="•"/>
            </a:pPr>
            <a:r>
              <a:rPr lang="en-US" sz="2900" dirty="0" err="1" smtClean="0">
                <a:solidFill>
                  <a:srgbClr val="000000"/>
                </a:solidFill>
              </a:rPr>
              <a:t>digitalna</a:t>
            </a:r>
            <a:endParaRPr lang="en-US" sz="2900" dirty="0" smtClean="0">
              <a:solidFill>
                <a:srgbClr val="000000"/>
              </a:solidFill>
            </a:endParaRPr>
          </a:p>
          <a:p>
            <a:pPr marL="2060575" lvl="8" indent="-93663">
              <a:buFont typeface="Arial" pitchFamily="34" charset="0"/>
              <a:buChar char="•"/>
            </a:pPr>
            <a:r>
              <a:rPr lang="en-US" sz="2900" dirty="0" err="1" smtClean="0">
                <a:solidFill>
                  <a:srgbClr val="000000"/>
                </a:solidFill>
              </a:rPr>
              <a:t>hibridna</a:t>
            </a:r>
            <a:r>
              <a:rPr lang="en-US" sz="2900" dirty="0" smtClean="0">
                <a:solidFill>
                  <a:srgbClr val="000000"/>
                </a:solidFill>
              </a:rPr>
              <a:t> </a:t>
            </a:r>
            <a:r>
              <a:rPr lang="en-US" sz="2900" dirty="0">
                <a:solidFill>
                  <a:srgbClr val="000000"/>
                </a:solidFill>
              </a:rPr>
              <a:t>(</a:t>
            </a:r>
            <a:r>
              <a:rPr lang="en-US" sz="2900" dirty="0" err="1">
                <a:solidFill>
                  <a:srgbClr val="000000"/>
                </a:solidFill>
              </a:rPr>
              <a:t>motorna</a:t>
            </a:r>
            <a:r>
              <a:rPr lang="en-US" sz="2900" dirty="0">
                <a:solidFill>
                  <a:srgbClr val="000000"/>
                </a:solidFill>
              </a:rPr>
              <a:t> s </a:t>
            </a:r>
            <a:r>
              <a:rPr lang="en-US" sz="2900" dirty="0" err="1">
                <a:solidFill>
                  <a:srgbClr val="000000"/>
                </a:solidFill>
              </a:rPr>
              <a:t>digitalnim</a:t>
            </a:r>
            <a:r>
              <a:rPr lang="en-US" sz="2900" dirty="0">
                <a:solidFill>
                  <a:srgbClr val="000000"/>
                </a:solidFill>
              </a:rPr>
              <a:t> </a:t>
            </a:r>
            <a:r>
              <a:rPr lang="en-US" sz="2900" dirty="0" err="1">
                <a:solidFill>
                  <a:srgbClr val="000000"/>
                </a:solidFill>
              </a:rPr>
              <a:t>brojačem</a:t>
            </a:r>
            <a:r>
              <a:rPr lang="en-US" sz="2900" dirty="0">
                <a:solidFill>
                  <a:srgbClr val="000000"/>
                </a:solidFill>
              </a:rPr>
              <a:t>)</a:t>
            </a:r>
          </a:p>
          <a:p>
            <a:r>
              <a:rPr lang="en-US" sz="2900" dirty="0">
                <a:solidFill>
                  <a:srgbClr val="000000"/>
                </a:solidFill>
              </a:rPr>
              <a:t>  e) </a:t>
            </a:r>
            <a:r>
              <a:rPr lang="en-US" sz="2900" dirty="0" err="1">
                <a:solidFill>
                  <a:srgbClr val="000000"/>
                </a:solidFill>
              </a:rPr>
              <a:t>prema</a:t>
            </a:r>
            <a:r>
              <a:rPr lang="en-US" sz="2900" dirty="0">
                <a:solidFill>
                  <a:srgbClr val="000000"/>
                </a:solidFill>
              </a:rPr>
              <a:t> </a:t>
            </a:r>
            <a:r>
              <a:rPr lang="en-US" sz="2900" dirty="0" err="1">
                <a:solidFill>
                  <a:srgbClr val="000000"/>
                </a:solidFill>
              </a:rPr>
              <a:t>broju</a:t>
            </a:r>
            <a:r>
              <a:rPr lang="en-US" sz="2900" dirty="0">
                <a:solidFill>
                  <a:srgbClr val="000000"/>
                </a:solidFill>
              </a:rPr>
              <a:t> </a:t>
            </a:r>
            <a:r>
              <a:rPr lang="en-US" sz="2900" dirty="0" err="1">
                <a:solidFill>
                  <a:srgbClr val="000000"/>
                </a:solidFill>
              </a:rPr>
              <a:t>tarifa</a:t>
            </a:r>
            <a:r>
              <a:rPr lang="en-US" sz="2900" dirty="0">
                <a:solidFill>
                  <a:srgbClr val="000000"/>
                </a:solidFill>
              </a:rPr>
              <a:t>	</a:t>
            </a:r>
            <a:endParaRPr lang="en-US" sz="2900" dirty="0" smtClean="0">
              <a:solidFill>
                <a:srgbClr val="000000"/>
              </a:solidFill>
            </a:endParaRPr>
          </a:p>
          <a:p>
            <a:pPr marL="1885950" lvl="7" indent="-39688">
              <a:buFont typeface="Arial" pitchFamily="34" charset="0"/>
              <a:buChar char="•"/>
            </a:pPr>
            <a:r>
              <a:rPr lang="en-US" sz="2900" dirty="0" err="1" smtClean="0">
                <a:solidFill>
                  <a:srgbClr val="000000"/>
                </a:solidFill>
              </a:rPr>
              <a:t>jednotarifna</a:t>
            </a:r>
            <a:endParaRPr lang="en-US" sz="2900" dirty="0">
              <a:solidFill>
                <a:srgbClr val="000000"/>
              </a:solidFill>
            </a:endParaRPr>
          </a:p>
          <a:p>
            <a:pPr marL="1885950" lvl="7" indent="-39688">
              <a:buFont typeface="Arial" pitchFamily="34" charset="0"/>
              <a:buChar char="•"/>
            </a:pPr>
            <a:r>
              <a:rPr lang="en-US" sz="2900" dirty="0" err="1" smtClean="0">
                <a:solidFill>
                  <a:srgbClr val="000000"/>
                </a:solidFill>
              </a:rPr>
              <a:t>dvotarifna</a:t>
            </a:r>
            <a:endParaRPr lang="en-US" sz="2900" dirty="0" smtClean="0">
              <a:solidFill>
                <a:srgbClr val="000000"/>
              </a:solidFill>
            </a:endParaRPr>
          </a:p>
          <a:p>
            <a:pPr marL="1885950" lvl="7" indent="-39688">
              <a:buFont typeface="Arial" pitchFamily="34" charset="0"/>
              <a:buChar char="•"/>
            </a:pPr>
            <a:r>
              <a:rPr lang="en-US" sz="2900" dirty="0" err="1" smtClean="0">
                <a:solidFill>
                  <a:srgbClr val="000000"/>
                </a:solidFill>
              </a:rPr>
              <a:t>kombinovana</a:t>
            </a:r>
            <a:r>
              <a:rPr lang="en-US" sz="2900" dirty="0" smtClean="0">
                <a:solidFill>
                  <a:srgbClr val="000000"/>
                </a:solidFill>
              </a:rPr>
              <a:t> </a:t>
            </a:r>
            <a:r>
              <a:rPr lang="en-US" sz="2900" dirty="0">
                <a:solidFill>
                  <a:srgbClr val="000000"/>
                </a:solidFill>
              </a:rPr>
              <a:t>(2 </a:t>
            </a:r>
            <a:r>
              <a:rPr lang="en-US" sz="2900" dirty="0" err="1">
                <a:solidFill>
                  <a:srgbClr val="000000"/>
                </a:solidFill>
              </a:rPr>
              <a:t>tarife</a:t>
            </a:r>
            <a:r>
              <a:rPr lang="en-US" sz="2900" dirty="0">
                <a:solidFill>
                  <a:srgbClr val="000000"/>
                </a:solidFill>
              </a:rPr>
              <a:t> </a:t>
            </a:r>
            <a:r>
              <a:rPr lang="en-US" sz="2900" dirty="0" err="1" smtClean="0">
                <a:solidFill>
                  <a:srgbClr val="000000"/>
                </a:solidFill>
              </a:rPr>
              <a:t>aktivne</a:t>
            </a:r>
            <a:r>
              <a:rPr lang="en-US" sz="2900" dirty="0" smtClean="0">
                <a:solidFill>
                  <a:srgbClr val="000000"/>
                </a:solidFill>
              </a:rPr>
              <a:t> </a:t>
            </a:r>
            <a:r>
              <a:rPr lang="en-US" sz="2900" dirty="0" err="1">
                <a:solidFill>
                  <a:srgbClr val="000000"/>
                </a:solidFill>
              </a:rPr>
              <a:t>i</a:t>
            </a:r>
            <a:r>
              <a:rPr lang="en-US" sz="2900" dirty="0">
                <a:solidFill>
                  <a:srgbClr val="000000"/>
                </a:solidFill>
              </a:rPr>
              <a:t> 1 </a:t>
            </a:r>
            <a:r>
              <a:rPr lang="en-US" sz="2900" dirty="0" err="1">
                <a:solidFill>
                  <a:srgbClr val="000000"/>
                </a:solidFill>
              </a:rPr>
              <a:t>tarifa</a:t>
            </a:r>
            <a:r>
              <a:rPr lang="en-US" sz="2900" dirty="0">
                <a:solidFill>
                  <a:srgbClr val="000000"/>
                </a:solidFill>
              </a:rPr>
              <a:t> </a:t>
            </a:r>
            <a:r>
              <a:rPr lang="en-US" sz="2900" dirty="0" smtClean="0">
                <a:solidFill>
                  <a:srgbClr val="000000"/>
                </a:solidFill>
              </a:rPr>
              <a:t> </a:t>
            </a:r>
            <a:r>
              <a:rPr lang="en-US" sz="2900" dirty="0" err="1" smtClean="0">
                <a:solidFill>
                  <a:srgbClr val="000000"/>
                </a:solidFill>
              </a:rPr>
              <a:t>reaktivna</a:t>
            </a:r>
            <a:r>
              <a:rPr lang="en-US" sz="2900" dirty="0" smtClean="0">
                <a:solidFill>
                  <a:srgbClr val="000000"/>
                </a:solidFill>
              </a:rPr>
              <a:t> </a:t>
            </a:r>
            <a:r>
              <a:rPr lang="en-US" sz="2900" dirty="0" err="1">
                <a:solidFill>
                  <a:srgbClr val="000000"/>
                </a:solidFill>
              </a:rPr>
              <a:t>energije</a:t>
            </a:r>
            <a:r>
              <a:rPr lang="en-US" sz="2900" dirty="0">
                <a:solidFill>
                  <a:srgbClr val="000000"/>
                </a:solidFill>
              </a:rPr>
              <a:t>)</a:t>
            </a:r>
          </a:p>
          <a:p>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28612"/>
          </a:xfrm>
        </p:spPr>
        <p:txBody>
          <a:bodyPr>
            <a:normAutofit fontScale="90000"/>
          </a:bodyPr>
          <a:lstStyle/>
          <a:p>
            <a:r>
              <a:rPr lang="en-US" b="1" dirty="0" err="1" smtClean="0"/>
              <a:t>Konstrukcija</a:t>
            </a:r>
            <a:r>
              <a:rPr lang="en-US" b="1" dirty="0" smtClean="0"/>
              <a:t> </a:t>
            </a:r>
            <a:r>
              <a:rPr lang="en-US" b="1" dirty="0" err="1" smtClean="0"/>
              <a:t>monofaznog</a:t>
            </a:r>
            <a:r>
              <a:rPr lang="en-US" b="1" dirty="0" smtClean="0"/>
              <a:t> </a:t>
            </a:r>
            <a:r>
              <a:rPr lang="en-US" b="1" dirty="0" err="1" smtClean="0"/>
              <a:t>indukcionog</a:t>
            </a:r>
            <a:r>
              <a:rPr lang="en-US" b="1" dirty="0" smtClean="0"/>
              <a:t> </a:t>
            </a:r>
            <a:r>
              <a:rPr lang="en-US" b="1" dirty="0" err="1" smtClean="0"/>
              <a:t>brojila</a:t>
            </a:r>
            <a:r>
              <a:rPr lang="en-US" dirty="0" smtClean="0"/>
              <a:t/>
            </a:r>
            <a:br>
              <a:rPr lang="en-US" dirty="0" smtClean="0"/>
            </a:br>
            <a:endParaRPr lang="en-US" dirty="0"/>
          </a:p>
        </p:txBody>
      </p:sp>
      <p:sp>
        <p:nvSpPr>
          <p:cNvPr id="3" name="Content Placeholder 2"/>
          <p:cNvSpPr>
            <a:spLocks noGrp="1"/>
          </p:cNvSpPr>
          <p:nvPr>
            <p:ph idx="1"/>
          </p:nvPr>
        </p:nvSpPr>
        <p:spPr>
          <a:xfrm>
            <a:off x="457200" y="1643050"/>
            <a:ext cx="8229600" cy="4931486"/>
          </a:xfrm>
        </p:spPr>
        <p:txBody>
          <a:bodyPr>
            <a:normAutofit/>
          </a:bodyPr>
          <a:lstStyle/>
          <a:p>
            <a:pPr>
              <a:buNone/>
            </a:pPr>
            <a:r>
              <a:rPr lang="en-US" sz="1800" dirty="0" err="1" smtClean="0"/>
              <a:t>Glavni</a:t>
            </a:r>
            <a:r>
              <a:rPr lang="en-US" sz="1800" dirty="0" smtClean="0"/>
              <a:t> </a:t>
            </a:r>
            <a:r>
              <a:rPr lang="en-US" sz="1800" dirty="0" err="1" smtClean="0"/>
              <a:t>elementi</a:t>
            </a:r>
            <a:r>
              <a:rPr lang="en-US" sz="1800" dirty="0" smtClean="0"/>
              <a:t> </a:t>
            </a:r>
            <a:r>
              <a:rPr lang="en-US" sz="1800" dirty="0" err="1" smtClean="0"/>
              <a:t>monofaznog</a:t>
            </a:r>
            <a:r>
              <a:rPr lang="en-US" sz="1800" dirty="0" smtClean="0"/>
              <a:t> </a:t>
            </a:r>
            <a:r>
              <a:rPr lang="en-US" sz="1800" dirty="0" err="1" smtClean="0"/>
              <a:t>indukcionog</a:t>
            </a:r>
            <a:r>
              <a:rPr lang="en-US" sz="1800" dirty="0" smtClean="0"/>
              <a:t> </a:t>
            </a:r>
            <a:r>
              <a:rPr lang="en-US" sz="1800" dirty="0" err="1" smtClean="0"/>
              <a:t>brojila</a:t>
            </a:r>
            <a:r>
              <a:rPr lang="en-US" sz="1800" dirty="0" smtClean="0"/>
              <a:t> </a:t>
            </a:r>
            <a:r>
              <a:rPr lang="en-US" sz="1800" dirty="0" err="1" smtClean="0"/>
              <a:t>su</a:t>
            </a:r>
            <a:r>
              <a:rPr lang="en-US" sz="1800" dirty="0" smtClean="0"/>
              <a:t>:</a:t>
            </a:r>
          </a:p>
          <a:p>
            <a:pPr>
              <a:buNone/>
            </a:pPr>
            <a:r>
              <a:rPr lang="en-US" sz="1700" dirty="0" smtClean="0"/>
              <a:t>1</a:t>
            </a:r>
            <a:r>
              <a:rPr lang="en-US" sz="1700" dirty="0"/>
              <a:t>. </a:t>
            </a:r>
            <a:r>
              <a:rPr lang="en-US" sz="1700" dirty="0" err="1"/>
              <a:t>Naponski</a:t>
            </a:r>
            <a:r>
              <a:rPr lang="en-US" sz="1700" dirty="0"/>
              <a:t> </a:t>
            </a:r>
            <a:r>
              <a:rPr lang="en-US" sz="1700" dirty="0" err="1" smtClean="0"/>
              <a:t>elektromagnet</a:t>
            </a:r>
            <a:endParaRPr lang="en-US" sz="1700" dirty="0"/>
          </a:p>
          <a:p>
            <a:pPr>
              <a:buNone/>
            </a:pPr>
            <a:r>
              <a:rPr lang="en-US" sz="1700" dirty="0" smtClean="0"/>
              <a:t>2</a:t>
            </a:r>
            <a:r>
              <a:rPr lang="en-US" sz="1700" dirty="0"/>
              <a:t>. </a:t>
            </a:r>
            <a:r>
              <a:rPr lang="en-US" sz="1700" dirty="0" err="1"/>
              <a:t>Strujni</a:t>
            </a:r>
            <a:r>
              <a:rPr lang="en-US" sz="1700" dirty="0"/>
              <a:t> </a:t>
            </a:r>
            <a:r>
              <a:rPr lang="en-US" sz="1700" dirty="0" err="1" smtClean="0"/>
              <a:t>elektromagnet</a:t>
            </a:r>
            <a:endParaRPr lang="en-US" sz="1700" dirty="0"/>
          </a:p>
          <a:p>
            <a:pPr>
              <a:buNone/>
            </a:pPr>
            <a:r>
              <a:rPr lang="en-US" sz="1700" dirty="0"/>
              <a:t>4. </a:t>
            </a:r>
            <a:r>
              <a:rPr lang="en-US" sz="1700" dirty="0" err="1"/>
              <a:t>Okretna</a:t>
            </a:r>
            <a:r>
              <a:rPr lang="en-US" sz="1700" dirty="0"/>
              <a:t> </a:t>
            </a:r>
            <a:r>
              <a:rPr lang="en-US" sz="1700" dirty="0" err="1" smtClean="0"/>
              <a:t>aluminijumska</a:t>
            </a:r>
            <a:r>
              <a:rPr lang="en-US" sz="1700" dirty="0" smtClean="0"/>
              <a:t> </a:t>
            </a:r>
            <a:r>
              <a:rPr lang="en-US" sz="1700" dirty="0" err="1" smtClean="0"/>
              <a:t>pločica</a:t>
            </a:r>
            <a:endParaRPr lang="en-US" sz="1700" dirty="0"/>
          </a:p>
          <a:p>
            <a:pPr>
              <a:buNone/>
            </a:pPr>
            <a:r>
              <a:rPr lang="en-US" sz="1700" dirty="0"/>
              <a:t>5. </a:t>
            </a:r>
            <a:r>
              <a:rPr lang="en-US" sz="1700" dirty="0" err="1"/>
              <a:t>Permanentni</a:t>
            </a:r>
            <a:r>
              <a:rPr lang="en-US" sz="1700" dirty="0"/>
              <a:t> magnet </a:t>
            </a:r>
            <a:r>
              <a:rPr lang="en-US" sz="1700" dirty="0" err="1"/>
              <a:t>za</a:t>
            </a:r>
            <a:r>
              <a:rPr lang="en-US" sz="1700" dirty="0"/>
              <a:t> </a:t>
            </a:r>
            <a:r>
              <a:rPr lang="en-US" sz="1700" dirty="0" err="1" smtClean="0"/>
              <a:t>kočenje</a:t>
            </a:r>
            <a:endParaRPr lang="en-US" sz="1700" dirty="0"/>
          </a:p>
          <a:p>
            <a:pPr>
              <a:buNone/>
            </a:pPr>
            <a:r>
              <a:rPr lang="en-US" sz="1700" dirty="0" smtClean="0"/>
              <a:t>6</a:t>
            </a:r>
            <a:r>
              <a:rPr lang="en-US" sz="1700" dirty="0"/>
              <a:t>. </a:t>
            </a:r>
            <a:r>
              <a:rPr lang="en-US" sz="1700" dirty="0" err="1"/>
              <a:t>Namotaj</a:t>
            </a:r>
            <a:r>
              <a:rPr lang="en-US" sz="1700" dirty="0"/>
              <a:t> </a:t>
            </a:r>
            <a:r>
              <a:rPr lang="en-US" sz="1700" dirty="0" err="1"/>
              <a:t>žice</a:t>
            </a:r>
            <a:r>
              <a:rPr lang="en-US" sz="1700" dirty="0"/>
              <a:t> </a:t>
            </a:r>
            <a:r>
              <a:rPr lang="en-US" sz="1700" dirty="0" err="1"/>
              <a:t>za</a:t>
            </a:r>
            <a:r>
              <a:rPr lang="en-US" sz="1700" dirty="0"/>
              <a:t> </a:t>
            </a:r>
            <a:r>
              <a:rPr lang="en-US" sz="1700" dirty="0" err="1"/>
              <a:t>podešavanje</a:t>
            </a:r>
            <a:r>
              <a:rPr lang="en-US" sz="1700" dirty="0"/>
              <a:t> </a:t>
            </a:r>
            <a:r>
              <a:rPr lang="en-US" sz="1700" dirty="0" err="1"/>
              <a:t>cos</a:t>
            </a:r>
            <a:r>
              <a:rPr lang="en-US" sz="1700" dirty="0"/>
              <a:t> φ</a:t>
            </a:r>
          </a:p>
          <a:p>
            <a:pPr>
              <a:buNone/>
            </a:pPr>
            <a:r>
              <a:rPr lang="en-US" sz="1700" dirty="0"/>
              <a:t> </a:t>
            </a:r>
            <a:r>
              <a:rPr lang="en-US" sz="1700" dirty="0" smtClean="0"/>
              <a:t>7</a:t>
            </a:r>
            <a:r>
              <a:rPr lang="en-US" sz="1700" dirty="0"/>
              <a:t>. </a:t>
            </a:r>
            <a:r>
              <a:rPr lang="en-US" sz="1700" dirty="0" err="1"/>
              <a:t>Zupčasti</a:t>
            </a:r>
            <a:r>
              <a:rPr lang="en-US" sz="1700" dirty="0"/>
              <a:t> </a:t>
            </a:r>
            <a:r>
              <a:rPr lang="en-US" sz="1700" dirty="0" err="1"/>
              <a:t>prenos</a:t>
            </a:r>
            <a:r>
              <a:rPr lang="en-US" sz="1700" dirty="0"/>
              <a:t> </a:t>
            </a:r>
            <a:r>
              <a:rPr lang="en-US" sz="1700" dirty="0" err="1"/>
              <a:t>za</a:t>
            </a:r>
            <a:r>
              <a:rPr lang="en-US" sz="1700" dirty="0"/>
              <a:t> </a:t>
            </a:r>
            <a:r>
              <a:rPr lang="en-US" sz="1700" dirty="0" err="1"/>
              <a:t>mehanički</a:t>
            </a:r>
            <a:r>
              <a:rPr lang="en-US" sz="1700" dirty="0"/>
              <a:t> </a:t>
            </a:r>
            <a:r>
              <a:rPr lang="en-US" sz="1700" dirty="0" err="1"/>
              <a:t>brojač</a:t>
            </a:r>
            <a:endParaRPr lang="en-US" sz="1700" dirty="0"/>
          </a:p>
          <a:p>
            <a:pPr>
              <a:buNone/>
            </a:pPr>
            <a:r>
              <a:rPr lang="en-US" sz="1700" dirty="0"/>
              <a:t> </a:t>
            </a:r>
          </a:p>
          <a:p>
            <a:pPr>
              <a:buNone/>
            </a:pPr>
            <a:r>
              <a:rPr lang="en-US" sz="1700" dirty="0" err="1"/>
              <a:t>Dijelovi</a:t>
            </a:r>
            <a:r>
              <a:rPr lang="en-US" sz="1700" dirty="0"/>
              <a:t> </a:t>
            </a:r>
            <a:r>
              <a:rPr lang="en-US" sz="1700" dirty="0" err="1"/>
              <a:t>koji</a:t>
            </a:r>
            <a:r>
              <a:rPr lang="en-US" sz="1700" dirty="0"/>
              <a:t> </a:t>
            </a:r>
            <a:r>
              <a:rPr lang="en-US" sz="1700" dirty="0" err="1"/>
              <a:t>nisu</a:t>
            </a:r>
            <a:r>
              <a:rPr lang="en-US" sz="1700" dirty="0"/>
              <a:t> </a:t>
            </a:r>
            <a:r>
              <a:rPr lang="en-US" sz="1700" dirty="0" err="1"/>
              <a:t>na</a:t>
            </a:r>
            <a:r>
              <a:rPr lang="en-US" sz="1700" dirty="0"/>
              <a:t> </a:t>
            </a:r>
            <a:r>
              <a:rPr lang="en-US" sz="1700" dirty="0" err="1"/>
              <a:t>slici</a:t>
            </a:r>
            <a:r>
              <a:rPr lang="en-US" sz="1700" dirty="0"/>
              <a:t>:</a:t>
            </a:r>
          </a:p>
          <a:p>
            <a:r>
              <a:rPr lang="en-US" sz="1700" dirty="0" err="1" smtClean="0"/>
              <a:t>Mehanički</a:t>
            </a:r>
            <a:r>
              <a:rPr lang="en-US" sz="1700" dirty="0" smtClean="0"/>
              <a:t> </a:t>
            </a:r>
            <a:r>
              <a:rPr lang="en-US" sz="1700" dirty="0" err="1"/>
              <a:t>brojač</a:t>
            </a:r>
            <a:endParaRPr lang="en-US" sz="1700" dirty="0"/>
          </a:p>
          <a:p>
            <a:r>
              <a:rPr lang="en-US" sz="1700" dirty="0" err="1" smtClean="0"/>
              <a:t>Natpisna</a:t>
            </a:r>
            <a:r>
              <a:rPr lang="en-US" sz="1700" dirty="0" smtClean="0"/>
              <a:t> </a:t>
            </a:r>
            <a:r>
              <a:rPr lang="en-US" sz="1700" dirty="0" err="1" smtClean="0"/>
              <a:t>pločica</a:t>
            </a:r>
            <a:endParaRPr lang="en-US" sz="1700" dirty="0"/>
          </a:p>
          <a:p>
            <a:r>
              <a:rPr lang="en-US" sz="1700" dirty="0" err="1" smtClean="0"/>
              <a:t>Priključne</a:t>
            </a:r>
            <a:r>
              <a:rPr lang="en-US" sz="1700" dirty="0" smtClean="0"/>
              <a:t> </a:t>
            </a:r>
            <a:r>
              <a:rPr lang="en-US" sz="1700" dirty="0" err="1"/>
              <a:t>stezaljke</a:t>
            </a:r>
            <a:r>
              <a:rPr lang="en-US" sz="1700" dirty="0"/>
              <a:t> s </a:t>
            </a:r>
            <a:r>
              <a:rPr lang="en-US" sz="1700" dirty="0" err="1"/>
              <a:t>poklopcem</a:t>
            </a:r>
            <a:r>
              <a:rPr lang="en-US" sz="1700" dirty="0"/>
              <a:t> </a:t>
            </a:r>
            <a:endParaRPr lang="en-US" sz="1700" dirty="0" smtClean="0"/>
          </a:p>
          <a:p>
            <a:r>
              <a:rPr lang="en-US" sz="1700" dirty="0" err="1" smtClean="0"/>
              <a:t>Kućište</a:t>
            </a:r>
            <a:r>
              <a:rPr lang="en-US" sz="1700" dirty="0" smtClean="0"/>
              <a:t> </a:t>
            </a:r>
            <a:r>
              <a:rPr lang="en-US" sz="1700" dirty="0"/>
              <a:t>s </a:t>
            </a:r>
            <a:r>
              <a:rPr lang="en-US" sz="1700" dirty="0" err="1"/>
              <a:t>poklopcem</a:t>
            </a:r>
            <a:endParaRPr lang="en-US" sz="1700" dirty="0"/>
          </a:p>
          <a:p>
            <a:pPr>
              <a:buNone/>
            </a:pPr>
            <a:endParaRPr lang="en-US" dirty="0"/>
          </a:p>
        </p:txBody>
      </p:sp>
      <p:pic>
        <p:nvPicPr>
          <p:cNvPr id="1026" name="Picture 2" descr="Резултат слика за indukciono brojilo"/>
          <p:cNvPicPr>
            <a:picLocks noChangeAspect="1" noChangeArrowheads="1"/>
          </p:cNvPicPr>
          <p:nvPr/>
        </p:nvPicPr>
        <p:blipFill>
          <a:blip r:embed="rId3"/>
          <a:srcRect/>
          <a:stretch>
            <a:fillRect/>
          </a:stretch>
        </p:blipFill>
        <p:spPr bwMode="auto">
          <a:xfrm>
            <a:off x="4545343" y="3000372"/>
            <a:ext cx="4598657" cy="371571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192"/>
            <a:ext cx="8229600" cy="1066800"/>
          </a:xfrm>
        </p:spPr>
        <p:txBody>
          <a:bodyPr>
            <a:normAutofit fontScale="90000"/>
          </a:bodyPr>
          <a:lstStyle/>
          <a:p>
            <a:r>
              <a:rPr lang="en-US" b="1" i="1" dirty="0" smtClean="0"/>
              <a:t>PRINCIP RADA INDUKCIONOG BROJILA</a:t>
            </a:r>
            <a:endParaRPr lang="en-US" dirty="0"/>
          </a:p>
        </p:txBody>
      </p:sp>
      <p:sp>
        <p:nvSpPr>
          <p:cNvPr id="3" name="Content Placeholder 2"/>
          <p:cNvSpPr>
            <a:spLocks noGrp="1"/>
          </p:cNvSpPr>
          <p:nvPr>
            <p:ph idx="1"/>
          </p:nvPr>
        </p:nvSpPr>
        <p:spPr/>
        <p:txBody>
          <a:bodyPr/>
          <a:lstStyle/>
          <a:p>
            <a:r>
              <a:rPr lang="en-US" dirty="0" err="1" smtClean="0"/>
              <a:t>Kada</a:t>
            </a:r>
            <a:r>
              <a:rPr lang="en-US" dirty="0" smtClean="0"/>
              <a:t> </a:t>
            </a:r>
            <a:r>
              <a:rPr lang="en-US" dirty="0" err="1" smtClean="0"/>
              <a:t>smo</a:t>
            </a:r>
            <a:r>
              <a:rPr lang="en-US" dirty="0" smtClean="0"/>
              <a:t> </a:t>
            </a:r>
            <a:r>
              <a:rPr lang="en-US" dirty="0" err="1" smtClean="0"/>
              <a:t>naučili</a:t>
            </a:r>
            <a:r>
              <a:rPr lang="en-US" dirty="0" smtClean="0"/>
              <a:t> </a:t>
            </a:r>
            <a:r>
              <a:rPr lang="en-US" dirty="0" err="1" smtClean="0"/>
              <a:t>konstrukcione</a:t>
            </a:r>
            <a:r>
              <a:rPr lang="en-US" dirty="0" smtClean="0"/>
              <a:t> </a:t>
            </a:r>
            <a:r>
              <a:rPr lang="en-US" dirty="0" err="1" smtClean="0"/>
              <a:t>elemente</a:t>
            </a:r>
            <a:r>
              <a:rPr lang="en-US" dirty="0" smtClean="0"/>
              <a:t>  </a:t>
            </a:r>
            <a:r>
              <a:rPr lang="en-US" dirty="0" err="1" smtClean="0"/>
              <a:t>možemo</a:t>
            </a:r>
            <a:r>
              <a:rPr lang="en-US" dirty="0" smtClean="0"/>
              <a:t> </a:t>
            </a:r>
            <a:r>
              <a:rPr lang="en-US" dirty="0" err="1" smtClean="0"/>
              <a:t>opisati</a:t>
            </a:r>
            <a:r>
              <a:rPr lang="en-US" dirty="0" smtClean="0"/>
              <a:t> </a:t>
            </a:r>
            <a:r>
              <a:rPr lang="en-US" dirty="0" err="1" smtClean="0"/>
              <a:t>princip</a:t>
            </a:r>
            <a:r>
              <a:rPr lang="en-US" dirty="0" smtClean="0"/>
              <a:t> </a:t>
            </a:r>
            <a:r>
              <a:rPr lang="en-US" dirty="0" err="1" smtClean="0"/>
              <a:t>rada</a:t>
            </a:r>
            <a:r>
              <a:rPr lang="en-US" dirty="0" smtClean="0"/>
              <a:t> </a:t>
            </a:r>
            <a:r>
              <a:rPr lang="en-US" dirty="0" err="1" smtClean="0"/>
              <a:t>indukcionog</a:t>
            </a:r>
            <a:r>
              <a:rPr lang="en-US" dirty="0" smtClean="0"/>
              <a:t> </a:t>
            </a:r>
            <a:r>
              <a:rPr lang="en-US" dirty="0" err="1" smtClean="0"/>
              <a:t>brojila</a:t>
            </a:r>
            <a:endParaRPr lang="en-US" dirty="0" smtClean="0"/>
          </a:p>
          <a:p>
            <a:r>
              <a:rPr lang="en-US" dirty="0" err="1" smtClean="0"/>
              <a:t>Indukciona</a:t>
            </a:r>
            <a:r>
              <a:rPr lang="en-US" dirty="0" smtClean="0"/>
              <a:t> </a:t>
            </a:r>
            <a:r>
              <a:rPr lang="en-US" dirty="0" err="1"/>
              <a:t>brojila</a:t>
            </a:r>
            <a:r>
              <a:rPr lang="en-US" dirty="0"/>
              <a:t> </a:t>
            </a:r>
            <a:r>
              <a:rPr lang="en-US" dirty="0" err="1"/>
              <a:t>su</a:t>
            </a:r>
            <a:r>
              <a:rPr lang="en-US" dirty="0"/>
              <a:t> </a:t>
            </a:r>
            <a:r>
              <a:rPr lang="en-US" dirty="0" err="1" smtClean="0"/>
              <a:t>ustvari</a:t>
            </a:r>
            <a:r>
              <a:rPr lang="en-US" dirty="0" smtClean="0"/>
              <a:t> </a:t>
            </a:r>
            <a:r>
              <a:rPr lang="en-US" dirty="0" err="1"/>
              <a:t>mali</a:t>
            </a:r>
            <a:r>
              <a:rPr lang="en-US" dirty="0"/>
              <a:t> </a:t>
            </a:r>
            <a:r>
              <a:rPr lang="en-US" dirty="0" err="1"/>
              <a:t>asinhroni</a:t>
            </a:r>
            <a:r>
              <a:rPr lang="en-US" dirty="0"/>
              <a:t> </a:t>
            </a:r>
            <a:r>
              <a:rPr lang="en-US" dirty="0" err="1"/>
              <a:t>motori</a:t>
            </a:r>
            <a:r>
              <a:rPr lang="en-US" dirty="0"/>
              <a:t> </a:t>
            </a:r>
            <a:r>
              <a:rPr lang="en-US" dirty="0" err="1"/>
              <a:t>čija</a:t>
            </a:r>
            <a:r>
              <a:rPr lang="en-US" dirty="0"/>
              <a:t> </a:t>
            </a:r>
            <a:r>
              <a:rPr lang="en-US" dirty="0" err="1"/>
              <a:t>brzina</a:t>
            </a:r>
            <a:r>
              <a:rPr lang="en-US" dirty="0"/>
              <a:t> </a:t>
            </a:r>
            <a:r>
              <a:rPr lang="en-US" dirty="0" err="1"/>
              <a:t>okretanja</a:t>
            </a:r>
            <a:r>
              <a:rPr lang="en-US" dirty="0"/>
              <a:t> </a:t>
            </a:r>
            <a:r>
              <a:rPr lang="en-US" dirty="0" err="1"/>
              <a:t>zavisi</a:t>
            </a:r>
            <a:r>
              <a:rPr lang="en-US" dirty="0"/>
              <a:t> </a:t>
            </a:r>
            <a:r>
              <a:rPr lang="en-US" dirty="0" err="1"/>
              <a:t>od</a:t>
            </a:r>
            <a:r>
              <a:rPr lang="en-US" dirty="0"/>
              <a:t> </a:t>
            </a:r>
            <a:r>
              <a:rPr lang="en-US" dirty="0" err="1"/>
              <a:t>količine</a:t>
            </a:r>
            <a:r>
              <a:rPr lang="en-US" dirty="0"/>
              <a:t> </a:t>
            </a:r>
            <a:r>
              <a:rPr lang="en-US" dirty="0" err="1"/>
              <a:t>energije</a:t>
            </a:r>
            <a:r>
              <a:rPr lang="en-US" dirty="0"/>
              <a:t> </a:t>
            </a:r>
            <a:r>
              <a:rPr lang="en-US" dirty="0" err="1"/>
              <a:t>koja</a:t>
            </a:r>
            <a:r>
              <a:rPr lang="en-US" dirty="0"/>
              <a:t> se </a:t>
            </a:r>
            <a:r>
              <a:rPr lang="en-US" dirty="0" err="1" smtClean="0"/>
              <a:t>trenutno</a:t>
            </a:r>
            <a:r>
              <a:rPr lang="en-US" dirty="0" smtClean="0"/>
              <a:t> </a:t>
            </a:r>
            <a:r>
              <a:rPr lang="en-US" dirty="0" err="1"/>
              <a:t>troši</a:t>
            </a:r>
            <a:r>
              <a:rPr lang="en-US" dirty="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928670"/>
            <a:ext cx="8229600" cy="1143000"/>
          </a:xfrm>
        </p:spPr>
        <p:txBody>
          <a:bodyPr>
            <a:normAutofit fontScale="90000"/>
          </a:bodyPr>
          <a:lstStyle/>
          <a:p>
            <a:pPr algn="ctr"/>
            <a:r>
              <a:rPr lang="en-US" b="1" dirty="0" err="1"/>
              <a:t>Princip</a:t>
            </a:r>
            <a:r>
              <a:rPr lang="en-US" b="1" dirty="0"/>
              <a:t> </a:t>
            </a:r>
            <a:r>
              <a:rPr lang="en-US" b="1" dirty="0" err="1"/>
              <a:t>rada</a:t>
            </a:r>
            <a:r>
              <a:rPr lang="en-US" b="1" dirty="0"/>
              <a:t> </a:t>
            </a:r>
            <a:r>
              <a:rPr lang="en-US" b="1" dirty="0" err="1" smtClean="0"/>
              <a:t>indukcionog</a:t>
            </a:r>
            <a:r>
              <a:rPr lang="en-US" b="1" dirty="0" smtClean="0"/>
              <a:t> </a:t>
            </a:r>
            <a:r>
              <a:rPr lang="en-US" b="1" dirty="0" err="1" smtClean="0"/>
              <a:t>brojila</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err="1"/>
              <a:t>Princip</a:t>
            </a:r>
            <a:r>
              <a:rPr lang="en-US" dirty="0"/>
              <a:t> </a:t>
            </a:r>
            <a:r>
              <a:rPr lang="en-US" dirty="0" err="1"/>
              <a:t>rada</a:t>
            </a:r>
            <a:r>
              <a:rPr lang="en-US" dirty="0"/>
              <a:t> </a:t>
            </a:r>
            <a:r>
              <a:rPr lang="en-US" dirty="0" err="1"/>
              <a:t>objasnićemo</a:t>
            </a:r>
            <a:r>
              <a:rPr lang="en-US" dirty="0"/>
              <a:t> </a:t>
            </a:r>
            <a:r>
              <a:rPr lang="en-US" dirty="0" err="1"/>
              <a:t>na</a:t>
            </a:r>
            <a:r>
              <a:rPr lang="en-US" dirty="0"/>
              <a:t> </a:t>
            </a:r>
            <a:r>
              <a:rPr lang="en-US" dirty="0" err="1"/>
              <a:t>najjednostavnijem</a:t>
            </a:r>
            <a:r>
              <a:rPr lang="en-US" dirty="0"/>
              <a:t> </a:t>
            </a:r>
            <a:r>
              <a:rPr lang="en-US" dirty="0" err="1"/>
              <a:t>jednofaznom</a:t>
            </a:r>
            <a:r>
              <a:rPr lang="en-US" dirty="0"/>
              <a:t> </a:t>
            </a:r>
            <a:r>
              <a:rPr lang="en-US" dirty="0" err="1"/>
              <a:t>električnom</a:t>
            </a:r>
            <a:r>
              <a:rPr lang="en-US" dirty="0"/>
              <a:t> </a:t>
            </a:r>
            <a:r>
              <a:rPr lang="en-US" dirty="0" err="1"/>
              <a:t>brojilu</a:t>
            </a:r>
            <a:r>
              <a:rPr lang="en-US" dirty="0"/>
              <a:t>. </a:t>
            </a:r>
            <a:r>
              <a:rPr lang="en-US" dirty="0" err="1"/>
              <a:t>Treba</a:t>
            </a:r>
            <a:r>
              <a:rPr lang="en-US" dirty="0"/>
              <a:t> </a:t>
            </a:r>
            <a:r>
              <a:rPr lang="en-US" dirty="0" err="1"/>
              <a:t>prvo</a:t>
            </a:r>
            <a:r>
              <a:rPr lang="en-US" dirty="0"/>
              <a:t> </a:t>
            </a:r>
            <a:r>
              <a:rPr lang="en-US" dirty="0" err="1"/>
              <a:t>pogledati</a:t>
            </a:r>
            <a:r>
              <a:rPr lang="en-US" dirty="0"/>
              <a:t> </a:t>
            </a:r>
            <a:r>
              <a:rPr lang="en-US" dirty="0" err="1"/>
              <a:t>formulu</a:t>
            </a:r>
            <a:r>
              <a:rPr lang="en-US" dirty="0"/>
              <a:t> </a:t>
            </a:r>
            <a:r>
              <a:rPr lang="en-US" dirty="0" err="1"/>
              <a:t>za</a:t>
            </a:r>
            <a:r>
              <a:rPr lang="en-US" dirty="0"/>
              <a:t> </a:t>
            </a:r>
            <a:r>
              <a:rPr lang="en-US" dirty="0" err="1"/>
              <a:t>rad</a:t>
            </a:r>
            <a:r>
              <a:rPr lang="en-US" dirty="0"/>
              <a:t> </a:t>
            </a:r>
            <a:r>
              <a:rPr lang="en-US" dirty="0" err="1"/>
              <a:t>električne</a:t>
            </a:r>
            <a:r>
              <a:rPr lang="en-US" dirty="0"/>
              <a:t> </a:t>
            </a:r>
            <a:r>
              <a:rPr lang="en-US" dirty="0" err="1"/>
              <a:t>energije</a:t>
            </a:r>
            <a:r>
              <a:rPr lang="en-US" dirty="0"/>
              <a:t> </a:t>
            </a:r>
            <a:r>
              <a:rPr lang="en-US" dirty="0" err="1"/>
              <a:t>koja</a:t>
            </a:r>
            <a:r>
              <a:rPr lang="en-US" dirty="0"/>
              <a:t> </a:t>
            </a:r>
            <a:r>
              <a:rPr lang="en-US" dirty="0" err="1"/>
              <a:t>glasi</a:t>
            </a:r>
            <a:r>
              <a:rPr lang="en-US" dirty="0"/>
              <a:t>:</a:t>
            </a:r>
          </a:p>
          <a:p>
            <a:pPr>
              <a:buNone/>
            </a:pPr>
            <a:r>
              <a:rPr lang="en-US" b="1" dirty="0" smtClean="0"/>
              <a:t>			W </a:t>
            </a:r>
            <a:r>
              <a:rPr lang="en-US" b="1" dirty="0"/>
              <a:t>= U · I · </a:t>
            </a:r>
            <a:r>
              <a:rPr lang="en-US" dirty="0" err="1" smtClean="0"/>
              <a:t>cos</a:t>
            </a:r>
            <a:r>
              <a:rPr lang="en-US" dirty="0" smtClean="0"/>
              <a:t> φ </a:t>
            </a:r>
            <a:r>
              <a:rPr lang="en-US" b="1" dirty="0" smtClean="0"/>
              <a:t>· </a:t>
            </a:r>
            <a:r>
              <a:rPr lang="en-US" b="1" dirty="0"/>
              <a:t>t	( kWh </a:t>
            </a:r>
            <a:r>
              <a:rPr lang="en-US" b="1" dirty="0" smtClean="0"/>
              <a:t>)</a:t>
            </a:r>
          </a:p>
          <a:p>
            <a:pPr>
              <a:buNone/>
            </a:pPr>
            <a:endParaRPr lang="en-US" dirty="0"/>
          </a:p>
          <a:p>
            <a:r>
              <a:rPr lang="en-US" dirty="0"/>
              <a:t>Na </a:t>
            </a:r>
            <a:r>
              <a:rPr lang="en-US" dirty="0" err="1"/>
              <a:t>osnovu</a:t>
            </a:r>
            <a:r>
              <a:rPr lang="en-US" dirty="0"/>
              <a:t> </a:t>
            </a:r>
            <a:r>
              <a:rPr lang="en-US" dirty="0" err="1"/>
              <a:t>te</a:t>
            </a:r>
            <a:r>
              <a:rPr lang="en-US" dirty="0"/>
              <a:t> </a:t>
            </a:r>
            <a:r>
              <a:rPr lang="en-US" dirty="0" err="1"/>
              <a:t>formule</a:t>
            </a:r>
            <a:r>
              <a:rPr lang="en-US" dirty="0"/>
              <a:t> </a:t>
            </a:r>
            <a:r>
              <a:rPr lang="en-US" dirty="0" err="1"/>
              <a:t>gradi</a:t>
            </a:r>
            <a:r>
              <a:rPr lang="en-US" dirty="0"/>
              <a:t> se </a:t>
            </a:r>
            <a:r>
              <a:rPr lang="en-US" dirty="0" err="1"/>
              <a:t>brojilo</a:t>
            </a:r>
            <a:r>
              <a:rPr lang="en-US" dirty="0"/>
              <a:t> </a:t>
            </a:r>
            <a:r>
              <a:rPr lang="en-US" dirty="0" err="1"/>
              <a:t>jer</a:t>
            </a:r>
            <a:r>
              <a:rPr lang="en-US" dirty="0"/>
              <a:t> </a:t>
            </a:r>
            <a:r>
              <a:rPr lang="en-US" dirty="0" err="1"/>
              <a:t>ono</a:t>
            </a:r>
            <a:r>
              <a:rPr lang="en-US" dirty="0"/>
              <a:t> </a:t>
            </a:r>
            <a:r>
              <a:rPr lang="en-US" dirty="0" err="1"/>
              <a:t>treba</a:t>
            </a:r>
            <a:r>
              <a:rPr lang="en-US" dirty="0"/>
              <a:t> </a:t>
            </a:r>
            <a:r>
              <a:rPr lang="en-US" dirty="0" err="1"/>
              <a:t>bilježiti</a:t>
            </a:r>
            <a:r>
              <a:rPr lang="en-US" dirty="0"/>
              <a:t> </a:t>
            </a:r>
            <a:r>
              <a:rPr lang="en-US" dirty="0" err="1"/>
              <a:t>potrošenu</a:t>
            </a:r>
            <a:r>
              <a:rPr lang="en-US" dirty="0"/>
              <a:t> </a:t>
            </a:r>
            <a:r>
              <a:rPr lang="en-US" dirty="0" err="1"/>
              <a:t>električnu</a:t>
            </a:r>
            <a:r>
              <a:rPr lang="en-US" dirty="0"/>
              <a:t> </a:t>
            </a:r>
            <a:r>
              <a:rPr lang="en-US" dirty="0" err="1"/>
              <a:t>snagu</a:t>
            </a:r>
            <a:r>
              <a:rPr lang="en-US" dirty="0"/>
              <a:t> </a:t>
            </a:r>
            <a:r>
              <a:rPr lang="en-US" dirty="0" err="1"/>
              <a:t>kroz</a:t>
            </a:r>
            <a:r>
              <a:rPr lang="en-US" dirty="0"/>
              <a:t> </a:t>
            </a:r>
            <a:r>
              <a:rPr lang="en-US" dirty="0" err="1"/>
              <a:t>proteklo</a:t>
            </a:r>
            <a:r>
              <a:rPr lang="en-US" dirty="0"/>
              <a:t> </a:t>
            </a:r>
            <a:r>
              <a:rPr lang="en-US" dirty="0" err="1"/>
              <a:t>vrijeme</a:t>
            </a:r>
            <a:r>
              <a:rPr lang="en-US" dirty="0"/>
              <a:t> </a:t>
            </a:r>
            <a:r>
              <a:rPr lang="en-US" dirty="0" err="1"/>
              <a:t>tj</a:t>
            </a:r>
            <a:r>
              <a:rPr lang="en-US" dirty="0"/>
              <a:t>. el. </a:t>
            </a:r>
            <a:r>
              <a:rPr lang="en-US" dirty="0" err="1"/>
              <a:t>energiju</a:t>
            </a:r>
            <a:r>
              <a:rPr lang="en-US" dirty="0"/>
              <a:t>. </a:t>
            </a:r>
            <a:r>
              <a:rPr lang="en-US" dirty="0" smtClean="0"/>
              <a:t> </a:t>
            </a:r>
            <a:r>
              <a:rPr lang="en-US" dirty="0" err="1" smtClean="0"/>
              <a:t>Za</a:t>
            </a:r>
            <a:r>
              <a:rPr lang="en-US" dirty="0" smtClean="0"/>
              <a:t> </a:t>
            </a:r>
            <a:r>
              <a:rPr lang="en-US" dirty="0" err="1"/>
              <a:t>mjerenje</a:t>
            </a:r>
            <a:r>
              <a:rPr lang="en-US" dirty="0"/>
              <a:t> </a:t>
            </a:r>
            <a:r>
              <a:rPr lang="en-US" dirty="0" err="1"/>
              <a:t>treba</a:t>
            </a:r>
            <a:r>
              <a:rPr lang="en-US" dirty="0"/>
              <a:t> </a:t>
            </a:r>
            <a:r>
              <a:rPr lang="en-US" dirty="0" err="1"/>
              <a:t>imati</a:t>
            </a:r>
            <a:r>
              <a:rPr lang="en-US" dirty="0"/>
              <a:t> </a:t>
            </a:r>
            <a:r>
              <a:rPr lang="en-US" dirty="0" err="1"/>
              <a:t>podatak</a:t>
            </a:r>
            <a:r>
              <a:rPr lang="en-US" dirty="0"/>
              <a:t> </a:t>
            </a:r>
            <a:r>
              <a:rPr lang="en-US" dirty="0" smtClean="0"/>
              <a:t> o </a:t>
            </a:r>
            <a:r>
              <a:rPr lang="en-US" dirty="0" err="1"/>
              <a:t>jačini</a:t>
            </a:r>
            <a:r>
              <a:rPr lang="en-US" dirty="0"/>
              <a:t> </a:t>
            </a:r>
            <a:r>
              <a:rPr lang="en-US" dirty="0" err="1" smtClean="0"/>
              <a:t>struje</a:t>
            </a:r>
            <a:r>
              <a:rPr lang="en-US" dirty="0" smtClean="0"/>
              <a:t>,  </a:t>
            </a:r>
            <a:r>
              <a:rPr lang="en-US" dirty="0" err="1"/>
              <a:t>visini</a:t>
            </a:r>
            <a:r>
              <a:rPr lang="en-US" dirty="0"/>
              <a:t> </a:t>
            </a:r>
            <a:r>
              <a:rPr lang="en-US" dirty="0" err="1"/>
              <a:t>napona</a:t>
            </a:r>
            <a:r>
              <a:rPr lang="en-US" dirty="0"/>
              <a:t> </a:t>
            </a:r>
            <a:r>
              <a:rPr lang="en-US" dirty="0" err="1" smtClean="0"/>
              <a:t>i</a:t>
            </a:r>
            <a:r>
              <a:rPr lang="en-US" dirty="0" smtClean="0"/>
              <a:t> </a:t>
            </a:r>
            <a:r>
              <a:rPr lang="en-US" dirty="0" err="1" smtClean="0"/>
              <a:t>cos</a:t>
            </a:r>
            <a:r>
              <a:rPr lang="en-US" dirty="0" smtClean="0"/>
              <a:t> φ (</a:t>
            </a:r>
            <a:r>
              <a:rPr lang="en-US" dirty="0" err="1" smtClean="0"/>
              <a:t>faktoru</a:t>
            </a:r>
            <a:r>
              <a:rPr lang="en-US" dirty="0" smtClean="0"/>
              <a:t> </a:t>
            </a:r>
            <a:r>
              <a:rPr lang="en-US" dirty="0" err="1" smtClean="0"/>
              <a:t>snage</a:t>
            </a:r>
            <a:r>
              <a:rPr lang="en-US" dirty="0" smtClean="0"/>
              <a:t>).</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229600" cy="1066800"/>
          </a:xfrm>
        </p:spPr>
        <p:txBody>
          <a:bodyPr/>
          <a:lstStyle/>
          <a:p>
            <a:r>
              <a:rPr lang="en-US" b="1" dirty="0" err="1" smtClean="0"/>
              <a:t>Princip</a:t>
            </a:r>
            <a:r>
              <a:rPr lang="en-US" b="1" dirty="0" smtClean="0"/>
              <a:t> </a:t>
            </a:r>
            <a:r>
              <a:rPr lang="en-US" b="1" dirty="0" err="1" smtClean="0"/>
              <a:t>rada</a:t>
            </a:r>
            <a:r>
              <a:rPr lang="en-US" b="1" dirty="0" smtClean="0"/>
              <a:t> </a:t>
            </a:r>
            <a:r>
              <a:rPr lang="en-US" b="1" dirty="0" err="1" smtClean="0"/>
              <a:t>indukcionog</a:t>
            </a:r>
            <a:r>
              <a:rPr lang="en-US" b="1" dirty="0" smtClean="0"/>
              <a:t> </a:t>
            </a:r>
            <a:r>
              <a:rPr lang="en-US" b="1" dirty="0" err="1" smtClean="0"/>
              <a:t>brojila</a:t>
            </a:r>
            <a:endParaRPr lang="en-US" dirty="0"/>
          </a:p>
        </p:txBody>
      </p:sp>
      <p:sp>
        <p:nvSpPr>
          <p:cNvPr id="3" name="Content Placeholder 2"/>
          <p:cNvSpPr>
            <a:spLocks noGrp="1"/>
          </p:cNvSpPr>
          <p:nvPr>
            <p:ph idx="1"/>
          </p:nvPr>
        </p:nvSpPr>
        <p:spPr>
          <a:xfrm>
            <a:off x="457200" y="2249424"/>
            <a:ext cx="3900486" cy="4325112"/>
          </a:xfrm>
        </p:spPr>
        <p:txBody>
          <a:bodyPr>
            <a:normAutofit/>
          </a:bodyPr>
          <a:lstStyle/>
          <a:p>
            <a:r>
              <a:rPr lang="sr-Latn-ME" sz="2000" dirty="0" smtClean="0"/>
              <a:t>Monofazno  indukciono  brojilo električne energije sastoji se od dva elektromagneta - jedan naponski izveden sa velikim brojem navojaka tanke žice, koji se povezuje paralelno na mrežu i drugi strujni, izveden sa malim brojem navojaka debele izolovane žice, koji se povezuje na red sa potrošačima.</a:t>
            </a:r>
            <a:endParaRPr lang="en-US" sz="2000" dirty="0"/>
          </a:p>
        </p:txBody>
      </p:sp>
      <p:sp>
        <p:nvSpPr>
          <p:cNvPr id="3074" name="AutoShape 2" descr="Резултат слика за indukciono brojilo princip rad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6" name="AutoShape 4" descr="Резултат слика за indukciono brojilo princip rad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p:cNvPicPr/>
          <p:nvPr/>
        </p:nvPicPr>
        <p:blipFill>
          <a:blip r:embed="rId2" cstate="print"/>
          <a:srcRect/>
          <a:stretch>
            <a:fillRect/>
          </a:stretch>
        </p:blipFill>
        <p:spPr bwMode="auto">
          <a:xfrm>
            <a:off x="4786314" y="2143116"/>
            <a:ext cx="4357686" cy="43814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42926"/>
          </a:xfrm>
        </p:spPr>
        <p:txBody>
          <a:bodyPr>
            <a:normAutofit fontScale="90000"/>
          </a:bodyPr>
          <a:lstStyle/>
          <a:p>
            <a:r>
              <a:rPr lang="en-US" b="1" dirty="0" err="1" smtClean="0"/>
              <a:t>Princip</a:t>
            </a:r>
            <a:r>
              <a:rPr lang="en-US" b="1" dirty="0" smtClean="0"/>
              <a:t> </a:t>
            </a:r>
            <a:r>
              <a:rPr lang="en-US" b="1" dirty="0" err="1" smtClean="0"/>
              <a:t>rada</a:t>
            </a:r>
            <a:r>
              <a:rPr lang="en-US" b="1" dirty="0" smtClean="0"/>
              <a:t> </a:t>
            </a:r>
            <a:r>
              <a:rPr lang="en-US" b="1" dirty="0" err="1" smtClean="0"/>
              <a:t>indukcionog</a:t>
            </a:r>
            <a:r>
              <a:rPr lang="en-US" b="1" dirty="0" smtClean="0"/>
              <a:t> </a:t>
            </a:r>
            <a:r>
              <a:rPr lang="en-US" b="1" dirty="0" err="1" smtClean="0"/>
              <a:t>brojila</a:t>
            </a:r>
            <a:endParaRPr lang="en-US" dirty="0"/>
          </a:p>
        </p:txBody>
      </p:sp>
      <p:sp>
        <p:nvSpPr>
          <p:cNvPr id="3" name="Content Placeholder 2"/>
          <p:cNvSpPr>
            <a:spLocks noGrp="1"/>
          </p:cNvSpPr>
          <p:nvPr>
            <p:ph idx="1"/>
          </p:nvPr>
        </p:nvSpPr>
        <p:spPr>
          <a:xfrm>
            <a:off x="457200" y="2143116"/>
            <a:ext cx="4257676" cy="4431420"/>
          </a:xfrm>
        </p:spPr>
        <p:txBody>
          <a:bodyPr>
            <a:normAutofit fontScale="92500" lnSpcReduction="10000"/>
          </a:bodyPr>
          <a:lstStyle/>
          <a:p>
            <a:r>
              <a:rPr lang="sr-Latn-ME" dirty="0" smtClean="0"/>
              <a:t>Između ova dva namotaja se nalazi aluminijumski disk koji može da se okreće oko svoje osovine. Okretanje diska se preko osovine prenosnikom prenosi na zupčanik koji okreće brojčanik brojila. Brzina obrtanja diska direktno je proporcionalna snazi priključenih potrošača.</a:t>
            </a:r>
            <a:endParaRPr lang="en-US" dirty="0" smtClean="0"/>
          </a:p>
          <a:p>
            <a:endParaRPr lang="en-US" dirty="0"/>
          </a:p>
        </p:txBody>
      </p:sp>
      <p:pic>
        <p:nvPicPr>
          <p:cNvPr id="4" name="Picture 3"/>
          <p:cNvPicPr/>
          <p:nvPr/>
        </p:nvPicPr>
        <p:blipFill>
          <a:blip r:embed="rId2" cstate="print"/>
          <a:srcRect/>
          <a:stretch>
            <a:fillRect/>
          </a:stretch>
        </p:blipFill>
        <p:spPr bwMode="auto">
          <a:xfrm>
            <a:off x="4786314" y="2143116"/>
            <a:ext cx="4357686" cy="43814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1491</TotalTime>
  <Words>369</Words>
  <Application>Microsoft Office PowerPoint</Application>
  <PresentationFormat>On-screen Show (4:3)</PresentationFormat>
  <Paragraphs>61</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BROJILA ELEKTRIČNE ENERGIJE </vt:lpstr>
      <vt:lpstr>VRSTE BROJILA ELEKTRIČNE ENERGIJE</vt:lpstr>
      <vt:lpstr>FUNKCIJA BROJILA ELEKTRIČNE ENERGIJE  </vt:lpstr>
      <vt:lpstr>VRSTE BROJILA</vt:lpstr>
      <vt:lpstr>Konstrukcija monofaznog indukcionog brojila </vt:lpstr>
      <vt:lpstr>PRINCIP RADA INDUKCIONOG BROJILA</vt:lpstr>
      <vt:lpstr>Princip rada indukcionog brojila </vt:lpstr>
      <vt:lpstr>Princip rada indukcionog brojila</vt:lpstr>
      <vt:lpstr>Princip rada indukcionog brojila</vt:lpstr>
      <vt:lpstr>Princip rada indukcionog brojila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BROJILA ELEKTRIČNE ENERGIJE </dc:title>
  <dc:creator>jockodasic@gmail.com</dc:creator>
  <cp:lastModifiedBy>jockodasic@gmail.com</cp:lastModifiedBy>
  <cp:revision>16</cp:revision>
  <dcterms:created xsi:type="dcterms:W3CDTF">2020-03-18T16:51:10Z</dcterms:created>
  <dcterms:modified xsi:type="dcterms:W3CDTF">2020-03-20T10:59:21Z</dcterms:modified>
</cp:coreProperties>
</file>