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6" r:id="rId12"/>
    <p:sldId id="268" r:id="rId13"/>
    <p:sldId id="29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96" r:id="rId33"/>
    <p:sldId id="281" r:id="rId34"/>
    <p:sldId id="282" r:id="rId35"/>
    <p:sldId id="283" r:id="rId36"/>
    <p:sldId id="284" r:id="rId37"/>
    <p:sldId id="285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96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chemeClr val="bg2">
                <a:alpha val="59000"/>
              </a:schemeClr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81200"/>
            <a:ext cx="7772400" cy="1981199"/>
          </a:xfrm>
          <a:solidFill>
            <a:schemeClr val="bg2"/>
          </a:solidFill>
          <a:ln>
            <a:solidFill>
              <a:srgbClr val="FF3300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sr-Latn-ME" sz="5400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Podsistemi računarske  mreže</a:t>
            </a:r>
            <a:endParaRPr lang="en-US" sz="5400" b="1" i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7086600" cy="3810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029199"/>
          </a:xfrm>
        </p:spPr>
        <p:txBody>
          <a:bodyPr>
            <a:normAutofit/>
          </a:bodyPr>
          <a:lstStyle/>
          <a:p>
            <a:pPr algn="just"/>
            <a:r>
              <a:rPr lang="sr-Latn-CS" b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Direktno povezivanje može biti realizovano na dva načina</a:t>
            </a:r>
            <a:r>
              <a:rPr lang="sr-Latn-CS" b="1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b="1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 algn="just">
              <a:buFont typeface="Wingdings" pitchFamily="2" charset="2"/>
              <a:buChar char="Ø"/>
            </a:pPr>
            <a:r>
              <a:rPr lang="sr-Latn-CS" sz="2800" i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pojedinačni parovi računara su neposredno povezani </a:t>
            </a:r>
            <a:r>
              <a:rPr lang="sr-Latn-CS" sz="2800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linkovima od tačke do </a:t>
            </a:r>
            <a:r>
              <a:rPr lang="sr-Latn-CS" sz="2800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tačke</a:t>
            </a:r>
            <a:r>
              <a:rPr lang="en-US" sz="2800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800" i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 algn="just">
              <a:buFont typeface="Wingdings" pitchFamily="2" charset="2"/>
              <a:buChar char="Ø"/>
            </a:pPr>
            <a:endParaRPr lang="en-US" sz="2800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 algn="just">
              <a:buFont typeface="Wingdings" pitchFamily="2" charset="2"/>
              <a:buChar char="Ø"/>
            </a:pPr>
            <a:endParaRPr lang="en-US" sz="2800" i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2" indent="0" algn="just">
              <a:buNone/>
            </a:pPr>
            <a:endParaRPr lang="en-US" sz="2800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 algn="just">
              <a:buFont typeface="Wingdings" pitchFamily="2" charset="2"/>
              <a:buChar char="Ø"/>
            </a:pPr>
            <a:r>
              <a:rPr lang="sr-Latn-CS" sz="2800" i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dva ili više računara koristi </a:t>
            </a:r>
            <a:r>
              <a:rPr lang="sr-Latn-CS" sz="2800" i="1" u="sng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isti link</a:t>
            </a:r>
            <a:r>
              <a:rPr lang="sr-Latn-CS" sz="2800" i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čime se ostvaruje </a:t>
            </a:r>
            <a:r>
              <a:rPr lang="sr-Latn-CS" sz="2800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koncept višestrukog </a:t>
            </a:r>
            <a:r>
              <a:rPr lang="sr-Latn-CS" sz="2800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pristupa</a:t>
            </a:r>
            <a:r>
              <a:rPr lang="en-US" sz="2800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800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 cstate="print">
            <a:lum bright="-4000"/>
          </a:blip>
          <a:srcRect/>
          <a:stretch>
            <a:fillRect/>
          </a:stretch>
        </p:blipFill>
        <p:spPr bwMode="auto">
          <a:xfrm>
            <a:off x="2438401" y="2514600"/>
            <a:ext cx="4648200" cy="12192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lum bright="-3000"/>
          </a:blip>
          <a:srcRect/>
          <a:stretch>
            <a:fillRect/>
          </a:stretch>
        </p:blipFill>
        <p:spPr bwMode="auto">
          <a:xfrm>
            <a:off x="2286000" y="4953000"/>
            <a:ext cx="4800601" cy="161361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9440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s)"/>
              </a:rPr>
              <a:t>Direktno povezivanje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s)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276600"/>
          </a:xfrm>
        </p:spPr>
        <p:txBody>
          <a:bodyPr/>
          <a:lstStyle/>
          <a:p>
            <a:pPr algn="just"/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Računarska mreža se može sastojati od dva ili više računara (DTE uređaja) koji su direktno povezani nekim fizičkim medijumom, odnosno prenosnim putem (koaksijalno </a:t>
            </a:r>
            <a:r>
              <a:rPr lang="sr-Latn-C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kab</a:t>
            </a:r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sr-Latn-C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l, </a:t>
            </a:r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optičko </a:t>
            </a:r>
            <a:r>
              <a:rPr lang="sr-Latn-C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vlakno</a:t>
            </a:r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bakarna upredena parica</a:t>
            </a:r>
            <a:r>
              <a:rPr lang="sr-Latn-C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en-US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sr-Latn-C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Indirektno povezivanje se ostvaruje preko niza dodatnih uređaja koji se nazivaju </a:t>
            </a:r>
            <a:r>
              <a:rPr lang="sr-Latn-CS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čvorištima</a:t>
            </a:r>
            <a:r>
              <a:rPr lang="sr-Latn-C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Čvorišta povezana sa najmanje dva linka imaju zadatak da vrše prosleđivanje poruka primljenih jednim linkom prema drugom linku, upučujuči ih prema korisniku kojem su </a:t>
            </a:r>
            <a:r>
              <a:rPr lang="sr-Latn-C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namjenjeni</a:t>
            </a:r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s)"/>
              </a:rPr>
              <a:t>Indirektno povezivanje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s)"/>
            </a:endParaRPr>
          </a:p>
        </p:txBody>
      </p:sp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2" cstate="print">
            <a:lum bright="-13000" contrast="17000"/>
          </a:blip>
          <a:srcRect/>
          <a:stretch>
            <a:fillRect/>
          </a:stretch>
        </p:blipFill>
        <p:spPr bwMode="auto">
          <a:xfrm>
            <a:off x="304800" y="609600"/>
            <a:ext cx="8534400" cy="52578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577963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81200"/>
            <a:ext cx="7772400" cy="2743200"/>
          </a:xfrm>
          <a:solidFill>
            <a:schemeClr val="bg2"/>
          </a:solidFill>
          <a:ln>
            <a:solidFill>
              <a:srgbClr val="FF3300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54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Adresiranje u</a:t>
            </a:r>
            <a:r>
              <a:rPr lang="sr-Latn-ME" sz="54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računarsk</a:t>
            </a:r>
            <a:r>
              <a:rPr lang="en-US" sz="54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im</a:t>
            </a:r>
            <a:r>
              <a:rPr lang="sr-Latn-ME" sz="54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mrež</a:t>
            </a:r>
            <a:r>
              <a:rPr lang="en-US" sz="54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ama</a:t>
            </a:r>
            <a:endParaRPr lang="en-US" sz="5400" b="1" i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62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1752600"/>
          </a:xfrm>
        </p:spPr>
        <p:txBody>
          <a:bodyPr>
            <a:normAutofit/>
          </a:bodyPr>
          <a:lstStyle/>
          <a:p>
            <a:pPr algn="just"/>
            <a:r>
              <a:rPr lang="en-US" altLang="ko-KR" sz="2200" noProof="1" smtClean="0">
                <a:latin typeface="+mj-lt"/>
                <a:cs typeface="Arial" pitchFamily="34" charset="0"/>
              </a:rPr>
              <a:t>O</a:t>
            </a:r>
            <a:r>
              <a:rPr lang="vi-VN" altLang="ko-KR" sz="2200" noProof="1" smtClean="0">
                <a:latin typeface="+mj-lt"/>
                <a:cs typeface="Arial" pitchFamily="34" charset="0"/>
              </a:rPr>
              <a:t>stvarena </a:t>
            </a:r>
            <a:r>
              <a:rPr lang="vi-VN" altLang="ko-KR" sz="2200" noProof="1">
                <a:latin typeface="+mj-lt"/>
                <a:cs typeface="Arial" pitchFamily="34" charset="0"/>
              </a:rPr>
              <a:t>fizička veza između pojedinih parova računara nema stalni karakter, već se za prenos svake konkretne poruke između dvije stanice koje komuniciraju posredstvom linkova i čvorišta u mreži, </a:t>
            </a:r>
            <a:r>
              <a:rPr lang="vi-VN" altLang="ko-KR" sz="2200" u="sng" noProof="1">
                <a:latin typeface="+mj-lt"/>
                <a:cs typeface="Arial" pitchFamily="34" charset="0"/>
              </a:rPr>
              <a:t>uspostavlja veza</a:t>
            </a:r>
            <a:r>
              <a:rPr lang="vi-VN" altLang="ko-KR" sz="2200" noProof="1">
                <a:latin typeface="+mj-lt"/>
                <a:cs typeface="Arial" pitchFamily="34" charset="0"/>
              </a:rPr>
              <a:t> i </a:t>
            </a:r>
            <a:r>
              <a:rPr lang="vi-VN" altLang="ko-KR" sz="2200" u="sng" noProof="1">
                <a:latin typeface="+mj-lt"/>
                <a:cs typeface="Arial" pitchFamily="34" charset="0"/>
              </a:rPr>
              <a:t>raskida po obavljenom prenosu</a:t>
            </a:r>
            <a:r>
              <a:rPr lang="vi-VN" altLang="ko-KR" sz="2200" noProof="1">
                <a:latin typeface="+mj-lt"/>
                <a:cs typeface="Arial" pitchFamily="34" charset="0"/>
              </a:rPr>
              <a:t>.</a:t>
            </a:r>
            <a:endParaRPr lang="en-US" sz="2200">
              <a:latin typeface="+mj-lt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s)"/>
              </a:rPr>
              <a:t>Adresiranje stanica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66920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vi-VN" altLang="ko-KR" sz="2600" noProof="1">
                <a:latin typeface="Calibri" panose="020F0502020204030204" pitchFamily="34" charset="0"/>
                <a:cs typeface="Calibri" panose="020F0502020204030204" pitchFamily="34" charset="0"/>
              </a:rPr>
              <a:t>Bez obzira o kakvom se povezivanju radnih stanica radi (direktnom ili indirektnom), da bi one zaista komunicirale, pored fizičkog povezivanja potrebno je da svaka stanica u mreži ima mogućnost da precizno definiše stanicu u mreži sa kojom želi da ostvari komunikaciju. </a:t>
            </a:r>
            <a:endParaRPr lang="en-US" altLang="ko-KR" sz="26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vi-VN" altLang="ko-KR" sz="2600" noProof="1" smtClean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vi-VN" altLang="ko-KR" sz="2600" noProof="1">
                <a:latin typeface="Calibri" panose="020F0502020204030204" pitchFamily="34" charset="0"/>
                <a:cs typeface="Calibri" panose="020F0502020204030204" pitchFamily="34" charset="0"/>
              </a:rPr>
              <a:t>se postiže dodjeljivanjem adrese svakoj stanici i svakom čvorištu, bez obzira na njegovu ulogu u mreži (switch, </a:t>
            </a:r>
            <a:r>
              <a:rPr lang="vi-VN" altLang="ko-KR" sz="2600" noProof="1" smtClean="0">
                <a:latin typeface="Calibri" panose="020F0502020204030204" pitchFamily="34" charset="0"/>
                <a:cs typeface="Calibri" panose="020F0502020204030204" pitchFamily="34" charset="0"/>
              </a:rPr>
              <a:t>router). </a:t>
            </a:r>
            <a:endParaRPr lang="en-US" altLang="ko-KR" sz="26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vi-VN" altLang="ko-KR" sz="2600" b="1" noProof="1" smtClean="0">
                <a:latin typeface="Calibri" panose="020F0502020204030204" pitchFamily="34" charset="0"/>
                <a:cs typeface="Calibri" panose="020F0502020204030204" pitchFamily="34" charset="0"/>
              </a:rPr>
              <a:t>Adres</a:t>
            </a:r>
            <a:r>
              <a:rPr lang="sr-Latn-ME" altLang="ko-KR" sz="2600" b="1" noProof="1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vi-VN" altLang="ko-KR" sz="2600" noProof="1">
                <a:latin typeface="Calibri" panose="020F0502020204030204" pitchFamily="34" charset="0"/>
                <a:cs typeface="Calibri" panose="020F0502020204030204" pitchFamily="34" charset="0"/>
              </a:rPr>
              <a:t> predstavlja skup bita </a:t>
            </a:r>
            <a:r>
              <a:rPr lang="sr-Latn-ME" altLang="ko-KR" sz="2600" noProof="1">
                <a:latin typeface="Calibri" panose="020F0502020204030204" pitchFamily="34" charset="0"/>
                <a:cs typeface="Calibri" panose="020F0502020204030204" pitchFamily="34" charset="0"/>
              </a:rPr>
              <a:t>kojim </a:t>
            </a:r>
            <a:r>
              <a:rPr lang="vi-VN" altLang="ko-KR" sz="2600" noProof="1">
                <a:latin typeface="Calibri" panose="020F0502020204030204" pitchFamily="34" charset="0"/>
                <a:cs typeface="Calibri" panose="020F0502020204030204" pitchFamily="34" charset="0"/>
              </a:rPr>
              <a:t>se identifikuje svaka stanica i svako čvorište, odnosno mreža koristi adresu da međusobno razlikuje stanice i čvorišta koja čine mrežu. </a:t>
            </a:r>
          </a:p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s)"/>
              </a:rPr>
              <a:t>Adresiranje stanica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298614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vi-VN" altLang="ko-KR" sz="2200" noProof="1">
                <a:latin typeface="Calibri" panose="020F0502020204030204" pitchFamily="34" charset="0"/>
                <a:cs typeface="Calibri" panose="020F0502020204030204" pitchFamily="34" charset="0"/>
              </a:rPr>
              <a:t>Proces određivanja optimalne putanje prenosa poruke do njenog odredišta na osnovu date adrese naziva se </a:t>
            </a:r>
            <a:r>
              <a:rPr lang="vi-VN" altLang="ko-KR" sz="2200" b="1" noProof="1" smtClean="0">
                <a:latin typeface="Calibri" panose="020F0502020204030204" pitchFamily="34" charset="0"/>
                <a:cs typeface="Calibri" panose="020F0502020204030204" pitchFamily="34" charset="0"/>
              </a:rPr>
              <a:t>rutiranje</a:t>
            </a:r>
            <a:r>
              <a:rPr lang="vi-VN" altLang="ko-KR" sz="2200" noProof="1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ko-KR" sz="22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95000"/>
              </a:lnSpc>
              <a:spcBef>
                <a:spcPts val="600"/>
              </a:spcBef>
            </a:pPr>
            <a:endParaRPr lang="en-US" altLang="ko-KR" sz="22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vi-VN" altLang="ko-KR" sz="2200" noProof="1" smtClean="0">
                <a:latin typeface="Calibri" panose="020F0502020204030204" pitchFamily="34" charset="0"/>
                <a:cs typeface="Calibri" panose="020F0502020204030204" pitchFamily="34" charset="0"/>
              </a:rPr>
              <a:t>Adresiranje </a:t>
            </a:r>
            <a:r>
              <a:rPr lang="vi-VN" altLang="ko-KR" sz="2200" noProof="1">
                <a:latin typeface="Calibri" panose="020F0502020204030204" pitchFamily="34" charset="0"/>
                <a:cs typeface="Calibri" panose="020F0502020204030204" pitchFamily="34" charset="0"/>
              </a:rPr>
              <a:t>i rutiranje u mreži će zavisiti od načina ostvarivanja prenosa u </a:t>
            </a:r>
            <a:r>
              <a:rPr lang="vi-VN" altLang="ko-KR" sz="2200" noProof="1" smtClean="0">
                <a:latin typeface="Calibri" panose="020F0502020204030204" pitchFamily="34" charset="0"/>
                <a:cs typeface="Calibri" panose="020F0502020204030204" pitchFamily="34" charset="0"/>
              </a:rPr>
              <a:t>mreži</a:t>
            </a:r>
            <a:r>
              <a:rPr lang="en-US" altLang="ko-KR" sz="2200" noProof="1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95000"/>
              </a:lnSpc>
              <a:spcBef>
                <a:spcPts val="600"/>
              </a:spcBef>
            </a:pPr>
            <a:endParaRPr lang="en-US" altLang="ko-KR" sz="22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vi-VN" altLang="ko-KR" sz="2200" noProof="1" smtClean="0">
                <a:latin typeface="Calibri" panose="020F0502020204030204" pitchFamily="34" charset="0"/>
                <a:cs typeface="Calibri" panose="020F0502020204030204" pitchFamily="34" charset="0"/>
              </a:rPr>
              <a:t>Prema </a:t>
            </a:r>
            <a:r>
              <a:rPr lang="vi-VN" altLang="ko-KR" sz="2200" noProof="1">
                <a:latin typeface="Calibri" panose="020F0502020204030204" pitchFamily="34" charset="0"/>
                <a:cs typeface="Calibri" panose="020F0502020204030204" pitchFamily="34" charset="0"/>
              </a:rPr>
              <a:t>tome kako stanica koja inicira prenos poruke želi da ostvari prenos razlikujemo:</a:t>
            </a:r>
          </a:p>
          <a:p>
            <a:pPr lvl="1" indent="-342900" algn="just">
              <a:lnSpc>
                <a:spcPct val="95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sr-Latn-ME" altLang="ko-KR" sz="2200" b="1" noProof="1">
                <a:latin typeface="Calibri" panose="020F0502020204030204" pitchFamily="34" charset="0"/>
                <a:cs typeface="Calibri" panose="020F0502020204030204" pitchFamily="34" charset="0"/>
              </a:rPr>
              <a:t>unicast</a:t>
            </a:r>
            <a:r>
              <a:rPr lang="sr-Latn-ME" altLang="ko-KR" sz="2200" noProof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200" noProof="1">
                <a:latin typeface="Calibri" panose="020F0502020204030204" pitchFamily="34" charset="0"/>
                <a:cs typeface="Calibri" panose="020F0502020204030204" pitchFamily="34" charset="0"/>
              </a:rPr>
              <a:t>prenos</a:t>
            </a:r>
            <a:r>
              <a:rPr lang="sr-Latn-ME" altLang="ko-KR" sz="2200" noProof="1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en-US" altLang="ko-KR" sz="22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 algn="just">
              <a:lnSpc>
                <a:spcPct val="95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sr-Latn-ME" altLang="ko-KR" sz="2200" b="1" noProof="1" smtClean="0">
                <a:latin typeface="Calibri" panose="020F0502020204030204" pitchFamily="34" charset="0"/>
                <a:cs typeface="Calibri" panose="020F0502020204030204" pitchFamily="34" charset="0"/>
              </a:rPr>
              <a:t>broadcast</a:t>
            </a:r>
            <a:r>
              <a:rPr lang="sr-Latn-ME" altLang="ko-KR" sz="2200" noProof="1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200" noProof="1">
                <a:latin typeface="Calibri" panose="020F0502020204030204" pitchFamily="34" charset="0"/>
                <a:cs typeface="Calibri" panose="020F0502020204030204" pitchFamily="34" charset="0"/>
              </a:rPr>
              <a:t>prenos</a:t>
            </a:r>
            <a:r>
              <a:rPr lang="sr-Latn-ME" altLang="ko-KR" sz="2200" noProof="1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en-US" altLang="ko-KR" sz="22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 algn="just">
              <a:lnSpc>
                <a:spcPct val="95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sr-Latn-ME" altLang="ko-KR" sz="2200" b="1" noProof="1" smtClean="0">
                <a:latin typeface="Calibri" panose="020F0502020204030204" pitchFamily="34" charset="0"/>
                <a:cs typeface="Calibri" panose="020F0502020204030204" pitchFamily="34" charset="0"/>
              </a:rPr>
              <a:t>multicast</a:t>
            </a:r>
            <a:r>
              <a:rPr lang="sr-Latn-ME" altLang="ko-KR" sz="2200" noProof="1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200" noProof="1">
                <a:latin typeface="Calibri" panose="020F0502020204030204" pitchFamily="34" charset="0"/>
                <a:cs typeface="Calibri" panose="020F0502020204030204" pitchFamily="34" charset="0"/>
              </a:rPr>
              <a:t>prenos</a:t>
            </a:r>
            <a:r>
              <a:rPr lang="sr-Latn-ME" altLang="ko-KR" sz="2200" noProof="1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vi-VN" altLang="ko-KR" sz="2200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5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1066800"/>
          </a:xfrm>
        </p:spPr>
        <p:txBody>
          <a:bodyPr/>
          <a:lstStyle/>
          <a:p>
            <a:pPr algn="just"/>
            <a:r>
              <a:rPr lang="sr-Latn-ME" altLang="ko-KR" sz="2200" noProof="1">
                <a:latin typeface="+mj-lt"/>
                <a:cs typeface="Arial" pitchFamily="34" charset="0"/>
              </a:rPr>
              <a:t>R</a:t>
            </a:r>
            <a:r>
              <a:rPr lang="vi-VN" altLang="ko-KR" sz="2200" noProof="1">
                <a:latin typeface="+mj-lt"/>
                <a:cs typeface="Arial" pitchFamily="34" charset="0"/>
              </a:rPr>
              <a:t>adna stanica želi prenos prema jednoj odredišnoj stanici, što je najčešći način komunikacije</a:t>
            </a:r>
            <a:r>
              <a:rPr lang="sr-Latn-ME" altLang="ko-KR" sz="2200" noProof="1">
                <a:latin typeface="+mj-lt"/>
                <a:cs typeface="Arial" pitchFamily="34" charset="0"/>
              </a:rPr>
              <a:t>.</a:t>
            </a:r>
            <a:endParaRPr lang="vi-VN" altLang="ko-KR" sz="2200" noProof="1">
              <a:latin typeface="+mj-lt"/>
              <a:cs typeface="Arial" pitchFamily="34" charset="0"/>
            </a:endParaRPr>
          </a:p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s)"/>
              </a:rPr>
              <a:t>Unicast prenos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302306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590800"/>
          </a:xfrm>
        </p:spPr>
        <p:txBody>
          <a:bodyPr/>
          <a:lstStyle/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sr-Latn-ME" altLang="ko-KR" sz="2200" noProof="1">
                <a:latin typeface="+mj-lt"/>
                <a:cs typeface="Arial" pitchFamily="34" charset="0"/>
              </a:rPr>
              <a:t>R</a:t>
            </a:r>
            <a:r>
              <a:rPr lang="vi-VN" altLang="ko-KR" sz="2200" noProof="1">
                <a:latin typeface="+mj-lt"/>
                <a:cs typeface="Arial" pitchFamily="34" charset="0"/>
              </a:rPr>
              <a:t>adna stanica inicira komunikaciju kojom želi da se poruka prenese svim ostalim stanicama u mreži. </a:t>
            </a:r>
            <a:endParaRPr lang="en-US" altLang="ko-KR" sz="2200" noProof="1" smtClean="0">
              <a:latin typeface="+mj-lt"/>
              <a:cs typeface="Arial" pitchFamily="34" charset="0"/>
            </a:endParaRPr>
          </a:p>
          <a:p>
            <a:pPr algn="just">
              <a:lnSpc>
                <a:spcPct val="95000"/>
              </a:lnSpc>
              <a:spcBef>
                <a:spcPts val="600"/>
              </a:spcBef>
            </a:pPr>
            <a:endParaRPr lang="en-US" altLang="ko-KR" sz="2200" noProof="1">
              <a:latin typeface="+mj-lt"/>
              <a:cs typeface="Arial" pitchFamily="34" charset="0"/>
            </a:endParaRPr>
          </a:p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vi-VN" altLang="ko-KR" sz="2200" noProof="1" smtClean="0">
                <a:latin typeface="+mj-lt"/>
                <a:cs typeface="Arial" pitchFamily="34" charset="0"/>
              </a:rPr>
              <a:t>Realizuje </a:t>
            </a:r>
            <a:r>
              <a:rPr lang="vi-VN" altLang="ko-KR" sz="2200" noProof="1">
                <a:latin typeface="+mj-lt"/>
                <a:cs typeface="Arial" pitchFamily="34" charset="0"/>
              </a:rPr>
              <a:t>se tako što stanica koja šalje poruku unosi u adresno polje poruke/paketa odgovarajuću šifru na osnovu koje sve stanice u mreži znaju da je poruka/paket njima upućena, pa je prihvataju i obrađuju.</a:t>
            </a:r>
            <a:endParaRPr lang="sr-Latn-CS" altLang="ko-KR" sz="2200" noProof="1">
              <a:latin typeface="+mj-lt"/>
              <a:cs typeface="Arial" pitchFamily="34" charset="0"/>
            </a:endParaRPr>
          </a:p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s)"/>
              </a:rPr>
              <a:t>Broadcast prenos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145074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sr-Latn-ME" altLang="ko-KR" sz="2600" noProof="1">
                <a:latin typeface="+mj-lt"/>
                <a:cs typeface="Arial" pitchFamily="34" charset="0"/>
              </a:rPr>
              <a:t>R</a:t>
            </a:r>
            <a:r>
              <a:rPr lang="vi-VN" altLang="ko-KR" sz="2600" noProof="1">
                <a:latin typeface="+mj-lt"/>
                <a:cs typeface="Arial" pitchFamily="34" charset="0"/>
              </a:rPr>
              <a:t>adna stanica inicira komunikaciju kojom želi da se poruka prenese nekom proizvoljnom skupu stanica iz mreže (grupi). </a:t>
            </a:r>
            <a:endParaRPr lang="en-US" altLang="ko-KR" sz="2600" noProof="1" smtClean="0">
              <a:latin typeface="+mj-lt"/>
              <a:cs typeface="Arial" pitchFamily="34" charset="0"/>
            </a:endParaRPr>
          </a:p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vi-VN" altLang="ko-KR" sz="2600" noProof="1" smtClean="0">
                <a:latin typeface="+mj-lt"/>
                <a:cs typeface="Arial" pitchFamily="34" charset="0"/>
              </a:rPr>
              <a:t>Ovaj </a:t>
            </a:r>
            <a:r>
              <a:rPr lang="vi-VN" altLang="ko-KR" sz="2600" noProof="1">
                <a:latin typeface="+mj-lt"/>
                <a:cs typeface="Arial" pitchFamily="34" charset="0"/>
              </a:rPr>
              <a:t>prenos se realizuje tako što se u adresnom polju poruke jedna bitska pozicija rezerviše za naznaku multikastinga, a n-1 bitskih pozicija za označavanje grupe. </a:t>
            </a:r>
            <a:endParaRPr lang="en-US" altLang="ko-KR" sz="2600" noProof="1" smtClean="0">
              <a:latin typeface="+mj-lt"/>
              <a:cs typeface="Arial" pitchFamily="34" charset="0"/>
            </a:endParaRPr>
          </a:p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vi-VN" altLang="ko-KR" sz="2600" noProof="1" smtClean="0">
                <a:latin typeface="+mj-lt"/>
                <a:cs typeface="Arial" pitchFamily="34" charset="0"/>
              </a:rPr>
              <a:t>Svaka </a:t>
            </a:r>
            <a:r>
              <a:rPr lang="vi-VN" altLang="ko-KR" sz="2600" noProof="1">
                <a:latin typeface="+mj-lt"/>
                <a:cs typeface="Arial" pitchFamily="34" charset="0"/>
              </a:rPr>
              <a:t>stanica u mreži može da pripada jednoj grupi, dvijema ili većem broju grupa ili svim grupama koje su definisane u toj mreži. </a:t>
            </a:r>
            <a:endParaRPr lang="en-US" altLang="ko-KR" sz="2600" noProof="1" smtClean="0">
              <a:latin typeface="+mj-lt"/>
              <a:cs typeface="Arial" pitchFamily="34" charset="0"/>
            </a:endParaRPr>
          </a:p>
          <a:p>
            <a:pPr algn="just">
              <a:lnSpc>
                <a:spcPct val="95000"/>
              </a:lnSpc>
              <a:spcBef>
                <a:spcPts val="600"/>
              </a:spcBef>
            </a:pPr>
            <a:r>
              <a:rPr lang="vi-VN" altLang="ko-KR" sz="2600" noProof="1" smtClean="0">
                <a:latin typeface="+mj-lt"/>
                <a:cs typeface="Arial" pitchFamily="34" charset="0"/>
              </a:rPr>
              <a:t>Kada </a:t>
            </a:r>
            <a:r>
              <a:rPr lang="vi-VN" altLang="ko-KR" sz="2600" noProof="1">
                <a:latin typeface="+mj-lt"/>
                <a:cs typeface="Arial" pitchFamily="34" charset="0"/>
              </a:rPr>
              <a:t>se poruka/paket pošalje određenoj grupi, ona se isporučuje svim stanicama koje pripadaju toj grupi.</a:t>
            </a:r>
          </a:p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s)"/>
              </a:rPr>
              <a:t>Multicast prenos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72508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just">
              <a:buNone/>
            </a:pPr>
            <a:r>
              <a:rPr lang="sr-Latn-ME" dirty="0" smtClean="0"/>
              <a:t>	</a:t>
            </a:r>
            <a:r>
              <a:rPr lang="sr-Latn-M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Koncepcijski, računarska mreža se sastoji od dva osnovna podsistema, koja su međusobno povezana specifičnim interfejsima:</a:t>
            </a:r>
          </a:p>
          <a:p>
            <a:pPr algn="just">
              <a:buNone/>
            </a:pPr>
            <a:endParaRPr lang="sr-Latn-M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14450" lvl="2" indent="-514350" algn="just">
              <a:buFont typeface="+mj-lt"/>
              <a:buAutoNum type="arabicPeriod"/>
            </a:pPr>
            <a:r>
              <a:rPr lang="sr-Latn-ME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DTE podsistem </a:t>
            </a:r>
          </a:p>
          <a:p>
            <a:pPr marL="1314450" lvl="2" indent="-514350" algn="just">
              <a:buFont typeface="+mj-lt"/>
              <a:buAutoNum type="arabicPeriod"/>
            </a:pPr>
            <a:r>
              <a:rPr lang="sr-Latn-ME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Komunikacioni podsistem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s)"/>
              </a:rPr>
              <a:t>Primjeri adresiranja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s)"/>
            </a:endParaRPr>
          </a:p>
        </p:txBody>
      </p:sp>
      <p:pic>
        <p:nvPicPr>
          <p:cNvPr id="5" name="table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447800"/>
            <a:ext cx="6102625" cy="774259"/>
          </a:xfrm>
          <a:prstGeom prst="rect">
            <a:avLst/>
          </a:prstGeom>
        </p:spPr>
      </p:pic>
      <p:sp>
        <p:nvSpPr>
          <p:cNvPr id="6" name="Content Placeholder 3"/>
          <p:cNvSpPr>
            <a:spLocks noGrp="1"/>
          </p:cNvSpPr>
          <p:nvPr/>
        </p:nvSpPr>
        <p:spPr>
          <a:xfrm>
            <a:off x="206975" y="2286000"/>
            <a:ext cx="8715436" cy="32861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lnSpc>
                <a:spcPct val="95000"/>
              </a:lnSpc>
              <a:spcBef>
                <a:spcPts val="600"/>
              </a:spcBef>
              <a:buNone/>
            </a:pPr>
            <a:r>
              <a:rPr lang="sr-Latn-ME" altLang="ko-KR" sz="2400" noProof="1" smtClean="0">
                <a:latin typeface="+mj-lt"/>
                <a:cs typeface="Arial" pitchFamily="34" charset="0"/>
              </a:rPr>
              <a:t>	</a:t>
            </a:r>
            <a:r>
              <a:rPr lang="sr-Latn-ME" altLang="ko-KR" sz="2000" noProof="1" smtClean="0">
                <a:latin typeface="+mj-lt"/>
                <a:cs typeface="Arial" pitchFamily="34" charset="0"/>
              </a:rPr>
              <a:t>p</a:t>
            </a:r>
            <a:r>
              <a:rPr lang="en-US" altLang="ko-KR" sz="2000" noProof="1" smtClean="0">
                <a:latin typeface="+mj-lt"/>
                <a:cs typeface="Arial" pitchFamily="34" charset="0"/>
              </a:rPr>
              <a:t>olje adrese odredišta dužine jedan bajt</a:t>
            </a:r>
            <a:endParaRPr lang="sr-Latn-ME" altLang="ko-KR" sz="2400" noProof="1" smtClean="0">
              <a:latin typeface="+mj-lt"/>
              <a:cs typeface="Arial" pitchFamily="34" charset="0"/>
            </a:endParaRPr>
          </a:p>
          <a:p>
            <a:pPr marL="0" indent="457200" algn="just">
              <a:lnSpc>
                <a:spcPct val="95000"/>
              </a:lnSpc>
              <a:spcBef>
                <a:spcPts val="600"/>
              </a:spcBef>
              <a:buNone/>
            </a:pPr>
            <a:endParaRPr lang="sr-Latn-ME" altLang="ko-KR" sz="2400" noProof="1" smtClean="0">
              <a:latin typeface="+mj-lt"/>
              <a:cs typeface="Arial" pitchFamily="34" charset="0"/>
            </a:endParaRPr>
          </a:p>
          <a:p>
            <a:pPr marL="0" indent="457200" algn="just">
              <a:lnSpc>
                <a:spcPct val="95000"/>
              </a:lnSpc>
              <a:spcBef>
                <a:spcPts val="600"/>
              </a:spcBef>
              <a:buNone/>
            </a:pPr>
            <a:endParaRPr lang="sr-Latn-ME" altLang="ko-KR" sz="2400" noProof="1" smtClean="0">
              <a:latin typeface="+mj-lt"/>
              <a:cs typeface="Arial" pitchFamily="34" charset="0"/>
            </a:endParaRPr>
          </a:p>
          <a:p>
            <a:pPr marL="0" indent="457200" algn="just">
              <a:lnSpc>
                <a:spcPct val="95000"/>
              </a:lnSpc>
              <a:spcBef>
                <a:spcPts val="600"/>
              </a:spcBef>
              <a:buNone/>
            </a:pPr>
            <a:r>
              <a:rPr lang="sr-Latn-ME" altLang="ko-KR" sz="2000" noProof="1" smtClean="0">
                <a:latin typeface="+mj-lt"/>
                <a:cs typeface="Arial" pitchFamily="34" charset="0"/>
              </a:rPr>
              <a:t>	s</a:t>
            </a:r>
            <a:r>
              <a:rPr lang="sv-SE" altLang="ko-KR" sz="2000" noProof="1" smtClean="0">
                <a:latin typeface="+mj-lt"/>
                <a:cs typeface="Arial" pitchFamily="34" charset="0"/>
              </a:rPr>
              <a:t>lučaj pojedinačnog adres</a:t>
            </a:r>
            <a:r>
              <a:rPr lang="sr-Latn-ME" altLang="ko-KR" sz="2000" noProof="1" smtClean="0">
                <a:latin typeface="+mj-lt"/>
                <a:cs typeface="Arial" pitchFamily="34" charset="0"/>
              </a:rPr>
              <a:t>ir</a:t>
            </a:r>
            <a:r>
              <a:rPr lang="sv-SE" altLang="ko-KR" sz="2000" noProof="1" smtClean="0">
                <a:latin typeface="+mj-lt"/>
                <a:cs typeface="Arial" pitchFamily="34" charset="0"/>
              </a:rPr>
              <a:t>anja: paket se upućuje stanici broj 66</a:t>
            </a:r>
            <a:endParaRPr lang="sr-Latn-ME" altLang="ko-KR" sz="2000" noProof="1" smtClean="0">
              <a:latin typeface="+mj-lt"/>
              <a:cs typeface="Arial" pitchFamily="34" charset="0"/>
            </a:endParaRPr>
          </a:p>
          <a:p>
            <a:pPr marL="0" indent="457200" algn="just">
              <a:lnSpc>
                <a:spcPct val="95000"/>
              </a:lnSpc>
              <a:spcBef>
                <a:spcPts val="1200"/>
              </a:spcBef>
              <a:buNone/>
            </a:pPr>
            <a:r>
              <a:rPr lang="sv-SE" altLang="ko-KR" sz="2400" noProof="1" smtClean="0">
                <a:latin typeface="+mj-lt"/>
                <a:cs typeface="Arial" pitchFamily="34" charset="0"/>
              </a:rPr>
              <a:t>Cifra </a:t>
            </a:r>
            <a:r>
              <a:rPr lang="sv-SE" altLang="ko-KR" sz="2400" noProof="1" smtClean="0">
                <a:latin typeface="+mj-lt"/>
                <a:cs typeface="Times New Roman" pitchFamily="18" charset="0"/>
              </a:rPr>
              <a:t>0</a:t>
            </a:r>
            <a:r>
              <a:rPr lang="sv-SE" altLang="ko-KR" sz="2400" noProof="1" smtClean="0">
                <a:latin typeface="+mj-lt"/>
                <a:cs typeface="Arial" pitchFamily="34" charset="0"/>
              </a:rPr>
              <a:t> na najvišoj poziciji označava da se radi o pojedinačnom adres</a:t>
            </a:r>
            <a:r>
              <a:rPr lang="sr-Latn-ME" altLang="ko-KR" sz="2400" noProof="1" smtClean="0">
                <a:latin typeface="+mj-lt"/>
                <a:cs typeface="Arial" pitchFamily="34" charset="0"/>
              </a:rPr>
              <a:t>ir</a:t>
            </a:r>
            <a:r>
              <a:rPr lang="sv-SE" altLang="ko-KR" sz="2400" noProof="1" smtClean="0">
                <a:latin typeface="+mj-lt"/>
                <a:cs typeface="Arial" pitchFamily="34" charset="0"/>
              </a:rPr>
              <a:t>anju. </a:t>
            </a:r>
          </a:p>
          <a:p>
            <a:pPr marL="0" indent="457200" algn="just">
              <a:lnSpc>
                <a:spcPct val="95000"/>
              </a:lnSpc>
              <a:spcBef>
                <a:spcPts val="600"/>
              </a:spcBef>
              <a:buNone/>
            </a:pPr>
            <a:r>
              <a:rPr lang="sv-SE" altLang="ko-KR" sz="2400" noProof="1" smtClean="0">
                <a:latin typeface="+mj-lt"/>
                <a:cs typeface="Arial" pitchFamily="34" charset="0"/>
              </a:rPr>
              <a:t>Maksimalan broj adresa (time i stanica) u ovom slučaju iznosi </a:t>
            </a:r>
            <a:r>
              <a:rPr lang="sv-SE" altLang="ko-KR" sz="2400" noProof="1" smtClean="0">
                <a:latin typeface="+mj-lt"/>
                <a:cs typeface="Times New Roman" pitchFamily="18" charset="0"/>
              </a:rPr>
              <a:t>2</a:t>
            </a:r>
            <a:r>
              <a:rPr lang="sv-SE" altLang="ko-KR" sz="2400" baseline="30000" noProof="1" smtClean="0">
                <a:latin typeface="+mj-lt"/>
                <a:cs typeface="Times New Roman" pitchFamily="18" charset="0"/>
              </a:rPr>
              <a:t>7</a:t>
            </a:r>
            <a:r>
              <a:rPr lang="sv-SE" altLang="ko-KR" sz="2400" noProof="1" smtClean="0">
                <a:latin typeface="+mj-lt"/>
                <a:cs typeface="Times New Roman" pitchFamily="18" charset="0"/>
              </a:rPr>
              <a:t>=128</a:t>
            </a:r>
            <a:r>
              <a:rPr lang="sv-SE" altLang="ko-KR" sz="2400" noProof="1" smtClean="0">
                <a:latin typeface="+mj-lt"/>
                <a:cs typeface="Arial" pitchFamily="34" charset="0"/>
              </a:rPr>
              <a:t>.</a:t>
            </a:r>
          </a:p>
          <a:p>
            <a:pPr marL="0" indent="457200" algn="just">
              <a:lnSpc>
                <a:spcPct val="95000"/>
              </a:lnSpc>
              <a:spcBef>
                <a:spcPts val="600"/>
              </a:spcBef>
              <a:buNone/>
            </a:pPr>
            <a:endParaRPr lang="en-US" altLang="ko-KR" sz="2400" noProof="1" smtClean="0">
              <a:solidFill>
                <a:srgbClr val="002060"/>
              </a:solidFill>
              <a:latin typeface="Constantia" pitchFamily="18" charset="0"/>
              <a:cs typeface="Arial" pitchFamily="34" charset="0"/>
            </a:endParaRPr>
          </a:p>
        </p:txBody>
      </p:sp>
      <p:pic>
        <p:nvPicPr>
          <p:cNvPr id="7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3014980"/>
            <a:ext cx="6096000" cy="370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26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914400"/>
            <a:ext cx="6102625" cy="859611"/>
          </a:xfrm>
          <a:prstGeom prst="rect">
            <a:avLst/>
          </a:prstGeom>
        </p:spPr>
      </p:pic>
      <p:sp>
        <p:nvSpPr>
          <p:cNvPr id="5" name="Content Placeholder 3"/>
          <p:cNvSpPr>
            <a:spLocks noGrp="1"/>
          </p:cNvSpPr>
          <p:nvPr/>
        </p:nvSpPr>
        <p:spPr>
          <a:xfrm>
            <a:off x="31315" y="1805682"/>
            <a:ext cx="8715436" cy="32861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lnSpc>
                <a:spcPct val="95000"/>
              </a:lnSpc>
              <a:spcBef>
                <a:spcPts val="600"/>
              </a:spcBef>
              <a:buNone/>
            </a:pPr>
            <a:r>
              <a:rPr lang="sr-Latn-ME" altLang="ko-KR" sz="2000" noProof="1" smtClean="0">
                <a:latin typeface="+mj-lt"/>
                <a:cs typeface="Arial" pitchFamily="34" charset="0"/>
              </a:rPr>
              <a:t>	s</a:t>
            </a:r>
            <a:r>
              <a:rPr lang="sv-SE" altLang="ko-KR" sz="2000" noProof="1" smtClean="0">
                <a:latin typeface="+mj-lt"/>
                <a:cs typeface="Arial" pitchFamily="34" charset="0"/>
              </a:rPr>
              <a:t>lučaj broadcastinga: paket se upućuje svim stanicama u mreži</a:t>
            </a:r>
            <a:endParaRPr lang="sr-Latn-ME" altLang="ko-KR" sz="2000" noProof="1" smtClean="0">
              <a:latin typeface="+mj-lt"/>
              <a:cs typeface="Arial" pitchFamily="34" charset="0"/>
            </a:endParaRPr>
          </a:p>
          <a:p>
            <a:pPr marL="0" indent="457200" algn="just">
              <a:lnSpc>
                <a:spcPct val="95000"/>
              </a:lnSpc>
              <a:spcBef>
                <a:spcPts val="1200"/>
              </a:spcBef>
              <a:buNone/>
            </a:pPr>
            <a:r>
              <a:rPr lang="sv-SE" altLang="ko-KR" sz="2400" noProof="1" smtClean="0">
                <a:latin typeface="+mj-lt"/>
                <a:cs typeface="Arial" pitchFamily="34" charset="0"/>
              </a:rPr>
              <a:t>Broadcasting se može posmatrati kao poseban slučaj multicastinga. Pretpostavimo da šifra </a:t>
            </a:r>
            <a:r>
              <a:rPr lang="sv-SE" altLang="ko-KR" sz="2400" noProof="1" smtClean="0">
                <a:latin typeface="+mj-lt"/>
                <a:cs typeface="Times New Roman" pitchFamily="18" charset="0"/>
              </a:rPr>
              <a:t>11111111</a:t>
            </a:r>
            <a:r>
              <a:rPr lang="sv-SE" altLang="ko-KR" sz="2400" noProof="1" smtClean="0">
                <a:latin typeface="+mj-lt"/>
                <a:cs typeface="Arial" pitchFamily="34" charset="0"/>
              </a:rPr>
              <a:t> označava broadcasting. </a:t>
            </a:r>
            <a:endParaRPr lang="sr-Latn-ME" altLang="ko-KR" sz="2400" noProof="1" smtClean="0">
              <a:latin typeface="+mj-lt"/>
              <a:cs typeface="Arial" pitchFamily="34" charset="0"/>
            </a:endParaRPr>
          </a:p>
          <a:p>
            <a:pPr marL="0" indent="457200" algn="just">
              <a:lnSpc>
                <a:spcPct val="95000"/>
              </a:lnSpc>
              <a:spcBef>
                <a:spcPts val="1200"/>
              </a:spcBef>
              <a:buNone/>
            </a:pPr>
            <a:r>
              <a:rPr lang="sv-SE" altLang="ko-KR" sz="2400" noProof="1" smtClean="0">
                <a:latin typeface="+mj-lt"/>
                <a:cs typeface="Arial" pitchFamily="34" charset="0"/>
              </a:rPr>
              <a:t>Nakon </a:t>
            </a:r>
            <a:r>
              <a:rPr lang="sv-SE" altLang="ko-KR" sz="2400" noProof="1" smtClean="0">
                <a:latin typeface="+mj-lt"/>
                <a:cs typeface="Times New Roman" pitchFamily="18" charset="0"/>
              </a:rPr>
              <a:t>1</a:t>
            </a:r>
            <a:r>
              <a:rPr lang="sv-SE" altLang="ko-KR" sz="2400" noProof="1" smtClean="0">
                <a:latin typeface="+mj-lt"/>
                <a:cs typeface="Arial" pitchFamily="34" charset="0"/>
              </a:rPr>
              <a:t> na najvišoj poziciji, preostale kombinacije na pozicijama od </a:t>
            </a:r>
            <a:r>
              <a:rPr lang="sv-SE" altLang="ko-KR" sz="2400" noProof="1" smtClean="0">
                <a:latin typeface="+mj-lt"/>
                <a:cs typeface="Times New Roman" pitchFamily="18" charset="0"/>
              </a:rPr>
              <a:t>0</a:t>
            </a:r>
            <a:r>
              <a:rPr lang="sv-SE" altLang="ko-KR" sz="2400" noProof="1" smtClean="0">
                <a:latin typeface="+mj-lt"/>
                <a:cs typeface="Arial" pitchFamily="34" charset="0"/>
              </a:rPr>
              <a:t> do </a:t>
            </a:r>
            <a:r>
              <a:rPr lang="sv-SE" altLang="ko-KR" sz="2400" noProof="1" smtClean="0">
                <a:latin typeface="+mj-lt"/>
                <a:cs typeface="Times New Roman" pitchFamily="18" charset="0"/>
              </a:rPr>
              <a:t>6</a:t>
            </a:r>
            <a:r>
              <a:rPr lang="sv-SE" altLang="ko-KR" sz="2400" noProof="1" smtClean="0">
                <a:latin typeface="+mj-lt"/>
                <a:cs typeface="Arial" pitchFamily="34" charset="0"/>
              </a:rPr>
              <a:t> označavaju broj grupe stanica kod multicastinga. </a:t>
            </a:r>
            <a:endParaRPr lang="sr-Latn-ME" altLang="ko-KR" sz="2400" noProof="1" smtClean="0">
              <a:latin typeface="+mj-lt"/>
              <a:cs typeface="Arial" pitchFamily="34" charset="0"/>
            </a:endParaRPr>
          </a:p>
          <a:p>
            <a:pPr marL="0" indent="457200" algn="just">
              <a:lnSpc>
                <a:spcPct val="95000"/>
              </a:lnSpc>
              <a:spcBef>
                <a:spcPts val="1200"/>
              </a:spcBef>
              <a:buNone/>
            </a:pPr>
            <a:endParaRPr lang="sr-Latn-ME" altLang="ko-KR" sz="2400" noProof="1" smtClean="0">
              <a:latin typeface="+mj-lt"/>
              <a:cs typeface="Arial" pitchFamily="34" charset="0"/>
            </a:endParaRPr>
          </a:p>
          <a:p>
            <a:pPr marL="0" indent="457200" algn="just">
              <a:lnSpc>
                <a:spcPct val="95000"/>
              </a:lnSpc>
              <a:spcBef>
                <a:spcPts val="1200"/>
              </a:spcBef>
              <a:buNone/>
            </a:pPr>
            <a:r>
              <a:rPr lang="sr-Latn-ME" altLang="ko-KR" sz="2000" noProof="1" smtClean="0">
                <a:latin typeface="+mj-lt"/>
                <a:cs typeface="Arial" pitchFamily="34" charset="0"/>
              </a:rPr>
              <a:t>	s</a:t>
            </a:r>
            <a:r>
              <a:rPr lang="sv-SE" altLang="ko-KR" sz="2000" noProof="1" smtClean="0">
                <a:latin typeface="+mj-lt"/>
                <a:cs typeface="Arial" pitchFamily="34" charset="0"/>
              </a:rPr>
              <a:t>lučaj </a:t>
            </a:r>
            <a:r>
              <a:rPr lang="sr-Latn-ME" altLang="ko-KR" sz="2000" noProof="1" smtClean="0">
                <a:latin typeface="+mj-lt"/>
                <a:cs typeface="Arial" pitchFamily="34" charset="0"/>
              </a:rPr>
              <a:t>multi</a:t>
            </a:r>
            <a:r>
              <a:rPr lang="sv-SE" altLang="ko-KR" sz="2000" noProof="1" smtClean="0">
                <a:latin typeface="+mj-lt"/>
                <a:cs typeface="Arial" pitchFamily="34" charset="0"/>
              </a:rPr>
              <a:t>castinga: paket se upućuje svim stanicama u </a:t>
            </a:r>
            <a:r>
              <a:rPr lang="sr-Latn-ME" altLang="ko-KR" sz="2000" noProof="1" smtClean="0">
                <a:latin typeface="+mj-lt"/>
                <a:cs typeface="Arial" pitchFamily="34" charset="0"/>
              </a:rPr>
              <a:t>grupi </a:t>
            </a:r>
            <a:r>
              <a:rPr lang="sr-Latn-ME" altLang="ko-KR" sz="2000" noProof="1" smtClean="0">
                <a:latin typeface="+mj-lt"/>
                <a:cs typeface="Times New Roman" pitchFamily="18" charset="0"/>
              </a:rPr>
              <a:t>5</a:t>
            </a:r>
            <a:endParaRPr lang="sr-Latn-ME" altLang="ko-KR" sz="2400" noProof="1" smtClean="0">
              <a:latin typeface="+mj-lt"/>
              <a:cs typeface="Times New Roman" pitchFamily="18" charset="0"/>
            </a:endParaRPr>
          </a:p>
          <a:p>
            <a:pPr marL="0" indent="457200" algn="just">
              <a:lnSpc>
                <a:spcPct val="95000"/>
              </a:lnSpc>
              <a:spcBef>
                <a:spcPts val="1200"/>
              </a:spcBef>
              <a:buNone/>
            </a:pPr>
            <a:endParaRPr lang="sv-SE" altLang="ko-KR" sz="2400" noProof="1" smtClean="0">
              <a:solidFill>
                <a:srgbClr val="002060"/>
              </a:solidFill>
              <a:latin typeface="Constantia" pitchFamily="18" charset="0"/>
              <a:cs typeface="Arial" pitchFamily="34" charset="0"/>
            </a:endParaRPr>
          </a:p>
          <a:p>
            <a:pPr marL="0" indent="457200" algn="just">
              <a:lnSpc>
                <a:spcPct val="95000"/>
              </a:lnSpc>
              <a:spcBef>
                <a:spcPts val="1200"/>
              </a:spcBef>
              <a:buNone/>
            </a:pPr>
            <a:endParaRPr lang="sv-SE" altLang="ko-KR" sz="2400" noProof="1" smtClean="0">
              <a:solidFill>
                <a:srgbClr val="002060"/>
              </a:solidFill>
              <a:latin typeface="Constantia" pitchFamily="18" charset="0"/>
              <a:cs typeface="Arial" pitchFamily="34" charset="0"/>
            </a:endParaRPr>
          </a:p>
        </p:txBody>
      </p:sp>
      <p:pic>
        <p:nvPicPr>
          <p:cNvPr id="6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1622" y="4348828"/>
            <a:ext cx="6096000" cy="370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80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62000" y="1676400"/>
            <a:ext cx="7772400" cy="3352800"/>
          </a:xfrm>
          <a:prstGeom prst="rect">
            <a:avLst/>
          </a:prstGeom>
          <a:solidFill>
            <a:schemeClr val="bg2"/>
          </a:solidFill>
          <a:ln>
            <a:solidFill>
              <a:srgbClr val="FF3300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ME" sz="54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Po</a:t>
            </a:r>
            <a:r>
              <a:rPr lang="en-US" sz="54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djela ra</a:t>
            </a:r>
            <a:r>
              <a:rPr lang="sr-Latn-ME" sz="54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čunarskih mreža prema načinu prenosa podataka</a:t>
            </a:r>
            <a:endParaRPr lang="en-US" sz="5400" b="1" i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47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276600"/>
          </a:xfrm>
        </p:spPr>
        <p:txBody>
          <a:bodyPr/>
          <a:lstStyle/>
          <a:p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omunikacione</a:t>
            </a:r>
            <a:r>
              <a:rPr lang="sr-Latn-M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računarske</a:t>
            </a:r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mreže</a:t>
            </a:r>
            <a:r>
              <a:rPr lang="sr-Latn-M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sr-Latn-M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ij</a:t>
            </a:r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 </a:t>
            </a: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na sledeće tri grupe: </a:t>
            </a:r>
            <a:endParaRPr lang="sr-Latn-ME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>
                <a:solidFill>
                  <a:srgbClr val="FF0000"/>
                </a:solidFill>
              </a:rPr>
              <a:t>mreže sa </a:t>
            </a:r>
            <a:r>
              <a:rPr lang="en-US" smtClean="0">
                <a:solidFill>
                  <a:srgbClr val="FF0000"/>
                </a:solidFill>
              </a:rPr>
              <a:t>komutacijom-k</a:t>
            </a:r>
            <a:r>
              <a:rPr lang="sr-Latn-ME" smtClean="0">
                <a:solidFill>
                  <a:srgbClr val="FF0000"/>
                </a:solidFill>
              </a:rPr>
              <a:t>anala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endParaRPr lang="sr-Latn-ME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smtClean="0">
                <a:solidFill>
                  <a:srgbClr val="FF0000"/>
                </a:solidFill>
              </a:rPr>
              <a:t>mreže </a:t>
            </a:r>
            <a:r>
              <a:rPr lang="en-US">
                <a:solidFill>
                  <a:srgbClr val="FF0000"/>
                </a:solidFill>
              </a:rPr>
              <a:t>sa komutacijom-poruka </a:t>
            </a:r>
            <a:endParaRPr lang="sr-Latn-ME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smtClean="0">
                <a:solidFill>
                  <a:srgbClr val="FF0000"/>
                </a:solidFill>
              </a:rPr>
              <a:t>mreže </a:t>
            </a:r>
            <a:r>
              <a:rPr lang="en-US">
                <a:solidFill>
                  <a:srgbClr val="FF0000"/>
                </a:solidFill>
              </a:rPr>
              <a:t>sa </a:t>
            </a:r>
            <a:r>
              <a:rPr lang="en-US" smtClean="0">
                <a:solidFill>
                  <a:srgbClr val="FF0000"/>
                </a:solidFill>
              </a:rPr>
              <a:t>komutacijom-paketa </a:t>
            </a:r>
            <a:endParaRPr lang="en-US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108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reže ovoga tipa funkcionišu na principu uspostavljanja realnog fizičkog puta (kanala) kojim se poruka prenosi od predajne ka prijemnoj stanici.</a:t>
            </a:r>
          </a:p>
          <a:p>
            <a:pPr algn="just">
              <a:buFont typeface="Wingdings" pitchFamily="2" charset="2"/>
              <a:buChar char="Ø"/>
            </a:pP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akav kanal, kojim se zatvara električno kolo, dodjeljuje se paru stanica koje su izrazile potrebu za međusobnom komunikacijom.</a:t>
            </a:r>
          </a:p>
          <a:p>
            <a:pPr algn="just">
              <a:buFont typeface="Wingdings" pitchFamily="2" charset="2"/>
              <a:buChar char="Ø"/>
            </a:pP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akon što se kanal uspostavi, prenos poruke se realizuje u uslovima direktne povezanosti dvije krajnje stanice. 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s)"/>
              </a:rPr>
              <a:t>Mreže sa komutacijom kanala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287420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810000"/>
          </a:xfrm>
        </p:spPr>
        <p:txBody>
          <a:bodyPr>
            <a:normAutofit/>
          </a:bodyPr>
          <a:lstStyle/>
          <a:p>
            <a:pPr algn="just"/>
            <a:r>
              <a:rPr lang="sr-Latn-ME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Kanal </a:t>
            </a:r>
            <a:r>
              <a:rPr lang="sr-Latn-ME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mora uspostaviti u potpunosti prije početka prenosa poruke, i raskida se tek kada jedan od učesnika u vezi prekine </a:t>
            </a:r>
            <a:r>
              <a:rPr lang="sr-Latn-ME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komunikaciju.</a:t>
            </a:r>
          </a:p>
          <a:p>
            <a:pPr marL="0" indent="0" algn="just">
              <a:buNone/>
            </a:pPr>
            <a:endParaRPr lang="sr-Latn-ME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sr-Latn-M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Ovakvo 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povezivanje se naziva </a:t>
            </a:r>
            <a:r>
              <a:rPr lang="sr-Latn-ME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virtuelno povezivanje ili virtuelna linija</a:t>
            </a:r>
            <a:r>
              <a:rPr lang="sr-Latn-ME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 algn="just">
              <a:buNone/>
            </a:pPr>
            <a:endParaRPr lang="sr-Latn-ME" b="1" i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sr-Latn-ME" b="1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akle, za realizaciju prenosa poruke moraju se rezervisati kapaciteti linkova između pojedinih parova čvorišta, a sama čvorišta moraju imati dovoljan kapacitet za prosleđivanje poruke.</a:t>
            </a:r>
          </a:p>
          <a:p>
            <a:pPr algn="just"/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 tome, kapacitet kanala rezervisan za prenos neke poruke biva zauzet (dodjeljen tom uspostavljenom fizičkom putu) sve do okončanja slanja kompletne poruke.</a:t>
            </a:r>
          </a:p>
          <a:p>
            <a:pPr algn="just">
              <a:buNone/>
            </a:pP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Jasno je da kod ovih vrsta mreža </a:t>
            </a:r>
            <a:r>
              <a:rPr lang="sr-Latn-ME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postoji problem zagušenja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odnosno nemogućnosti prenosa nakon uspostavljanja </a:t>
            </a:r>
            <a:r>
              <a:rPr lang="sr-Latn-M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komunikacije.</a:t>
            </a:r>
            <a:endParaRPr lang="sr-Latn-M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9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1828800"/>
          </a:xfrm>
        </p:spPr>
        <p:txBody>
          <a:bodyPr/>
          <a:lstStyle/>
          <a:p>
            <a:pPr algn="just"/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rincip komutacije paketa se uvodi radi prevazilaženja problema kod mreža sa komutacijom </a:t>
            </a:r>
            <a:r>
              <a:rPr lang="sr-Latn-M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kanala.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s)"/>
              </a:rPr>
              <a:t>Mreže sa komutacijom paketa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73371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Svaka poruka koju šalje matična stanica se dijeli u određeni broj manjih jedinica – tzv. </a:t>
            </a:r>
            <a:r>
              <a:rPr lang="sr-Latn-CS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polje podataka.</a:t>
            </a:r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sr-Latn-CS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sr-Latn-C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 </a:t>
            </a:r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jedinice se proširuju tako što se na početku polja podataka unosi </a:t>
            </a:r>
            <a:r>
              <a:rPr lang="sr-Latn-CS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zaglavlje</a:t>
            </a:r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 na kraju (mada ne uvijek) dodaje tzv. </a:t>
            </a:r>
            <a:r>
              <a:rPr lang="sr-Latn-CS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 ili završni </a:t>
            </a:r>
            <a:r>
              <a:rPr lang="sr-Latn-CS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podaci</a:t>
            </a:r>
            <a:r>
              <a:rPr lang="sr-Latn-C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r>
              <a:rPr lang="sr-Latn-CS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Jedinica </a:t>
            </a:r>
            <a:r>
              <a:rPr lang="sr-Latn-CS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podataka, koja se sastoji od zaglavlja, korisnog dijela podataka i u nekim sistemima od tzv. repa naziva se </a:t>
            </a:r>
            <a:r>
              <a:rPr lang="sr-Latn-CS" b="1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PAKET</a:t>
            </a:r>
            <a:r>
              <a:rPr lang="sr-Latn-CS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b="1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1" y="1600200"/>
            <a:ext cx="8229600" cy="419099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44475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sr-Latn-M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payload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korisni dio paketa ( polje podataka) u kome se nalaze podaci koje treba prenijeti</a:t>
            </a:r>
          </a:p>
          <a:p>
            <a:pPr>
              <a:buNone/>
            </a:pPr>
            <a:endParaRPr lang="sr-Latn-M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ü"/>
            </a:pP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</a:t>
            </a:r>
            <a:r>
              <a:rPr lang="sr-Latn-M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završnom repu 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nalaze završni podaci </a:t>
            </a:r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t.j. kontrolni biti koji se koriste za provjeru tačnosti podataka u paketu – tzv. polje kontrolnog zbira</a:t>
            </a:r>
          </a:p>
          <a:p>
            <a:pPr algn="just">
              <a:buNone/>
            </a:pPr>
            <a:endParaRPr lang="sr-Latn-C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ü"/>
            </a:pPr>
            <a:r>
              <a:rPr lang="sr-Latn-CS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Zaglavlje</a:t>
            </a:r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se sastoji od 5 polja: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sr-Latn-CS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polje T – identifikator tipa i formata poruke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sr-Latn-CS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polje A – identifikator o adresi predajnika i prijemnika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sr-Latn-CS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polje R – informacija o redosledu paketa u poruci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sr-Latn-CS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polje P – identifikator sa informacijom o prioritetu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sr-Latn-CS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polje Z – ikazuje da je riječ o poslednjem paketu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sr-Latn-CS" i="1"/>
              <a:t> 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2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DTE  </a:t>
            </a:r>
            <a:r>
              <a:rPr lang="sr-Latn-ME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(Data Terminal Equipment) </a:t>
            </a:r>
            <a:r>
              <a:rPr lang="sr-Latn-ME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podsistem</a:t>
            </a:r>
            <a:endParaRPr lang="en-US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lvl="0" algn="just"/>
            <a:r>
              <a:rPr lang="sr-Latn-M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DTE (</a:t>
            </a:r>
            <a:r>
              <a:rPr lang="sr-Latn-M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Terminal Equipment</a:t>
            </a:r>
            <a:r>
              <a:rPr lang="sr-Latn-M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podsistem je sastavljen od uređaja čije povezivanje treba ostvariti računarskom mrežom </a:t>
            </a:r>
            <a:r>
              <a:rPr lang="sr-Latn-M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(računari i računarski terminali)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omutacije paketa se </a:t>
            </a:r>
            <a:r>
              <a:rPr lang="sr-Latn-M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bazira 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principu uskladišti i proslijedi, u ovom slučaju dijelova poruka – paketa.</a:t>
            </a:r>
          </a:p>
          <a:p>
            <a:pPr algn="just">
              <a:buFont typeface="Wingdings" pitchFamily="2" charset="2"/>
              <a:buChar char="§"/>
            </a:pP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aksimalna veličina paketa je </a:t>
            </a:r>
            <a:r>
              <a:rPr lang="sr-Latn-ME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ograničena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što znači da stanica koja inicira prenos poruke može da bude u situaciji da poruka koju namjerava poslati bude duža od pojedinačnog paketa. </a:t>
            </a: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tom slučaju poruka se dijeli na nekoliko paketa </a:t>
            </a:r>
            <a:r>
              <a:rPr lang="sr-Latn-ME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koji se šalju nezavisno jedan od drugog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28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2743200"/>
          </a:xfrm>
        </p:spPr>
        <p:txBody>
          <a:bodyPr/>
          <a:lstStyle/>
          <a:p>
            <a:pPr algn="just"/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omutatori u mreži primaju pojedinačne pakete preko određenog linka, smještaju ih u svoju internu memoriju a zatim prosleđuju jedan po jedan paket pojedinačno drugom čvorištu.</a:t>
            </a:r>
          </a:p>
          <a:p>
            <a:endParaRPr lang="en-US"/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352800"/>
            <a:ext cx="6145602" cy="31623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6339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Ovdje</a:t>
            </a:r>
            <a:r>
              <a:rPr lang="sr-Latn-ME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ćemo posebno istaći još jedan jako bitan tip računarske mreže – </a:t>
            </a:r>
            <a:r>
              <a:rPr lang="sr-Latn-ME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difuzne mreže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b="1"/>
              <a:t>Difuzne mreže su mreže </a:t>
            </a:r>
            <a:r>
              <a:rPr lang="sr-Latn-CS"/>
              <a:t>koje imaju jedan komunikacioni kanal koji koriste svi računari u mreži. Poruke koje šalje  jedan računar primaju svi računari. U adresnom polju poruke, tzv. paketa, naznačava se kome je poruka namijenjena. Po prijemu poruke stanica provjerava adresno polje i ako je poruka namijenjana nekoj drugoj stanici u mreži, on je odbacuje.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266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 ove vrste mreža, između predajne i prijemne stanice unaprijed sef ne uspostavlja realni (fizički) kanal.</a:t>
            </a:r>
          </a:p>
          <a:p>
            <a:pPr algn="just"/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mjesto toga, poruka se šalje od jednog do drugog čvorišta u mreži, s tim što se u svakom čvorištu u mreži poruka najprije </a:t>
            </a:r>
            <a:r>
              <a:rPr lang="sr-Latn-ME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skladišti 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 tek tada prosleđuje dalje, narednom čvorištu ili krajnjem računaru kome je upućena.</a:t>
            </a:r>
          </a:p>
          <a:p>
            <a:pPr algn="just">
              <a:buNone/>
            </a:pPr>
            <a:endParaRPr lang="sr-Latn-ME" b="1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Prema tome, </a:t>
            </a:r>
            <a:r>
              <a:rPr lang="sr-Latn-C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svaki čvor u mreži ima osobinu </a:t>
            </a:r>
            <a:r>
              <a:rPr lang="sr-Latn-CS" b="1" i="1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store and forward </a:t>
            </a:r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sr-Latn-CS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memoriši i proslijedi poruku dalje</a:t>
            </a:r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s)"/>
              </a:rPr>
              <a:t>Mreže sa komutacijom poruka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259787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4343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oruka se narednom čvorištu prosleđuje tek nakon kompletnog i ispravnog prijema od strane prethodnog čvorišta.</a:t>
            </a:r>
          </a:p>
          <a:p>
            <a:pPr algn="just">
              <a:buFont typeface="Wingdings" pitchFamily="2" charset="2"/>
              <a:buChar char="Ø"/>
            </a:pP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asno je da prethodni postupak prenosa zahtjeva da prije početka prenosa, poruka dobije </a:t>
            </a:r>
            <a:r>
              <a:rPr lang="sr-Latn-ME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adresu odredišne stanice 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(stanice kojoj je namjenjena) i </a:t>
            </a:r>
            <a:r>
              <a:rPr lang="sr-Latn-ME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neke dodatne kontrolne informacije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ako bi se ostvarila visoka iskorišćenost linkova, poruke u čvorištima (komutatorima) formiraju </a:t>
            </a:r>
            <a:r>
              <a:rPr lang="sr-Latn-ME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 čekanja 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(koji određuje redosled njihovog prosleđivanja).</a:t>
            </a:r>
          </a:p>
          <a:p>
            <a:pPr algn="just">
              <a:buFont typeface="Wingdings" pitchFamily="2" charset="2"/>
              <a:buChar char="§"/>
            </a:pP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sled toga, javlja se potreba za komutatorima koji raspolažu određenim memorijskim kapacitet za skladištenje poruke. </a:t>
            </a: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protivnom, javiće se </a:t>
            </a:r>
            <a:r>
              <a:rPr lang="sr-Latn-ME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kašnjenje</a:t>
            </a:r>
            <a:r>
              <a:rPr lang="sr-Latn-M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prenosu poruka (od nekoliko sekundi pa do pola sata i više</a:t>
            </a:r>
            <a:r>
              <a:rPr lang="sr-Latn-M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19200"/>
            <a:ext cx="8458200" cy="5181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7554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Latn-CS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Glavni problem komutacije poruke</a:t>
            </a:r>
            <a:r>
              <a:rPr lang="sr-Latn-C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potiče od toga da su dužine poruka najčešće različite, što znači da uvije nije moguć ravnomjeran protok kroz mrežu. </a:t>
            </a:r>
          </a:p>
          <a:p>
            <a:pPr algn="just"/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Mogućnost prenošenja poruke bilo koje veličine dovodi do smanjenja efikasnosti mreže. </a:t>
            </a:r>
          </a:p>
          <a:p>
            <a:pPr algn="just"/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Dugačke poruke mogu da zaguše memorijski prostor čvora. </a:t>
            </a:r>
          </a:p>
          <a:p>
            <a:pPr algn="just"/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Kada čvor nema potreban kapacitet memorije da memoriše neku dugačku poruku, takva poruka neće biti prenijeta.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26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algn="just"/>
            <a:r>
              <a:rPr lang="sr-Latn-CS" b="1" i="1">
                <a:solidFill>
                  <a:srgbClr val="0070C0"/>
                </a:solidFill>
              </a:rPr>
              <a:t>Prednosti komutacije poruke u odnosu na komutaciju linija:</a:t>
            </a:r>
            <a:endParaRPr lang="en-US">
              <a:solidFill>
                <a:srgbClr val="0070C0"/>
              </a:solidFill>
            </a:endParaRPr>
          </a:p>
          <a:p>
            <a:pPr lvl="2" algn="just"/>
            <a:r>
              <a:rPr lang="sr-Latn-C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smanjen broj potrebnih linija</a:t>
            </a:r>
            <a:endParaRPr lang="en-US" sz="2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 algn="just"/>
            <a:r>
              <a:rPr lang="sr-Latn-C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koriste se različiti nivoi prioriteta poruka</a:t>
            </a:r>
            <a:endParaRPr lang="en-US" sz="2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 algn="just"/>
            <a:r>
              <a:rPr lang="sr-Latn-C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matična stanica koristi različite brzina prenosa podataka</a:t>
            </a:r>
            <a:endParaRPr lang="en-US" sz="2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 algn="just"/>
            <a:r>
              <a:rPr lang="sr-Latn-C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mogućnost da čvor čuva poruku sve dok prijemnik ne bude spreman da je primi</a:t>
            </a:r>
            <a:endParaRPr lang="en-US" sz="2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sr-Latn-ME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omunikacioni podsistem</a:t>
            </a:r>
            <a:endParaRPr lang="en-US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>
              <a:buNone/>
            </a:pPr>
            <a:r>
              <a:rPr lang="sr-Latn-ME" sz="2400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KOMUNIKACIONI  PODSISTEM   čine: </a:t>
            </a:r>
          </a:p>
          <a:p>
            <a:pPr lvl="4" algn="just"/>
            <a:r>
              <a:rPr lang="sr-Latn-M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Fizički medijum 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(prenosni put) za prenos poruke</a:t>
            </a:r>
          </a:p>
          <a:p>
            <a:pPr lvl="4" algn="just"/>
            <a:r>
              <a:rPr lang="sr-Latn-M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DCE uređaji 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kojima se ostvaruje </a:t>
            </a:r>
            <a:r>
              <a:rPr lang="sr-Latn-ME" sz="2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efikasno koriš</a:t>
            </a:r>
            <a:r>
              <a:rPr lang="sr-Latn-ME"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ć</a:t>
            </a:r>
            <a:r>
              <a:rPr lang="sr-Latn-ME" sz="2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enje 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raspoloživog medijuma </a:t>
            </a:r>
          </a:p>
          <a:p>
            <a:pPr lvl="4" algn="just"/>
            <a:r>
              <a:rPr lang="sr-Latn-M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Ostali uređaji 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kojima se realizuje povezivanje računara ili računarskih terminala u cilju razmjene i korišćenja poruka.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R</a:t>
            </a:r>
            <a:r>
              <a:rPr lang="sr-Latn-ME" sz="2800" i="1" dirty="0" smtClean="0"/>
              <a:t>ačunarska mreža: </a:t>
            </a:r>
            <a:r>
              <a:rPr lang="sr-Latn-ME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DTE i komunikacioni podsistem</a:t>
            </a:r>
            <a:endParaRPr lang="en-US" sz="28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0"/>
            <a:ext cx="8153400" cy="46482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Latn-M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Prema tome, </a:t>
            </a:r>
            <a:r>
              <a:rPr lang="sr-Latn-M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komunikacioni podsistem omogućava povezivanje korisnika u cilju razmjene informacija. </a:t>
            </a:r>
          </a:p>
          <a:p>
            <a:pPr algn="just">
              <a:buFont typeface="Wingdings" pitchFamily="2" charset="2"/>
              <a:buChar char="Ø"/>
            </a:pPr>
            <a:r>
              <a:rPr lang="sr-Latn-M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Drugim riječima, njegov </a:t>
            </a:r>
            <a:r>
              <a:rPr lang="sr-Latn-M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sr-Latn-M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da poveže računare koji se nalaze na različitim lokacijama i to na takav način da sa aspekta korisnika svi ti računari se mogu smatrati samostalnim sistemom u kojem se poslovi obavljaju distribuirano, bez potrebe da o tome odlučuje korisnik.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81200"/>
            <a:ext cx="7772400" cy="3352800"/>
          </a:xfrm>
          <a:solidFill>
            <a:schemeClr val="bg2"/>
          </a:solidFill>
          <a:ln>
            <a:solidFill>
              <a:srgbClr val="FF3300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sr-Latn-ME" sz="54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Povezivanje u računarskim  mrežama</a:t>
            </a:r>
            <a:endParaRPr lang="en-US" sz="5400" b="1" i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83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algn="just"/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Računarskom mrežom je potrebno povezati skupove različitih računara.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Nekad je dovoljno realizovati mrežu koja povezuje mrežu sa samo nekoliko izabranih računara (korporacijske – privatne mreže).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sr-Latn-C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druge strane, mreže se projektuju tako da imaju mogućnost stalnog uvećavanja broja računara koje povezuju.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1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960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sr-Latn-CS" sz="4000" smtClean="0">
                <a:latin typeface="+mj-lt"/>
              </a:rPr>
              <a:t>U računarskim mrežama postoje dvije vrste povezivanja</a:t>
            </a:r>
            <a:r>
              <a:rPr lang="en-US" sz="4000" smtClean="0">
                <a:latin typeface="+mj-lt"/>
              </a:rPr>
              <a:t>:</a:t>
            </a:r>
          </a:p>
          <a:p>
            <a:pPr lvl="2" algn="just">
              <a:buFont typeface="Wingdings" panose="05000000000000000000" pitchFamily="2" charset="2"/>
              <a:buChar char="v"/>
            </a:pPr>
            <a:r>
              <a:rPr lang="en-US" sz="4000" smtClean="0">
                <a:latin typeface="+mj-lt"/>
              </a:rPr>
              <a:t>Direktno</a:t>
            </a:r>
          </a:p>
          <a:p>
            <a:pPr lvl="2" algn="just">
              <a:buFont typeface="Wingdings" panose="05000000000000000000" pitchFamily="2" charset="2"/>
              <a:buChar char="v"/>
            </a:pPr>
            <a:r>
              <a:rPr lang="en-US" sz="4000" smtClean="0">
                <a:latin typeface="+mj-lt"/>
              </a:rPr>
              <a:t>Indirektno</a:t>
            </a:r>
          </a:p>
          <a:p>
            <a:pPr marL="914400" lvl="2" indent="0" algn="just">
              <a:buNone/>
            </a:pPr>
            <a:endParaRPr lang="en-US" sz="4000" smtClean="0">
              <a:latin typeface="+mj-lt"/>
            </a:endParaRPr>
          </a:p>
          <a:p>
            <a:pPr algn="just"/>
            <a:r>
              <a:rPr lang="vi-VN" altLang="ko-KR" sz="4000" b="1" noProof="1" smtClean="0">
                <a:latin typeface="+mj-lt"/>
                <a:cs typeface="Calibri" panose="020F0502020204030204" pitchFamily="34" charset="0"/>
              </a:rPr>
              <a:t>Komutirana</a:t>
            </a:r>
            <a:r>
              <a:rPr lang="vi-VN" altLang="ko-KR" sz="4000" noProof="1" smtClean="0">
                <a:latin typeface="+mj-lt"/>
                <a:cs typeface="Calibri" panose="020F0502020204030204" pitchFamily="34" charset="0"/>
              </a:rPr>
              <a:t> </a:t>
            </a:r>
            <a:r>
              <a:rPr lang="vi-VN" altLang="ko-KR" sz="4000" noProof="1">
                <a:latin typeface="+mj-lt"/>
                <a:cs typeface="Calibri" panose="020F0502020204030204" pitchFamily="34" charset="0"/>
              </a:rPr>
              <a:t>(</a:t>
            </a:r>
            <a:r>
              <a:rPr lang="vi-VN" altLang="ko-KR" sz="4000" i="1" noProof="1">
                <a:latin typeface="+mj-lt"/>
                <a:cs typeface="Calibri" panose="020F0502020204030204" pitchFamily="34" charset="0"/>
              </a:rPr>
              <a:t>switched</a:t>
            </a:r>
            <a:r>
              <a:rPr lang="vi-VN" altLang="ko-KR" sz="4000" noProof="1">
                <a:latin typeface="+mj-lt"/>
                <a:cs typeface="Calibri" panose="020F0502020204030204" pitchFamily="34" charset="0"/>
              </a:rPr>
              <a:t>) </a:t>
            </a:r>
            <a:r>
              <a:rPr lang="vi-VN" altLang="ko-KR" sz="4000" b="1" noProof="1">
                <a:latin typeface="+mj-lt"/>
                <a:cs typeface="Calibri" panose="020F0502020204030204" pitchFamily="34" charset="0"/>
              </a:rPr>
              <a:t>računarska </a:t>
            </a:r>
            <a:r>
              <a:rPr lang="vi-VN" altLang="ko-KR" sz="4000" b="1" noProof="1" smtClean="0">
                <a:latin typeface="+mj-lt"/>
                <a:cs typeface="Calibri" panose="020F0502020204030204" pitchFamily="34" charset="0"/>
              </a:rPr>
              <a:t>mreža</a:t>
            </a:r>
            <a:r>
              <a:rPr lang="sr-Latn-ME" altLang="ko-KR" sz="4000" b="1" noProof="1">
                <a:latin typeface="+mj-lt"/>
                <a:cs typeface="Calibri" panose="020F0502020204030204" pitchFamily="34" charset="0"/>
              </a:rPr>
              <a:t> </a:t>
            </a:r>
            <a:r>
              <a:rPr lang="vi-VN" altLang="ko-KR" sz="4000" noProof="1" smtClean="0">
                <a:latin typeface="+mj-lt"/>
                <a:cs typeface="Calibri" panose="020F0502020204030204" pitchFamily="34" charset="0"/>
              </a:rPr>
              <a:t>je </a:t>
            </a:r>
            <a:r>
              <a:rPr lang="vi-VN" altLang="ko-KR" sz="4000" noProof="1">
                <a:latin typeface="+mj-lt"/>
                <a:cs typeface="Calibri" panose="020F0502020204030204" pitchFamily="34" charset="0"/>
              </a:rPr>
              <a:t>računarska mreža sa indirektnim povezivanjem u kojoj se povezivanje računara ostvaruje preko </a:t>
            </a:r>
            <a:r>
              <a:rPr lang="vi-VN" altLang="ko-KR" sz="4000" b="1" noProof="1" smtClean="0">
                <a:latin typeface="+mj-lt"/>
                <a:cs typeface="Calibri" panose="020F0502020204030204" pitchFamily="34" charset="0"/>
              </a:rPr>
              <a:t>čvorišta</a:t>
            </a:r>
            <a:r>
              <a:rPr lang="en-US" altLang="ko-KR" sz="4000" noProof="1">
                <a:latin typeface="+mj-lt"/>
                <a:cs typeface="Calibri" panose="020F0502020204030204" pitchFamily="34" charset="0"/>
              </a:rPr>
              <a:t> </a:t>
            </a:r>
            <a:r>
              <a:rPr lang="en-US" altLang="ko-KR" sz="4000" noProof="1" smtClean="0">
                <a:latin typeface="+mj-lt"/>
                <a:cs typeface="Calibri" panose="020F0502020204030204" pitchFamily="34" charset="0"/>
              </a:rPr>
              <a:t>odnosno </a:t>
            </a:r>
            <a:r>
              <a:rPr lang="vi-VN" altLang="ko-KR" sz="4000" b="1" noProof="1" smtClean="0">
                <a:latin typeface="+mj-lt"/>
                <a:cs typeface="Calibri" panose="020F0502020204030204" pitchFamily="34" charset="0"/>
              </a:rPr>
              <a:t>komutatora</a:t>
            </a:r>
            <a:r>
              <a:rPr lang="vi-VN" altLang="ko-KR" sz="4000" noProof="1" smtClean="0">
                <a:latin typeface="+mj-lt"/>
                <a:cs typeface="Calibri" panose="020F0502020204030204" pitchFamily="34" charset="0"/>
              </a:rPr>
              <a:t> </a:t>
            </a:r>
            <a:r>
              <a:rPr lang="vi-VN" altLang="ko-KR" sz="4000" noProof="1">
                <a:latin typeface="+mj-lt"/>
                <a:cs typeface="Calibri" panose="020F0502020204030204" pitchFamily="34" charset="0"/>
              </a:rPr>
              <a:t>(switch</a:t>
            </a:r>
            <a:r>
              <a:rPr lang="vi-VN" altLang="ko-KR" sz="4000" noProof="1" smtClean="0">
                <a:latin typeface="+mj-lt"/>
                <a:cs typeface="Calibri" panose="020F0502020204030204" pitchFamily="34" charset="0"/>
              </a:rPr>
              <a:t>)</a:t>
            </a:r>
            <a:r>
              <a:rPr lang="sr-Latn-ME" altLang="ko-KR" sz="4000" noProof="1" smtClean="0">
                <a:latin typeface="+mj-lt"/>
                <a:cs typeface="Calibri" panose="020F0502020204030204" pitchFamily="34" charset="0"/>
              </a:rPr>
              <a:t> metodom od tačke do tačke</a:t>
            </a:r>
            <a:r>
              <a:rPr lang="vi-VN" altLang="ko-KR" sz="4000" noProof="1" smtClean="0">
                <a:latin typeface="+mj-lt"/>
                <a:cs typeface="Calibri" panose="020F0502020204030204" pitchFamily="34" charset="0"/>
              </a:rPr>
              <a:t>.</a:t>
            </a:r>
            <a:endParaRPr lang="en-US" altLang="ko-KR" sz="4000" noProof="1" smtClean="0">
              <a:latin typeface="+mj-lt"/>
              <a:cs typeface="Calibri" panose="020F0502020204030204" pitchFamily="34" charset="0"/>
            </a:endParaRPr>
          </a:p>
          <a:p>
            <a:pPr algn="just"/>
            <a:endParaRPr lang="en-US" altLang="ko-KR" sz="4000" noProof="1" smtClean="0">
              <a:latin typeface="+mj-lt"/>
              <a:cs typeface="Calibri" panose="020F0502020204030204" pitchFamily="34" charset="0"/>
            </a:endParaRPr>
          </a:p>
          <a:p>
            <a:pPr algn="just"/>
            <a:r>
              <a:rPr lang="vi-VN" altLang="ko-KR" sz="4000" noProof="1" smtClean="0">
                <a:latin typeface="+mj-lt"/>
                <a:cs typeface="Calibri" panose="020F0502020204030204" pitchFamily="34" charset="0"/>
              </a:rPr>
              <a:t>Postupak </a:t>
            </a:r>
            <a:r>
              <a:rPr lang="vi-VN" altLang="ko-KR" sz="4000" noProof="1">
                <a:latin typeface="+mj-lt"/>
                <a:cs typeface="Calibri" panose="020F0502020204030204" pitchFamily="34" charset="0"/>
              </a:rPr>
              <a:t>kojim se u ovom sistemu informacija prenosi od  predajnika do prijemnika naziva se </a:t>
            </a:r>
            <a:r>
              <a:rPr lang="vi-VN" altLang="ko-KR" sz="4000" b="1" noProof="1">
                <a:latin typeface="+mj-lt"/>
                <a:cs typeface="Calibri" panose="020F0502020204030204" pitchFamily="34" charset="0"/>
              </a:rPr>
              <a:t>komutacija</a:t>
            </a:r>
            <a:r>
              <a:rPr lang="vi-VN" altLang="ko-KR" sz="4000" noProof="1">
                <a:latin typeface="+mj-lt"/>
                <a:cs typeface="Calibri" panose="020F0502020204030204" pitchFamily="34" charset="0"/>
              </a:rPr>
              <a:t> ili </a:t>
            </a:r>
            <a:r>
              <a:rPr lang="vi-VN" altLang="ko-KR" sz="4000" b="1" noProof="1" smtClean="0">
                <a:latin typeface="+mj-lt"/>
                <a:cs typeface="Calibri" panose="020F0502020204030204" pitchFamily="34" charset="0"/>
              </a:rPr>
              <a:t>prospajanje</a:t>
            </a:r>
            <a:r>
              <a:rPr lang="vi-VN" altLang="ko-KR" sz="4000" noProof="1" smtClean="0">
                <a:latin typeface="+mj-lt"/>
                <a:cs typeface="Calibri" panose="020F0502020204030204" pitchFamily="34" charset="0"/>
              </a:rPr>
              <a:t>.</a:t>
            </a:r>
            <a:endParaRPr lang="en-US" altLang="ko-KR" sz="4000" noProof="1" smtClean="0">
              <a:latin typeface="+mj-lt"/>
              <a:cs typeface="Calibri" panose="020F0502020204030204" pitchFamily="34" charset="0"/>
            </a:endParaRPr>
          </a:p>
          <a:p>
            <a:pPr algn="just"/>
            <a:endParaRPr lang="en-US" altLang="ko-KR" sz="4000" noProof="1" smtClean="0">
              <a:latin typeface="+mj-lt"/>
              <a:cs typeface="Calibri" panose="020F0502020204030204" pitchFamily="34" charset="0"/>
            </a:endParaRPr>
          </a:p>
          <a:p>
            <a:pPr algn="just"/>
            <a:r>
              <a:rPr lang="vi-VN" altLang="ko-KR" sz="4000" noProof="1" smtClean="0">
                <a:latin typeface="+mj-lt"/>
                <a:cs typeface="Calibri" panose="020F0502020204030204" pitchFamily="34" charset="0"/>
              </a:rPr>
              <a:t>Svaki </a:t>
            </a:r>
            <a:r>
              <a:rPr lang="vi-VN" altLang="ko-KR" sz="4000" noProof="1">
                <a:latin typeface="+mj-lt"/>
                <a:cs typeface="Calibri" panose="020F0502020204030204" pitchFamily="34" charset="0"/>
              </a:rPr>
              <a:t>od linkova i čvorišta u mreži je na raspolaganju svim korisnicima.</a:t>
            </a:r>
            <a:endParaRPr lang="sr-Latn-CS" altLang="ko-KR" sz="4000" noProof="1">
              <a:latin typeface="+mj-lt"/>
              <a:cs typeface="Calibri" panose="020F0502020204030204" pitchFamily="34" charset="0"/>
            </a:endParaRPr>
          </a:p>
          <a:p>
            <a:pPr marL="914400" lvl="2" indent="0" algn="just">
              <a:buNone/>
            </a:pPr>
            <a:endParaRPr lang="en-US" sz="3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9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1534</Words>
  <Application>Microsoft Office PowerPoint</Application>
  <PresentationFormat>On-screen Show (4:3)</PresentationFormat>
  <Paragraphs>134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Podsistemi računarske  mreže</vt:lpstr>
      <vt:lpstr>PowerPoint Presentation</vt:lpstr>
      <vt:lpstr>DTE  (Data Terminal Equipment) podsistem</vt:lpstr>
      <vt:lpstr>Komunikacioni podsistem</vt:lpstr>
      <vt:lpstr>Računarska mreža: DTE i komunikacioni podsistem</vt:lpstr>
      <vt:lpstr>PowerPoint Presentation</vt:lpstr>
      <vt:lpstr>Povezivanje u računarskim  mrežama</vt:lpstr>
      <vt:lpstr>PowerPoint Presentation</vt:lpstr>
      <vt:lpstr>PowerPoint Presentation</vt:lpstr>
      <vt:lpstr>PowerPoint Presentation</vt:lpstr>
      <vt:lpstr>Direktno povezivanje</vt:lpstr>
      <vt:lpstr>Indirektno povezivanje</vt:lpstr>
      <vt:lpstr>Adresiranje u računarskim  mrežama</vt:lpstr>
      <vt:lpstr>Adresiranje stanica</vt:lpstr>
      <vt:lpstr>Adresiranje stanica</vt:lpstr>
      <vt:lpstr>PowerPoint Presentation</vt:lpstr>
      <vt:lpstr>Unicast prenos</vt:lpstr>
      <vt:lpstr>Broadcast prenos</vt:lpstr>
      <vt:lpstr>Multicast prenos</vt:lpstr>
      <vt:lpstr>Primjeri adresiranja</vt:lpstr>
      <vt:lpstr>PowerPoint Presentation</vt:lpstr>
      <vt:lpstr>PowerPoint Presentation</vt:lpstr>
      <vt:lpstr>PowerPoint Presentation</vt:lpstr>
      <vt:lpstr>Mreže sa komutacijom kanala</vt:lpstr>
      <vt:lpstr>PowerPoint Presentation</vt:lpstr>
      <vt:lpstr>PowerPoint Presentation</vt:lpstr>
      <vt:lpstr>Mreže sa komutacijom paketa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Mreže sa komutacijom poruka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Podsistemi računarske  mreže</dc:title>
  <dc:creator>Ivana</dc:creator>
  <cp:lastModifiedBy>Korisnik</cp:lastModifiedBy>
  <cp:revision>25</cp:revision>
  <dcterms:created xsi:type="dcterms:W3CDTF">2006-08-16T00:00:00Z</dcterms:created>
  <dcterms:modified xsi:type="dcterms:W3CDTF">2020-11-10T08:44:54Z</dcterms:modified>
</cp:coreProperties>
</file>