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5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6858000" cx="12192000"/>
  <p:notesSz cx="6858000" cy="9144000"/>
  <p:embeddedFontLst>
    <p:embeddedFont>
      <p:font typeface="Erica One"/>
      <p:regular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0" Type="http://schemas.openxmlformats.org/officeDocument/2006/relationships/font" Target="fonts/EricaOne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TitleHD.png" id="12" name="Google Shape;1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/>
          <p:nvPr>
            <p:ph type="ctrTitle"/>
          </p:nvPr>
        </p:nvSpPr>
        <p:spPr>
          <a:xfrm>
            <a:off x="3962399" y="1964267"/>
            <a:ext cx="7197726" cy="242146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3962399" y="4385732"/>
            <a:ext cx="7197726" cy="1405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 cap="none">
                <a:solidFill>
                  <a:schemeClr val="lt1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1000"/>
              </a:spcAft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0" type="dt"/>
          </p:nvPr>
        </p:nvSpPr>
        <p:spPr>
          <a:xfrm>
            <a:off x="8932558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1" type="ftr"/>
          </p:nvPr>
        </p:nvSpPr>
        <p:spPr>
          <a:xfrm>
            <a:off x="3962399" y="5870575"/>
            <a:ext cx="4893958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2" type="sldNum"/>
          </p:nvPr>
        </p:nvSpPr>
        <p:spPr>
          <a:xfrm>
            <a:off x="10608958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77" name="Google Shape;77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1"/>
          <p:cNvSpPr txBox="1"/>
          <p:nvPr>
            <p:ph type="title"/>
          </p:nvPr>
        </p:nvSpPr>
        <p:spPr>
          <a:xfrm>
            <a:off x="685800" y="4732865"/>
            <a:ext cx="1013142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/>
          <p:nvPr>
            <p:ph idx="2" type="pic"/>
          </p:nvPr>
        </p:nvSpPr>
        <p:spPr>
          <a:xfrm>
            <a:off x="1371600" y="932112"/>
            <a:ext cx="8759827" cy="3164976"/>
          </a:xfrm>
          <a:prstGeom prst="roundRect">
            <a:avLst>
              <a:gd fmla="val 4380" name="adj"/>
            </a:avLst>
          </a:prstGeom>
          <a:noFill/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11"/>
          <p:cNvSpPr txBox="1"/>
          <p:nvPr>
            <p:ph idx="1" type="body"/>
          </p:nvPr>
        </p:nvSpPr>
        <p:spPr>
          <a:xfrm>
            <a:off x="685800" y="5299603"/>
            <a:ext cx="10131427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1" name="Google Shape;81;p11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1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1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85" name="Google Shape;85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2"/>
          <p:cNvSpPr txBox="1"/>
          <p:nvPr>
            <p:ph type="title"/>
          </p:nvPr>
        </p:nvSpPr>
        <p:spPr>
          <a:xfrm>
            <a:off x="685801" y="609601"/>
            <a:ext cx="10131427" cy="3124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 txBox="1"/>
          <p:nvPr>
            <p:ph idx="1" type="body"/>
          </p:nvPr>
        </p:nvSpPr>
        <p:spPr>
          <a:xfrm>
            <a:off x="685800" y="4343400"/>
            <a:ext cx="10131428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8" name="Google Shape;88;p12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2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2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92" name="Google Shape;92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b="0" lang="en-GB" sz="80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/>
          </a:p>
        </p:txBody>
      </p:sp>
      <p:sp>
        <p:nvSpPr>
          <p:cNvPr id="94" name="Google Shape;94;p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b="0" lang="en-GB" sz="80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/>
          </a:p>
        </p:txBody>
      </p:sp>
      <p:sp>
        <p:nvSpPr>
          <p:cNvPr id="95" name="Google Shape;95;p13"/>
          <p:cNvSpPr txBox="1"/>
          <p:nvPr>
            <p:ph type="title"/>
          </p:nvPr>
        </p:nvSpPr>
        <p:spPr>
          <a:xfrm>
            <a:off x="992267" y="609601"/>
            <a:ext cx="9550399" cy="2743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b="0" sz="32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3"/>
          <p:cNvSpPr txBox="1"/>
          <p:nvPr>
            <p:ph idx="1" type="body"/>
          </p:nvPr>
        </p:nvSpPr>
        <p:spPr>
          <a:xfrm>
            <a:off x="1097875" y="3352800"/>
            <a:ext cx="933918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800"/>
              <a:buFont typeface="Calibri"/>
              <a:buNone/>
              <a:defRPr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Font typeface="Calibri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Font typeface="Calibri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00"/>
              <a:buFont typeface="Calibri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00"/>
              <a:buFont typeface="Calibri"/>
              <a:buNone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13"/>
          <p:cNvSpPr txBox="1"/>
          <p:nvPr>
            <p:ph idx="2" type="body"/>
          </p:nvPr>
        </p:nvSpPr>
        <p:spPr>
          <a:xfrm>
            <a:off x="687465" y="4343400"/>
            <a:ext cx="10152367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8" name="Google Shape;98;p13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3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3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02" name="Google Shape;102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4"/>
          <p:cNvSpPr txBox="1"/>
          <p:nvPr>
            <p:ph type="title"/>
          </p:nvPr>
        </p:nvSpPr>
        <p:spPr>
          <a:xfrm>
            <a:off x="685802" y="3308581"/>
            <a:ext cx="10131425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4"/>
          <p:cNvSpPr txBox="1"/>
          <p:nvPr>
            <p:ph idx="1" type="body"/>
          </p:nvPr>
        </p:nvSpPr>
        <p:spPr>
          <a:xfrm>
            <a:off x="685801" y="4777381"/>
            <a:ext cx="10131426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5" name="Google Shape;105;p14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4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4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09" name="Google Shape;109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5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b="0" lang="en-GB" sz="80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/>
          </a:p>
        </p:txBody>
      </p:sp>
      <p:sp>
        <p:nvSpPr>
          <p:cNvPr id="111" name="Google Shape;111;p15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alibri"/>
              <a:buNone/>
            </a:pPr>
            <a:r>
              <a:rPr b="0" lang="en-GB" sz="8000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/>
          </a:p>
        </p:txBody>
      </p:sp>
      <p:sp>
        <p:nvSpPr>
          <p:cNvPr id="112" name="Google Shape;112;p15"/>
          <p:cNvSpPr txBox="1"/>
          <p:nvPr>
            <p:ph type="title"/>
          </p:nvPr>
        </p:nvSpPr>
        <p:spPr>
          <a:xfrm>
            <a:off x="992267" y="609601"/>
            <a:ext cx="9550399" cy="2743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  <a:defRPr b="0" sz="32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5"/>
          <p:cNvSpPr txBox="1"/>
          <p:nvPr>
            <p:ph idx="1" type="body"/>
          </p:nvPr>
        </p:nvSpPr>
        <p:spPr>
          <a:xfrm>
            <a:off x="685800" y="3886200"/>
            <a:ext cx="10135436" cy="889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400"/>
              <a:buNone/>
              <a:defRPr b="0" sz="2400" cap="none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14" name="Google Shape;114;p15"/>
          <p:cNvSpPr txBox="1"/>
          <p:nvPr>
            <p:ph idx="2" type="body"/>
          </p:nvPr>
        </p:nvSpPr>
        <p:spPr>
          <a:xfrm>
            <a:off x="685799" y="4775200"/>
            <a:ext cx="10135436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5" name="Google Shape;115;p15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15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5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19" name="Google Shape;119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6"/>
          <p:cNvSpPr txBox="1"/>
          <p:nvPr>
            <p:ph type="title"/>
          </p:nvPr>
        </p:nvSpPr>
        <p:spPr>
          <a:xfrm>
            <a:off x="685801" y="609601"/>
            <a:ext cx="10131427" cy="27431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16"/>
          <p:cNvSpPr txBox="1"/>
          <p:nvPr>
            <p:ph idx="1" type="body"/>
          </p:nvPr>
        </p:nvSpPr>
        <p:spPr>
          <a:xfrm>
            <a:off x="685801" y="3505200"/>
            <a:ext cx="10131428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800"/>
              <a:buNone/>
              <a:defRPr b="0" sz="2800" cap="none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2" name="Google Shape;122;p16"/>
          <p:cNvSpPr txBox="1"/>
          <p:nvPr>
            <p:ph idx="2" type="body"/>
          </p:nvPr>
        </p:nvSpPr>
        <p:spPr>
          <a:xfrm>
            <a:off x="685800" y="4343400"/>
            <a:ext cx="10131428" cy="14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3" name="Google Shape;123;p16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6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16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27" name="Google Shape;127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7"/>
          <p:cNvSpPr txBox="1"/>
          <p:nvPr>
            <p:ph idx="1" type="body"/>
          </p:nvPr>
        </p:nvSpPr>
        <p:spPr>
          <a:xfrm rot="5400000">
            <a:off x="3926947" y="-1099079"/>
            <a:ext cx="3649133" cy="10131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17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17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7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2" name="Google Shape;132;p17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34" name="Google Shape;134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8"/>
          <p:cNvSpPr txBox="1"/>
          <p:nvPr>
            <p:ph type="title"/>
          </p:nvPr>
        </p:nvSpPr>
        <p:spPr>
          <a:xfrm rot="5400000">
            <a:off x="7147151" y="2121124"/>
            <a:ext cx="5181601" cy="2158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18"/>
          <p:cNvSpPr txBox="1"/>
          <p:nvPr>
            <p:ph idx="1" type="body"/>
          </p:nvPr>
        </p:nvSpPr>
        <p:spPr>
          <a:xfrm rot="5400000">
            <a:off x="2011058" y="-715658"/>
            <a:ext cx="5181600" cy="783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18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18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18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19" name="Google Shape;19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973670" y="2218267"/>
            <a:ext cx="470905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800"/>
              <a:buNone/>
              <a:defRPr b="0" sz="28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26" name="Google Shape;26;p4"/>
          <p:cNvSpPr txBox="1"/>
          <p:nvPr>
            <p:ph idx="2" type="body"/>
          </p:nvPr>
        </p:nvSpPr>
        <p:spPr>
          <a:xfrm>
            <a:off x="685801" y="2870201"/>
            <a:ext cx="4996923" cy="2920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3" type="body"/>
          </p:nvPr>
        </p:nvSpPr>
        <p:spPr>
          <a:xfrm>
            <a:off x="6096003" y="2226734"/>
            <a:ext cx="472281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800"/>
              <a:buNone/>
              <a:defRPr b="0" sz="28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28" name="Google Shape;28;p4"/>
          <p:cNvSpPr txBox="1"/>
          <p:nvPr>
            <p:ph idx="4" type="body"/>
          </p:nvPr>
        </p:nvSpPr>
        <p:spPr>
          <a:xfrm>
            <a:off x="5823483" y="2870201"/>
            <a:ext cx="4995334" cy="2920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33" name="Google Shape;33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40" name="Google Shape;40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6"/>
          <p:cNvSpPr txBox="1"/>
          <p:nvPr>
            <p:ph type="title"/>
          </p:nvPr>
        </p:nvSpPr>
        <p:spPr>
          <a:xfrm>
            <a:off x="685800" y="3308581"/>
            <a:ext cx="10131427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685799" y="4777381"/>
            <a:ext cx="1013142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000" cap="none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47" name="Google Shape;47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7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" type="body"/>
          </p:nvPr>
        </p:nvSpPr>
        <p:spPr>
          <a:xfrm>
            <a:off x="685802" y="2142067"/>
            <a:ext cx="4995334" cy="36491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2" type="body"/>
          </p:nvPr>
        </p:nvSpPr>
        <p:spPr>
          <a:xfrm>
            <a:off x="5821895" y="2142067"/>
            <a:ext cx="4995332" cy="3649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55" name="Google Shape;55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8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61" name="Google Shape;61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9"/>
          <p:cNvSpPr txBox="1"/>
          <p:nvPr>
            <p:ph type="title"/>
          </p:nvPr>
        </p:nvSpPr>
        <p:spPr>
          <a:xfrm>
            <a:off x="685800" y="2074333"/>
            <a:ext cx="3680885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" type="body"/>
          </p:nvPr>
        </p:nvSpPr>
        <p:spPr>
          <a:xfrm>
            <a:off x="4648201" y="609601"/>
            <a:ext cx="6169026" cy="518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1000"/>
              </a:spcBef>
              <a:spcAft>
                <a:spcPts val="100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685800" y="3445933"/>
            <a:ext cx="3680885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9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9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9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69" name="Google Shape;69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0"/>
          <p:cNvSpPr txBox="1"/>
          <p:nvPr>
            <p:ph type="title"/>
          </p:nvPr>
        </p:nvSpPr>
        <p:spPr>
          <a:xfrm>
            <a:off x="685800" y="1600200"/>
            <a:ext cx="6164653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b="0"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/>
          <p:nvPr>
            <p:ph idx="2" type="pic"/>
          </p:nvPr>
        </p:nvSpPr>
        <p:spPr>
          <a:xfrm>
            <a:off x="7536253" y="914400"/>
            <a:ext cx="3280974" cy="4572000"/>
          </a:xfrm>
          <a:prstGeom prst="roundRect">
            <a:avLst>
              <a:gd fmla="val 4280" name="adj"/>
            </a:avLst>
          </a:prstGeom>
          <a:noFill/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10"/>
          <p:cNvSpPr txBox="1"/>
          <p:nvPr>
            <p:ph idx="1" type="body"/>
          </p:nvPr>
        </p:nvSpPr>
        <p:spPr>
          <a:xfrm>
            <a:off x="685800" y="2971800"/>
            <a:ext cx="6164653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10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3" name="Google Shape;73;p10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0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3429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0480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0480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0480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0480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0480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04800" lvl="8" marL="4114800" marR="0" rtl="0" algn="l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5.jpg"/><Relationship Id="rId5" Type="http://schemas.openxmlformats.org/officeDocument/2006/relationships/hyperlink" Target="http://inspiringbetterlife.blogspot.com/2015/09/whats-it-like-to-be-depressed.html" TargetMode="External"/><Relationship Id="rId6" Type="http://schemas.openxmlformats.org/officeDocument/2006/relationships/hyperlink" Target="https://creativecommons.org/licenses/by-nc-nd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"/>
          <p:cNvSpPr txBox="1"/>
          <p:nvPr>
            <p:ph type="ctrTitle"/>
          </p:nvPr>
        </p:nvSpPr>
        <p:spPr>
          <a:xfrm>
            <a:off x="3962399" y="1964267"/>
            <a:ext cx="7197726" cy="242146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n-GB" cap="none"/>
              <a:t>I wish, If only</a:t>
            </a:r>
            <a:endParaRPr/>
          </a:p>
        </p:txBody>
      </p:sp>
      <p:sp>
        <p:nvSpPr>
          <p:cNvPr id="145" name="Google Shape;145;p19"/>
          <p:cNvSpPr txBox="1"/>
          <p:nvPr>
            <p:ph idx="1" type="subTitle"/>
          </p:nvPr>
        </p:nvSpPr>
        <p:spPr>
          <a:xfrm>
            <a:off x="3962399" y="4385732"/>
            <a:ext cx="7197726" cy="1405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cap="none"/>
              <a:t>Wishes And Regrets</a:t>
            </a:r>
            <a:endParaRPr/>
          </a:p>
          <a:p>
            <a:pPr indent="0" lvl="0" marL="0" rtl="0" algn="r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cap="none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SzPts val="3200"/>
              <a:buNone/>
            </a:pPr>
            <a:r>
              <a:rPr lang="en-GB" sz="3200" cap="none"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0"/>
          <p:cNvSpPr txBox="1"/>
          <p:nvPr/>
        </p:nvSpPr>
        <p:spPr>
          <a:xfrm>
            <a:off x="530578" y="248356"/>
            <a:ext cx="861342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We use </a:t>
            </a:r>
            <a:r>
              <a:rPr b="0" i="0" lang="en-GB" sz="1800" u="sng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wish </a:t>
            </a: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 </a:t>
            </a:r>
            <a:r>
              <a:rPr b="0" i="0" lang="en-GB" sz="1800" u="sng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if only </a:t>
            </a: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 talk about things that we would like to be different in either the present or the past. IF ONLY is usually a bit stronger than WISH.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0"/>
          <p:cNvSpPr txBox="1"/>
          <p:nvPr/>
        </p:nvSpPr>
        <p:spPr>
          <a:xfrm>
            <a:off x="1016000" y="1320800"/>
            <a:ext cx="9922934" cy="5909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 the present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We can use wish/if only + a past form to talk about </a:t>
            </a:r>
            <a:r>
              <a:rPr b="1"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present situation we would like to be different</a:t>
            </a: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wish you didn't live so far away.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If only we knew what to do.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 wishes he could afford a holiday.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 the past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We can use wish/if only + a past perfect form to talk about something we would like </a:t>
            </a:r>
            <a:r>
              <a:rPr b="1"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 change about the past.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They wish they hadn't eaten so much chocolate. They're feeling very sick now.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If only I'd studied harder when I was at school.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Expressing </a:t>
            </a:r>
            <a:r>
              <a:rPr b="1"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annoyance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We can use wish + would(n't) to show that we are annoyed with what someone or something does or doesn't do. We often feel that they are unlikely or unwilling to change.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wish you wouldn't borrow my clothes without asking.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wish it would rain. The garden really needs some water.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She wishes he'd work less. They never spend any time together.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3778" y="0"/>
            <a:ext cx="108712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2"/>
          <p:cNvSpPr txBox="1"/>
          <p:nvPr/>
        </p:nvSpPr>
        <p:spPr>
          <a:xfrm>
            <a:off x="485422" y="146757"/>
            <a:ext cx="865857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Let’s practice a bit: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2"/>
          <p:cNvSpPr txBox="1"/>
          <p:nvPr/>
        </p:nvSpPr>
        <p:spPr>
          <a:xfrm>
            <a:off x="485422" y="1128889"/>
            <a:ext cx="8658578" cy="5078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Complete the sentence with the correct tense of the verb in brackets.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We always have to take the bus home. I wish we _________(not live)  so far from the city centre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 We are completely soaked. I wish we __________(bring)  the umbrella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He is always whistling. I wish he__________ (not do)  that all the time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We are having a wonderful holiday on the beach. I wish you__________ (be)  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This computer is useless. I wish my parents _________(choose)  a better one when they bought it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6. She's got a new job but she feels bored. She wishes her boss_________ (give)  her more responsibility.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7. He's sorry he missed the wedding ceremony. He wishes he __________(go)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8. I wish my neighbours __________(not make)  so much noise. I can hardly sleep at night.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9. Citizens wish their leaders _________(start)  doing something to improve the economic situation.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10. They have lots of money. Even so, they wished they ________(have)  more and more.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3"/>
          <p:cNvSpPr txBox="1"/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b="0" i="0" lang="en-GB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CHECK YOUR KNOWLEDGE THROUGHOUT THE QUIZ:</a:t>
            </a:r>
            <a:endParaRPr/>
          </a:p>
        </p:txBody>
      </p:sp>
      <p:sp>
        <p:nvSpPr>
          <p:cNvPr id="168" name="Google Shape;168;p23"/>
          <p:cNvSpPr txBox="1"/>
          <p:nvPr>
            <p:ph idx="1" type="body"/>
          </p:nvPr>
        </p:nvSpPr>
        <p:spPr>
          <a:xfrm>
            <a:off x="973670" y="2218267"/>
            <a:ext cx="470905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0" i="0" lang="en-GB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https://test-english.com/grammar-points/b1-b2/wishes-regrets/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169" name="Google Shape;169;p23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2232" y="2870200"/>
            <a:ext cx="4904586" cy="292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3"/>
          <p:cNvSpPr txBox="1"/>
          <p:nvPr>
            <p:ph idx="3" type="body"/>
          </p:nvPr>
        </p:nvSpPr>
        <p:spPr>
          <a:xfrm>
            <a:off x="6096003" y="2226734"/>
            <a:ext cx="472281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71" name="Google Shape;171;p23"/>
          <p:cNvSpPr txBox="1"/>
          <p:nvPr>
            <p:ph idx="4" type="body"/>
          </p:nvPr>
        </p:nvSpPr>
        <p:spPr>
          <a:xfrm>
            <a:off x="5823483" y="2870201"/>
            <a:ext cx="4995334" cy="2920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28575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72" name="Google Shape;17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23483" y="1848590"/>
            <a:ext cx="5196818" cy="3953444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3"/>
          <p:cNvSpPr txBox="1"/>
          <p:nvPr/>
        </p:nvSpPr>
        <p:spPr>
          <a:xfrm>
            <a:off x="5823483" y="8170425"/>
            <a:ext cx="519681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This Photo</a:t>
            </a:r>
            <a:r>
              <a:rPr lang="en-GB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by Unknown Author is licensed under </a:t>
            </a:r>
            <a:r>
              <a:rPr lang="en-GB" sz="9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CC BY-NC-ND</a:t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 flipH="1">
            <a:off x="6274744" y="5802034"/>
            <a:ext cx="269112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Erica One"/>
                <a:ea typeface="Erica One"/>
                <a:cs typeface="Erica One"/>
                <a:sym typeface="Erica One"/>
              </a:rPr>
              <a:t>I knew English better!!!!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elestial">
  <a:themeElements>
    <a:clrScheme name="Celestial">
      <a:dk1>
        <a:srgbClr val="000000"/>
      </a:dk1>
      <a:lt1>
        <a:srgbClr val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