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3" r:id="rId14"/>
    <p:sldId id="357" r:id="rId15"/>
    <p:sldId id="352" r:id="rId16"/>
    <p:sldId id="356" r:id="rId17"/>
    <p:sldId id="355" r:id="rId18"/>
    <p:sldId id="360" r:id="rId19"/>
    <p:sldId id="359" r:id="rId20"/>
    <p:sldId id="361" r:id="rId21"/>
    <p:sldId id="362" r:id="rId22"/>
    <p:sldId id="363" r:id="rId23"/>
    <p:sldId id="364" r:id="rId24"/>
    <p:sldId id="365" r:id="rId25"/>
    <p:sldId id="36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6" r:id="rId35"/>
    <p:sldId id="407" r:id="rId36"/>
    <p:sldId id="408" r:id="rId37"/>
    <p:sldId id="409" r:id="rId38"/>
    <p:sldId id="410" r:id="rId39"/>
    <p:sldId id="411" r:id="rId40"/>
    <p:sldId id="413" r:id="rId41"/>
    <p:sldId id="414" r:id="rId42"/>
    <p:sldId id="415" r:id="rId43"/>
    <p:sldId id="416" r:id="rId44"/>
    <p:sldId id="417" r:id="rId45"/>
    <p:sldId id="419" r:id="rId46"/>
    <p:sldId id="422" r:id="rId47"/>
    <p:sldId id="423" r:id="rId48"/>
    <p:sldId id="424" r:id="rId49"/>
    <p:sldId id="425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436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532B5-19D2-4205-84BD-576E3FE748E8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B2FE5474-0393-4F8A-B417-72C74694B374}">
      <dgm:prSet/>
      <dgm:spPr/>
      <dgm:t>
        <a:bodyPr/>
        <a:lstStyle/>
        <a:p>
          <a:r>
            <a:rPr lang="en-US"/>
            <a:t>Boje su danas neizostavan d</a:t>
          </a:r>
          <a:r>
            <a:rPr lang="sr-Latn-ME"/>
            <a:t>i</a:t>
          </a:r>
          <a:r>
            <a:rPr lang="en-US"/>
            <a:t>o izražavanja u brojnim područjima ljudske d</a:t>
          </a:r>
          <a:r>
            <a:rPr lang="sr-Latn-ME"/>
            <a:t>j</a:t>
          </a:r>
          <a:r>
            <a:rPr lang="en-US"/>
            <a:t>elatnosti. </a:t>
          </a:r>
        </a:p>
      </dgm:t>
    </dgm:pt>
    <dgm:pt modelId="{07096F42-F7F4-4B42-BE60-50A9B36C51E7}" type="parTrans" cxnId="{1112F42A-786E-41B0-A5C9-B1CBBADF0985}">
      <dgm:prSet/>
      <dgm:spPr/>
      <dgm:t>
        <a:bodyPr/>
        <a:lstStyle/>
        <a:p>
          <a:endParaRPr lang="en-US"/>
        </a:p>
      </dgm:t>
    </dgm:pt>
    <dgm:pt modelId="{D8D44DA4-D56C-4247-92EA-CD8FF7C5DF59}" type="sibTrans" cxnId="{1112F42A-786E-41B0-A5C9-B1CBBADF0985}">
      <dgm:prSet/>
      <dgm:spPr/>
      <dgm:t>
        <a:bodyPr/>
        <a:lstStyle/>
        <a:p>
          <a:endParaRPr lang="en-US"/>
        </a:p>
      </dgm:t>
    </dgm:pt>
    <dgm:pt modelId="{2E7CFCAD-956C-4E5E-B04C-2748EB1C39AC}">
      <dgm:prSet/>
      <dgm:spPr/>
      <dgm:t>
        <a:bodyPr/>
        <a:lstStyle/>
        <a:p>
          <a:r>
            <a:rPr lang="en-US"/>
            <a:t>U prirodi boje kod životinja i biljki služe da bi izazvale neku reakciju, bilo da je to odbijanje, privlačenje, upozoravanje, komuniciranje ili jednostavno osiguravanje opstanka. </a:t>
          </a:r>
        </a:p>
      </dgm:t>
    </dgm:pt>
    <dgm:pt modelId="{67C19FD3-2EB1-4115-A52B-5EA040AACB24}" type="parTrans" cxnId="{9DC057D1-96EF-479C-9E16-DE24D8B34C32}">
      <dgm:prSet/>
      <dgm:spPr/>
      <dgm:t>
        <a:bodyPr/>
        <a:lstStyle/>
        <a:p>
          <a:endParaRPr lang="en-US"/>
        </a:p>
      </dgm:t>
    </dgm:pt>
    <dgm:pt modelId="{9C327275-78B5-42DA-BD4F-5A0DFEE312DE}" type="sibTrans" cxnId="{9DC057D1-96EF-479C-9E16-DE24D8B34C32}">
      <dgm:prSet/>
      <dgm:spPr/>
      <dgm:t>
        <a:bodyPr/>
        <a:lstStyle/>
        <a:p>
          <a:endParaRPr lang="en-US"/>
        </a:p>
      </dgm:t>
    </dgm:pt>
    <dgm:pt modelId="{3CBD48D8-A054-4806-9A62-197F10E3D15C}">
      <dgm:prSet/>
      <dgm:spPr/>
      <dgm:t>
        <a:bodyPr/>
        <a:lstStyle/>
        <a:p>
          <a:r>
            <a:rPr lang="en-US"/>
            <a:t>Iako o tome gotovo uopšte ne razmišljamo, u stvarnom životu često (nesv</a:t>
          </a:r>
          <a:r>
            <a:rPr lang="sr-Latn-ME"/>
            <a:t>j</a:t>
          </a:r>
          <a:r>
            <a:rPr lang="en-US"/>
            <a:t>esno) koristimo neke stvari određene boje (obučemo plavi džemper, pišemo žutim flomasterom) i normalno se nameće pitanje da li to radimo s nekom (refleksnom) nam</a:t>
          </a:r>
          <a:r>
            <a:rPr lang="sr-Latn-ME"/>
            <a:t>j</a:t>
          </a:r>
          <a:r>
            <a:rPr lang="en-US"/>
            <a:t>erom. </a:t>
          </a:r>
        </a:p>
      </dgm:t>
    </dgm:pt>
    <dgm:pt modelId="{75A068AD-CAC5-4556-87D2-323D4030EA25}" type="parTrans" cxnId="{5427B196-11DA-4FFE-B04A-6F72CD6D7CB4}">
      <dgm:prSet/>
      <dgm:spPr/>
      <dgm:t>
        <a:bodyPr/>
        <a:lstStyle/>
        <a:p>
          <a:endParaRPr lang="en-US"/>
        </a:p>
      </dgm:t>
    </dgm:pt>
    <dgm:pt modelId="{599FF878-1D82-4B07-A9DD-508A1DE47327}" type="sibTrans" cxnId="{5427B196-11DA-4FFE-B04A-6F72CD6D7CB4}">
      <dgm:prSet/>
      <dgm:spPr/>
      <dgm:t>
        <a:bodyPr/>
        <a:lstStyle/>
        <a:p>
          <a:endParaRPr lang="en-US"/>
        </a:p>
      </dgm:t>
    </dgm:pt>
    <dgm:pt modelId="{15654784-B056-416B-ACF1-77169E58D84E}" type="pres">
      <dgm:prSet presAssocID="{CBC532B5-19D2-4205-84BD-576E3FE748E8}" presName="root" presStyleCnt="0">
        <dgm:presLayoutVars>
          <dgm:dir/>
          <dgm:resizeHandles val="exact"/>
        </dgm:presLayoutVars>
      </dgm:prSet>
      <dgm:spPr/>
    </dgm:pt>
    <dgm:pt modelId="{F4F6EE8A-2821-43F2-A696-F145ABBFFD54}" type="pres">
      <dgm:prSet presAssocID="{B2FE5474-0393-4F8A-B417-72C74694B374}" presName="compNode" presStyleCnt="0"/>
      <dgm:spPr/>
    </dgm:pt>
    <dgm:pt modelId="{99649305-9681-47A4-9546-3234F2B03ED5}" type="pres">
      <dgm:prSet presAssocID="{B2FE5474-0393-4F8A-B417-72C74694B374}" presName="bgRect" presStyleLbl="bgShp" presStyleIdx="0" presStyleCnt="3"/>
      <dgm:spPr/>
    </dgm:pt>
    <dgm:pt modelId="{10A20A0D-3156-42FF-87DC-08310B6D81D7}" type="pres">
      <dgm:prSet presAssocID="{B2FE5474-0393-4F8A-B417-72C74694B3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9C17CF9D-A1E9-4A26-8C70-766E523A53BC}" type="pres">
      <dgm:prSet presAssocID="{B2FE5474-0393-4F8A-B417-72C74694B374}" presName="spaceRect" presStyleCnt="0"/>
      <dgm:spPr/>
    </dgm:pt>
    <dgm:pt modelId="{5B7DD957-2BDA-4ADD-A173-554EBB651901}" type="pres">
      <dgm:prSet presAssocID="{B2FE5474-0393-4F8A-B417-72C74694B374}" presName="parTx" presStyleLbl="revTx" presStyleIdx="0" presStyleCnt="3">
        <dgm:presLayoutVars>
          <dgm:chMax val="0"/>
          <dgm:chPref val="0"/>
        </dgm:presLayoutVars>
      </dgm:prSet>
      <dgm:spPr/>
    </dgm:pt>
    <dgm:pt modelId="{586A6FE0-D9BA-4138-8CDC-1BCB3261028A}" type="pres">
      <dgm:prSet presAssocID="{D8D44DA4-D56C-4247-92EA-CD8FF7C5DF59}" presName="sibTrans" presStyleCnt="0"/>
      <dgm:spPr/>
    </dgm:pt>
    <dgm:pt modelId="{C5627187-2EC2-4819-AF79-03FDA20A42A5}" type="pres">
      <dgm:prSet presAssocID="{2E7CFCAD-956C-4E5E-B04C-2748EB1C39AC}" presName="compNode" presStyleCnt="0"/>
      <dgm:spPr/>
    </dgm:pt>
    <dgm:pt modelId="{6B1149C5-7960-476D-9444-5A8B22A7282C}" type="pres">
      <dgm:prSet presAssocID="{2E7CFCAD-956C-4E5E-B04C-2748EB1C39AC}" presName="bgRect" presStyleLbl="bgShp" presStyleIdx="1" presStyleCnt="3"/>
      <dgm:spPr/>
    </dgm:pt>
    <dgm:pt modelId="{3F1CE355-917B-49C5-8CE9-A659F950C045}" type="pres">
      <dgm:prSet presAssocID="{2E7CFCAD-956C-4E5E-B04C-2748EB1C39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AF9D2032-1029-4A1E-BCF9-93995B7ADC35}" type="pres">
      <dgm:prSet presAssocID="{2E7CFCAD-956C-4E5E-B04C-2748EB1C39AC}" presName="spaceRect" presStyleCnt="0"/>
      <dgm:spPr/>
    </dgm:pt>
    <dgm:pt modelId="{E57692F3-B201-4380-BE3C-40FF3D6A3A5D}" type="pres">
      <dgm:prSet presAssocID="{2E7CFCAD-956C-4E5E-B04C-2748EB1C39AC}" presName="parTx" presStyleLbl="revTx" presStyleIdx="1" presStyleCnt="3">
        <dgm:presLayoutVars>
          <dgm:chMax val="0"/>
          <dgm:chPref val="0"/>
        </dgm:presLayoutVars>
      </dgm:prSet>
      <dgm:spPr/>
    </dgm:pt>
    <dgm:pt modelId="{5D2ECADB-D754-4780-BA7C-FF6323D2A8F9}" type="pres">
      <dgm:prSet presAssocID="{9C327275-78B5-42DA-BD4F-5A0DFEE312DE}" presName="sibTrans" presStyleCnt="0"/>
      <dgm:spPr/>
    </dgm:pt>
    <dgm:pt modelId="{58B386A0-76B0-412C-BD25-81ECF37BEEEA}" type="pres">
      <dgm:prSet presAssocID="{3CBD48D8-A054-4806-9A62-197F10E3D15C}" presName="compNode" presStyleCnt="0"/>
      <dgm:spPr/>
    </dgm:pt>
    <dgm:pt modelId="{9A40E63F-1C97-4E62-89BA-CCBCC62192F9}" type="pres">
      <dgm:prSet presAssocID="{3CBD48D8-A054-4806-9A62-197F10E3D15C}" presName="bgRect" presStyleLbl="bgShp" presStyleIdx="2" presStyleCnt="3"/>
      <dgm:spPr/>
    </dgm:pt>
    <dgm:pt modelId="{10AEE2FE-E90F-44EA-B3D9-54387CF63D80}" type="pres">
      <dgm:prSet presAssocID="{3CBD48D8-A054-4806-9A62-197F10E3D1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6F1EB7DB-7A8C-4EA6-A818-2CF61201A361}" type="pres">
      <dgm:prSet presAssocID="{3CBD48D8-A054-4806-9A62-197F10E3D15C}" presName="spaceRect" presStyleCnt="0"/>
      <dgm:spPr/>
    </dgm:pt>
    <dgm:pt modelId="{3D85BA77-1C53-4FEF-8C3E-DF1E2E00E47D}" type="pres">
      <dgm:prSet presAssocID="{3CBD48D8-A054-4806-9A62-197F10E3D1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CC3EC0F-1B7A-4CFD-8A92-12DDD6538CA9}" type="presOf" srcId="{CBC532B5-19D2-4205-84BD-576E3FE748E8}" destId="{15654784-B056-416B-ACF1-77169E58D84E}" srcOrd="0" destOrd="0" presId="urn:microsoft.com/office/officeart/2018/2/layout/IconVerticalSolidList"/>
    <dgm:cxn modelId="{1112F42A-786E-41B0-A5C9-B1CBBADF0985}" srcId="{CBC532B5-19D2-4205-84BD-576E3FE748E8}" destId="{B2FE5474-0393-4F8A-B417-72C74694B374}" srcOrd="0" destOrd="0" parTransId="{07096F42-F7F4-4B42-BE60-50A9B36C51E7}" sibTransId="{D8D44DA4-D56C-4247-92EA-CD8FF7C5DF59}"/>
    <dgm:cxn modelId="{5427B196-11DA-4FFE-B04A-6F72CD6D7CB4}" srcId="{CBC532B5-19D2-4205-84BD-576E3FE748E8}" destId="{3CBD48D8-A054-4806-9A62-197F10E3D15C}" srcOrd="2" destOrd="0" parTransId="{75A068AD-CAC5-4556-87D2-323D4030EA25}" sibTransId="{599FF878-1D82-4B07-A9DD-508A1DE47327}"/>
    <dgm:cxn modelId="{9DC057D1-96EF-479C-9E16-DE24D8B34C32}" srcId="{CBC532B5-19D2-4205-84BD-576E3FE748E8}" destId="{2E7CFCAD-956C-4E5E-B04C-2748EB1C39AC}" srcOrd="1" destOrd="0" parTransId="{67C19FD3-2EB1-4115-A52B-5EA040AACB24}" sibTransId="{9C327275-78B5-42DA-BD4F-5A0DFEE312DE}"/>
    <dgm:cxn modelId="{3C3DC2D6-E3A5-4036-9FB2-EDE87676D270}" type="presOf" srcId="{3CBD48D8-A054-4806-9A62-197F10E3D15C}" destId="{3D85BA77-1C53-4FEF-8C3E-DF1E2E00E47D}" srcOrd="0" destOrd="0" presId="urn:microsoft.com/office/officeart/2018/2/layout/IconVerticalSolidList"/>
    <dgm:cxn modelId="{1554C1DE-CEDE-41A0-B939-80DFC673B983}" type="presOf" srcId="{2E7CFCAD-956C-4E5E-B04C-2748EB1C39AC}" destId="{E57692F3-B201-4380-BE3C-40FF3D6A3A5D}" srcOrd="0" destOrd="0" presId="urn:microsoft.com/office/officeart/2018/2/layout/IconVerticalSolidList"/>
    <dgm:cxn modelId="{715A65E8-4C89-48F4-936A-DB485E02B3C9}" type="presOf" srcId="{B2FE5474-0393-4F8A-B417-72C74694B374}" destId="{5B7DD957-2BDA-4ADD-A173-554EBB651901}" srcOrd="0" destOrd="0" presId="urn:microsoft.com/office/officeart/2018/2/layout/IconVerticalSolidList"/>
    <dgm:cxn modelId="{954AB072-9F86-4F3F-AF7B-899C5B38F5C6}" type="presParOf" srcId="{15654784-B056-416B-ACF1-77169E58D84E}" destId="{F4F6EE8A-2821-43F2-A696-F145ABBFFD54}" srcOrd="0" destOrd="0" presId="urn:microsoft.com/office/officeart/2018/2/layout/IconVerticalSolidList"/>
    <dgm:cxn modelId="{CCEC57D8-4C49-43AB-B397-48FCFDB9DD72}" type="presParOf" srcId="{F4F6EE8A-2821-43F2-A696-F145ABBFFD54}" destId="{99649305-9681-47A4-9546-3234F2B03ED5}" srcOrd="0" destOrd="0" presId="urn:microsoft.com/office/officeart/2018/2/layout/IconVerticalSolidList"/>
    <dgm:cxn modelId="{E3C15D86-B507-496F-B6A9-4ADCC0E81CE3}" type="presParOf" srcId="{F4F6EE8A-2821-43F2-A696-F145ABBFFD54}" destId="{10A20A0D-3156-42FF-87DC-08310B6D81D7}" srcOrd="1" destOrd="0" presId="urn:microsoft.com/office/officeart/2018/2/layout/IconVerticalSolidList"/>
    <dgm:cxn modelId="{138D8972-BCCB-46BA-9236-C301630ADF54}" type="presParOf" srcId="{F4F6EE8A-2821-43F2-A696-F145ABBFFD54}" destId="{9C17CF9D-A1E9-4A26-8C70-766E523A53BC}" srcOrd="2" destOrd="0" presId="urn:microsoft.com/office/officeart/2018/2/layout/IconVerticalSolidList"/>
    <dgm:cxn modelId="{5AD41A17-EA1E-45CC-857E-8FEF1C223148}" type="presParOf" srcId="{F4F6EE8A-2821-43F2-A696-F145ABBFFD54}" destId="{5B7DD957-2BDA-4ADD-A173-554EBB651901}" srcOrd="3" destOrd="0" presId="urn:microsoft.com/office/officeart/2018/2/layout/IconVerticalSolidList"/>
    <dgm:cxn modelId="{77DECB6E-FE66-42B4-8691-BE2721B9E08D}" type="presParOf" srcId="{15654784-B056-416B-ACF1-77169E58D84E}" destId="{586A6FE0-D9BA-4138-8CDC-1BCB3261028A}" srcOrd="1" destOrd="0" presId="urn:microsoft.com/office/officeart/2018/2/layout/IconVerticalSolidList"/>
    <dgm:cxn modelId="{F8141202-7FB2-46B0-9FA9-6141E45756B5}" type="presParOf" srcId="{15654784-B056-416B-ACF1-77169E58D84E}" destId="{C5627187-2EC2-4819-AF79-03FDA20A42A5}" srcOrd="2" destOrd="0" presId="urn:microsoft.com/office/officeart/2018/2/layout/IconVerticalSolidList"/>
    <dgm:cxn modelId="{643D6C23-E9B0-482F-A068-56D42243EA4B}" type="presParOf" srcId="{C5627187-2EC2-4819-AF79-03FDA20A42A5}" destId="{6B1149C5-7960-476D-9444-5A8B22A7282C}" srcOrd="0" destOrd="0" presId="urn:microsoft.com/office/officeart/2018/2/layout/IconVerticalSolidList"/>
    <dgm:cxn modelId="{BF7CDECF-0ABD-4996-926A-44443A404F34}" type="presParOf" srcId="{C5627187-2EC2-4819-AF79-03FDA20A42A5}" destId="{3F1CE355-917B-49C5-8CE9-A659F950C045}" srcOrd="1" destOrd="0" presId="urn:microsoft.com/office/officeart/2018/2/layout/IconVerticalSolidList"/>
    <dgm:cxn modelId="{85D9769B-EB69-4EDE-9F02-EF4CE5757F74}" type="presParOf" srcId="{C5627187-2EC2-4819-AF79-03FDA20A42A5}" destId="{AF9D2032-1029-4A1E-BCF9-93995B7ADC35}" srcOrd="2" destOrd="0" presId="urn:microsoft.com/office/officeart/2018/2/layout/IconVerticalSolidList"/>
    <dgm:cxn modelId="{15E5DEBB-EF7A-4D60-96AB-717328A61724}" type="presParOf" srcId="{C5627187-2EC2-4819-AF79-03FDA20A42A5}" destId="{E57692F3-B201-4380-BE3C-40FF3D6A3A5D}" srcOrd="3" destOrd="0" presId="urn:microsoft.com/office/officeart/2018/2/layout/IconVerticalSolidList"/>
    <dgm:cxn modelId="{DAA1ED02-7164-41E8-802F-D852D6BDCC30}" type="presParOf" srcId="{15654784-B056-416B-ACF1-77169E58D84E}" destId="{5D2ECADB-D754-4780-BA7C-FF6323D2A8F9}" srcOrd="3" destOrd="0" presId="urn:microsoft.com/office/officeart/2018/2/layout/IconVerticalSolidList"/>
    <dgm:cxn modelId="{44A71EC2-3E0C-48D3-AA18-2549798D3F59}" type="presParOf" srcId="{15654784-B056-416B-ACF1-77169E58D84E}" destId="{58B386A0-76B0-412C-BD25-81ECF37BEEEA}" srcOrd="4" destOrd="0" presId="urn:microsoft.com/office/officeart/2018/2/layout/IconVerticalSolidList"/>
    <dgm:cxn modelId="{4EFEBEBC-50DE-4F37-A2FA-770EB9EFC219}" type="presParOf" srcId="{58B386A0-76B0-412C-BD25-81ECF37BEEEA}" destId="{9A40E63F-1C97-4E62-89BA-CCBCC62192F9}" srcOrd="0" destOrd="0" presId="urn:microsoft.com/office/officeart/2018/2/layout/IconVerticalSolidList"/>
    <dgm:cxn modelId="{EFA3B8DE-3813-4C1A-A5F7-3EB5DAF8AE43}" type="presParOf" srcId="{58B386A0-76B0-412C-BD25-81ECF37BEEEA}" destId="{10AEE2FE-E90F-44EA-B3D9-54387CF63D80}" srcOrd="1" destOrd="0" presId="urn:microsoft.com/office/officeart/2018/2/layout/IconVerticalSolidList"/>
    <dgm:cxn modelId="{861E0A3E-1D11-4B52-B4FF-717F14D8BEB5}" type="presParOf" srcId="{58B386A0-76B0-412C-BD25-81ECF37BEEEA}" destId="{6F1EB7DB-7A8C-4EA6-A818-2CF61201A361}" srcOrd="2" destOrd="0" presId="urn:microsoft.com/office/officeart/2018/2/layout/IconVerticalSolidList"/>
    <dgm:cxn modelId="{AF0B803D-ABB4-4960-B655-D452D61143B4}" type="presParOf" srcId="{58B386A0-76B0-412C-BD25-81ECF37BEEEA}" destId="{3D85BA77-1C53-4FEF-8C3E-DF1E2E00E4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B61FF-FCA5-4877-973E-13906B61302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83F3AF-4CEA-4214-9E48-7B5425BA6A82}">
      <dgm:prSet/>
      <dgm:spPr/>
      <dgm:t>
        <a:bodyPr/>
        <a:lstStyle/>
        <a:p>
          <a:r>
            <a:rPr lang="sr-Latn-CS"/>
            <a:t>H</a:t>
          </a:r>
          <a:r>
            <a:rPr lang="en-GB"/>
            <a:t>armonija znači spajanje, slaganje, sklad, sloga. Elementi moraju biti pridruženi jedan drugom u skupove po nekom zajedničkom </a:t>
          </a:r>
          <a:r>
            <a:rPr lang="sr-Latn-CS"/>
            <a:t>imeniocu</a:t>
          </a:r>
          <a:r>
            <a:rPr lang="en-GB"/>
            <a:t> - moraju biti slični po nekom svojstvu.</a:t>
          </a:r>
          <a:endParaRPr lang="en-US"/>
        </a:p>
      </dgm:t>
    </dgm:pt>
    <dgm:pt modelId="{61522B50-E5BD-483E-981C-9B894E327ACC}" type="parTrans" cxnId="{759CDA83-5F22-41BE-B53E-B5C9FEAB369A}">
      <dgm:prSet/>
      <dgm:spPr/>
      <dgm:t>
        <a:bodyPr/>
        <a:lstStyle/>
        <a:p>
          <a:endParaRPr lang="en-US"/>
        </a:p>
      </dgm:t>
    </dgm:pt>
    <dgm:pt modelId="{29435457-427F-44A7-9EC8-82EF380B7893}" type="sibTrans" cxnId="{759CDA83-5F22-41BE-B53E-B5C9FEAB369A}">
      <dgm:prSet/>
      <dgm:spPr/>
      <dgm:t>
        <a:bodyPr/>
        <a:lstStyle/>
        <a:p>
          <a:endParaRPr lang="en-US"/>
        </a:p>
      </dgm:t>
    </dgm:pt>
    <dgm:pt modelId="{FCD2A1ED-7496-4EB4-9926-7CC8D9D6228B}">
      <dgm:prSet/>
      <dgm:spPr/>
      <dgm:t>
        <a:bodyPr/>
        <a:lstStyle/>
        <a:p>
          <a:r>
            <a:rPr lang="en-GB"/>
            <a:t>Harmonija stoji na pola puta između kontrasta i monotonije; elementi u svojoj sličnosti nisu niti suprotni (kontrast) niti jednaki (monotonija).</a:t>
          </a:r>
          <a:endParaRPr lang="en-US"/>
        </a:p>
      </dgm:t>
    </dgm:pt>
    <dgm:pt modelId="{A0D1732D-4CE1-4877-B4C7-B2DB09303113}" type="parTrans" cxnId="{363B4191-F1A3-4EA9-80E4-3398D479123F}">
      <dgm:prSet/>
      <dgm:spPr/>
      <dgm:t>
        <a:bodyPr/>
        <a:lstStyle/>
        <a:p>
          <a:endParaRPr lang="en-US"/>
        </a:p>
      </dgm:t>
    </dgm:pt>
    <dgm:pt modelId="{EEFFA12C-EB13-49AD-BC36-34CB1AE48463}" type="sibTrans" cxnId="{363B4191-F1A3-4EA9-80E4-3398D479123F}">
      <dgm:prSet/>
      <dgm:spPr/>
      <dgm:t>
        <a:bodyPr/>
        <a:lstStyle/>
        <a:p>
          <a:endParaRPr lang="en-US"/>
        </a:p>
      </dgm:t>
    </dgm:pt>
    <dgm:pt modelId="{6AD092C7-15BA-43B0-9F4A-17334B16D847}">
      <dgm:prSet/>
      <dgm:spPr/>
      <dgm:t>
        <a:bodyPr/>
        <a:lstStyle/>
        <a:p>
          <a:r>
            <a:rPr lang="en-GB"/>
            <a:t>Harmonija deluje staloženo, mirno, opušteno. Elementi mogu biti slični po obliku, veličini, boji, funkcionalnosti, simbolici, pa i prema asocijacijama.</a:t>
          </a:r>
          <a:endParaRPr lang="en-US"/>
        </a:p>
      </dgm:t>
    </dgm:pt>
    <dgm:pt modelId="{B026D8E5-26E9-4FEB-972C-B588A23F7514}" type="parTrans" cxnId="{AE866AC3-2EC6-456F-B92E-EAB283DC42EF}">
      <dgm:prSet/>
      <dgm:spPr/>
      <dgm:t>
        <a:bodyPr/>
        <a:lstStyle/>
        <a:p>
          <a:endParaRPr lang="en-US"/>
        </a:p>
      </dgm:t>
    </dgm:pt>
    <dgm:pt modelId="{B01EFBFF-076B-4941-BEF3-04D4A275E38E}" type="sibTrans" cxnId="{AE866AC3-2EC6-456F-B92E-EAB283DC42EF}">
      <dgm:prSet/>
      <dgm:spPr/>
      <dgm:t>
        <a:bodyPr/>
        <a:lstStyle/>
        <a:p>
          <a:endParaRPr lang="en-US"/>
        </a:p>
      </dgm:t>
    </dgm:pt>
    <dgm:pt modelId="{C7692250-A927-4AA5-BC9E-90C7183C17A1}" type="pres">
      <dgm:prSet presAssocID="{31FB61FF-FCA5-4877-973E-13906B613023}" presName="vert0" presStyleCnt="0">
        <dgm:presLayoutVars>
          <dgm:dir/>
          <dgm:animOne val="branch"/>
          <dgm:animLvl val="lvl"/>
        </dgm:presLayoutVars>
      </dgm:prSet>
      <dgm:spPr/>
    </dgm:pt>
    <dgm:pt modelId="{0581C162-6080-4EF3-BE00-AF652A56C003}" type="pres">
      <dgm:prSet presAssocID="{5F83F3AF-4CEA-4214-9E48-7B5425BA6A82}" presName="thickLine" presStyleLbl="alignNode1" presStyleIdx="0" presStyleCnt="3"/>
      <dgm:spPr/>
    </dgm:pt>
    <dgm:pt modelId="{0ED91BB3-B252-4A4F-9776-95C0C985B45A}" type="pres">
      <dgm:prSet presAssocID="{5F83F3AF-4CEA-4214-9E48-7B5425BA6A82}" presName="horz1" presStyleCnt="0"/>
      <dgm:spPr/>
    </dgm:pt>
    <dgm:pt modelId="{40481A06-70A0-43DB-9AAC-A59F4AB71B2F}" type="pres">
      <dgm:prSet presAssocID="{5F83F3AF-4CEA-4214-9E48-7B5425BA6A82}" presName="tx1" presStyleLbl="revTx" presStyleIdx="0" presStyleCnt="3"/>
      <dgm:spPr/>
    </dgm:pt>
    <dgm:pt modelId="{45238EF3-3D11-4EB8-9934-5968BE428002}" type="pres">
      <dgm:prSet presAssocID="{5F83F3AF-4CEA-4214-9E48-7B5425BA6A82}" presName="vert1" presStyleCnt="0"/>
      <dgm:spPr/>
    </dgm:pt>
    <dgm:pt modelId="{07363CB4-7FEB-4D28-82BE-40CBB2877B3D}" type="pres">
      <dgm:prSet presAssocID="{FCD2A1ED-7496-4EB4-9926-7CC8D9D6228B}" presName="thickLine" presStyleLbl="alignNode1" presStyleIdx="1" presStyleCnt="3"/>
      <dgm:spPr/>
    </dgm:pt>
    <dgm:pt modelId="{7CAFBBB1-0BAE-4B40-AF41-76DB82DDFAE8}" type="pres">
      <dgm:prSet presAssocID="{FCD2A1ED-7496-4EB4-9926-7CC8D9D6228B}" presName="horz1" presStyleCnt="0"/>
      <dgm:spPr/>
    </dgm:pt>
    <dgm:pt modelId="{857CEB39-F470-40DA-9845-0F5E3B1A0CC7}" type="pres">
      <dgm:prSet presAssocID="{FCD2A1ED-7496-4EB4-9926-7CC8D9D6228B}" presName="tx1" presStyleLbl="revTx" presStyleIdx="1" presStyleCnt="3"/>
      <dgm:spPr/>
    </dgm:pt>
    <dgm:pt modelId="{7FEBBADC-86B4-437B-BF4C-3EE870903809}" type="pres">
      <dgm:prSet presAssocID="{FCD2A1ED-7496-4EB4-9926-7CC8D9D6228B}" presName="vert1" presStyleCnt="0"/>
      <dgm:spPr/>
    </dgm:pt>
    <dgm:pt modelId="{B30D90F5-FE3E-4CC1-B74C-4D1F0092A951}" type="pres">
      <dgm:prSet presAssocID="{6AD092C7-15BA-43B0-9F4A-17334B16D847}" presName="thickLine" presStyleLbl="alignNode1" presStyleIdx="2" presStyleCnt="3"/>
      <dgm:spPr/>
    </dgm:pt>
    <dgm:pt modelId="{E57E2CBC-1340-4C4B-978D-831D8D964954}" type="pres">
      <dgm:prSet presAssocID="{6AD092C7-15BA-43B0-9F4A-17334B16D847}" presName="horz1" presStyleCnt="0"/>
      <dgm:spPr/>
    </dgm:pt>
    <dgm:pt modelId="{BF59081C-C49F-4282-8013-6D5A78443530}" type="pres">
      <dgm:prSet presAssocID="{6AD092C7-15BA-43B0-9F4A-17334B16D847}" presName="tx1" presStyleLbl="revTx" presStyleIdx="2" presStyleCnt="3"/>
      <dgm:spPr/>
    </dgm:pt>
    <dgm:pt modelId="{A66FB710-5780-4558-86A2-93D0B6EC35B6}" type="pres">
      <dgm:prSet presAssocID="{6AD092C7-15BA-43B0-9F4A-17334B16D847}" presName="vert1" presStyleCnt="0"/>
      <dgm:spPr/>
    </dgm:pt>
  </dgm:ptLst>
  <dgm:cxnLst>
    <dgm:cxn modelId="{9D6E2B32-1A8F-4952-B448-6A4F5B786806}" type="presOf" srcId="{6AD092C7-15BA-43B0-9F4A-17334B16D847}" destId="{BF59081C-C49F-4282-8013-6D5A78443530}" srcOrd="0" destOrd="0" presId="urn:microsoft.com/office/officeart/2008/layout/LinedList"/>
    <dgm:cxn modelId="{759CDA83-5F22-41BE-B53E-B5C9FEAB369A}" srcId="{31FB61FF-FCA5-4877-973E-13906B613023}" destId="{5F83F3AF-4CEA-4214-9E48-7B5425BA6A82}" srcOrd="0" destOrd="0" parTransId="{61522B50-E5BD-483E-981C-9B894E327ACC}" sibTransId="{29435457-427F-44A7-9EC8-82EF380B7893}"/>
    <dgm:cxn modelId="{363B4191-F1A3-4EA9-80E4-3398D479123F}" srcId="{31FB61FF-FCA5-4877-973E-13906B613023}" destId="{FCD2A1ED-7496-4EB4-9926-7CC8D9D6228B}" srcOrd="1" destOrd="0" parTransId="{A0D1732D-4CE1-4877-B4C7-B2DB09303113}" sibTransId="{EEFFA12C-EB13-49AD-BC36-34CB1AE48463}"/>
    <dgm:cxn modelId="{6F8F129E-7802-4B91-85BD-4630172786BD}" type="presOf" srcId="{5F83F3AF-4CEA-4214-9E48-7B5425BA6A82}" destId="{40481A06-70A0-43DB-9AAC-A59F4AB71B2F}" srcOrd="0" destOrd="0" presId="urn:microsoft.com/office/officeart/2008/layout/LinedList"/>
    <dgm:cxn modelId="{BFA16DB6-5D57-4712-BE3A-C4D096033112}" type="presOf" srcId="{FCD2A1ED-7496-4EB4-9926-7CC8D9D6228B}" destId="{857CEB39-F470-40DA-9845-0F5E3B1A0CC7}" srcOrd="0" destOrd="0" presId="urn:microsoft.com/office/officeart/2008/layout/LinedList"/>
    <dgm:cxn modelId="{AE866AC3-2EC6-456F-B92E-EAB283DC42EF}" srcId="{31FB61FF-FCA5-4877-973E-13906B613023}" destId="{6AD092C7-15BA-43B0-9F4A-17334B16D847}" srcOrd="2" destOrd="0" parTransId="{B026D8E5-26E9-4FEB-972C-B588A23F7514}" sibTransId="{B01EFBFF-076B-4941-BEF3-04D4A275E38E}"/>
    <dgm:cxn modelId="{4E7023EC-27E3-46F7-AEF7-AB3FD168C9DF}" type="presOf" srcId="{31FB61FF-FCA5-4877-973E-13906B613023}" destId="{C7692250-A927-4AA5-BC9E-90C7183C17A1}" srcOrd="0" destOrd="0" presId="urn:microsoft.com/office/officeart/2008/layout/LinedList"/>
    <dgm:cxn modelId="{0451C275-FF5A-4826-A753-6C42EDA0446C}" type="presParOf" srcId="{C7692250-A927-4AA5-BC9E-90C7183C17A1}" destId="{0581C162-6080-4EF3-BE00-AF652A56C003}" srcOrd="0" destOrd="0" presId="urn:microsoft.com/office/officeart/2008/layout/LinedList"/>
    <dgm:cxn modelId="{52CCB7B4-6CCA-4A55-A054-F9F007F9BFBB}" type="presParOf" srcId="{C7692250-A927-4AA5-BC9E-90C7183C17A1}" destId="{0ED91BB3-B252-4A4F-9776-95C0C985B45A}" srcOrd="1" destOrd="0" presId="urn:microsoft.com/office/officeart/2008/layout/LinedList"/>
    <dgm:cxn modelId="{DC0CEE3C-D587-4378-B8EB-CE8C5EED41BA}" type="presParOf" srcId="{0ED91BB3-B252-4A4F-9776-95C0C985B45A}" destId="{40481A06-70A0-43DB-9AAC-A59F4AB71B2F}" srcOrd="0" destOrd="0" presId="urn:microsoft.com/office/officeart/2008/layout/LinedList"/>
    <dgm:cxn modelId="{B3FA91CD-5D3E-4CFB-A4E6-70457656B773}" type="presParOf" srcId="{0ED91BB3-B252-4A4F-9776-95C0C985B45A}" destId="{45238EF3-3D11-4EB8-9934-5968BE428002}" srcOrd="1" destOrd="0" presId="urn:microsoft.com/office/officeart/2008/layout/LinedList"/>
    <dgm:cxn modelId="{E00C72C3-B62C-4729-B9E4-963559951C11}" type="presParOf" srcId="{C7692250-A927-4AA5-BC9E-90C7183C17A1}" destId="{07363CB4-7FEB-4D28-82BE-40CBB2877B3D}" srcOrd="2" destOrd="0" presId="urn:microsoft.com/office/officeart/2008/layout/LinedList"/>
    <dgm:cxn modelId="{03375658-CB0D-45C5-A7DC-104CCE764560}" type="presParOf" srcId="{C7692250-A927-4AA5-BC9E-90C7183C17A1}" destId="{7CAFBBB1-0BAE-4B40-AF41-76DB82DDFAE8}" srcOrd="3" destOrd="0" presId="urn:microsoft.com/office/officeart/2008/layout/LinedList"/>
    <dgm:cxn modelId="{985C4DC6-CBE6-4C8C-9ED8-7C14D4781A13}" type="presParOf" srcId="{7CAFBBB1-0BAE-4B40-AF41-76DB82DDFAE8}" destId="{857CEB39-F470-40DA-9845-0F5E3B1A0CC7}" srcOrd="0" destOrd="0" presId="urn:microsoft.com/office/officeart/2008/layout/LinedList"/>
    <dgm:cxn modelId="{B25A833F-43D6-4AFD-AA40-9DC9D1B17091}" type="presParOf" srcId="{7CAFBBB1-0BAE-4B40-AF41-76DB82DDFAE8}" destId="{7FEBBADC-86B4-437B-BF4C-3EE870903809}" srcOrd="1" destOrd="0" presId="urn:microsoft.com/office/officeart/2008/layout/LinedList"/>
    <dgm:cxn modelId="{DC1C7D34-0858-4301-93D9-73EE93DC96EF}" type="presParOf" srcId="{C7692250-A927-4AA5-BC9E-90C7183C17A1}" destId="{B30D90F5-FE3E-4CC1-B74C-4D1F0092A951}" srcOrd="4" destOrd="0" presId="urn:microsoft.com/office/officeart/2008/layout/LinedList"/>
    <dgm:cxn modelId="{A1959E11-F638-45FB-A712-9F8861EB5E9A}" type="presParOf" srcId="{C7692250-A927-4AA5-BC9E-90C7183C17A1}" destId="{E57E2CBC-1340-4C4B-978D-831D8D964954}" srcOrd="5" destOrd="0" presId="urn:microsoft.com/office/officeart/2008/layout/LinedList"/>
    <dgm:cxn modelId="{FD906EB7-A3C6-4596-9C2B-A87381D45B9E}" type="presParOf" srcId="{E57E2CBC-1340-4C4B-978D-831D8D964954}" destId="{BF59081C-C49F-4282-8013-6D5A78443530}" srcOrd="0" destOrd="0" presId="urn:microsoft.com/office/officeart/2008/layout/LinedList"/>
    <dgm:cxn modelId="{E3D063A4-1F48-4C8C-9D7E-F3A611913982}" type="presParOf" srcId="{E57E2CBC-1340-4C4B-978D-831D8D964954}" destId="{A66FB710-5780-4558-86A2-93D0B6EC35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49305-9681-47A4-9546-3234F2B03ED5}">
      <dsp:nvSpPr>
        <dsp:cNvPr id="0" name=""/>
        <dsp:cNvSpPr/>
      </dsp:nvSpPr>
      <dsp:spPr>
        <a:xfrm>
          <a:off x="0" y="415"/>
          <a:ext cx="10895369" cy="972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A20A0D-3156-42FF-87DC-08310B6D81D7}">
      <dsp:nvSpPr>
        <dsp:cNvPr id="0" name=""/>
        <dsp:cNvSpPr/>
      </dsp:nvSpPr>
      <dsp:spPr>
        <a:xfrm>
          <a:off x="294154" y="219208"/>
          <a:ext cx="534827" cy="5348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DD957-2BDA-4ADD-A173-554EBB651901}">
      <dsp:nvSpPr>
        <dsp:cNvPr id="0" name=""/>
        <dsp:cNvSpPr/>
      </dsp:nvSpPr>
      <dsp:spPr>
        <a:xfrm>
          <a:off x="1123137" y="415"/>
          <a:ext cx="9772232" cy="9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4" tIns="102914" rIns="102914" bIns="102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Boje su danas neizostavan d</a:t>
          </a:r>
          <a:r>
            <a:rPr lang="sr-Latn-ME" sz="1800" kern="1200"/>
            <a:t>i</a:t>
          </a:r>
          <a:r>
            <a:rPr lang="en-US" sz="1800" kern="1200"/>
            <a:t>o izražavanja u brojnim područjima ljudske d</a:t>
          </a:r>
          <a:r>
            <a:rPr lang="sr-Latn-ME" sz="1800" kern="1200"/>
            <a:t>j</a:t>
          </a:r>
          <a:r>
            <a:rPr lang="en-US" sz="1800" kern="1200"/>
            <a:t>elatnosti. </a:t>
          </a:r>
        </a:p>
      </dsp:txBody>
      <dsp:txXfrm>
        <a:off x="1123137" y="415"/>
        <a:ext cx="9772232" cy="972413"/>
      </dsp:txXfrm>
    </dsp:sp>
    <dsp:sp modelId="{6B1149C5-7960-476D-9444-5A8B22A7282C}">
      <dsp:nvSpPr>
        <dsp:cNvPr id="0" name=""/>
        <dsp:cNvSpPr/>
      </dsp:nvSpPr>
      <dsp:spPr>
        <a:xfrm>
          <a:off x="0" y="1215931"/>
          <a:ext cx="10895369" cy="972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1CE355-917B-49C5-8CE9-A659F950C045}">
      <dsp:nvSpPr>
        <dsp:cNvPr id="0" name=""/>
        <dsp:cNvSpPr/>
      </dsp:nvSpPr>
      <dsp:spPr>
        <a:xfrm>
          <a:off x="294154" y="1434724"/>
          <a:ext cx="534827" cy="5348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7692F3-B201-4380-BE3C-40FF3D6A3A5D}">
      <dsp:nvSpPr>
        <dsp:cNvPr id="0" name=""/>
        <dsp:cNvSpPr/>
      </dsp:nvSpPr>
      <dsp:spPr>
        <a:xfrm>
          <a:off x="1123137" y="1215931"/>
          <a:ext cx="9772232" cy="9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4" tIns="102914" rIns="102914" bIns="102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 prirodi boje kod životinja i biljki služe da bi izazvale neku reakciju, bilo da je to odbijanje, privlačenje, upozoravanje, komuniciranje ili jednostavno osiguravanje opstanka. </a:t>
          </a:r>
        </a:p>
      </dsp:txBody>
      <dsp:txXfrm>
        <a:off x="1123137" y="1215931"/>
        <a:ext cx="9772232" cy="972413"/>
      </dsp:txXfrm>
    </dsp:sp>
    <dsp:sp modelId="{9A40E63F-1C97-4E62-89BA-CCBCC62192F9}">
      <dsp:nvSpPr>
        <dsp:cNvPr id="0" name=""/>
        <dsp:cNvSpPr/>
      </dsp:nvSpPr>
      <dsp:spPr>
        <a:xfrm>
          <a:off x="0" y="2431448"/>
          <a:ext cx="10895369" cy="972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AEE2FE-E90F-44EA-B3D9-54387CF63D80}">
      <dsp:nvSpPr>
        <dsp:cNvPr id="0" name=""/>
        <dsp:cNvSpPr/>
      </dsp:nvSpPr>
      <dsp:spPr>
        <a:xfrm>
          <a:off x="294154" y="2650241"/>
          <a:ext cx="534827" cy="5348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85BA77-1C53-4FEF-8C3E-DF1E2E00E47D}">
      <dsp:nvSpPr>
        <dsp:cNvPr id="0" name=""/>
        <dsp:cNvSpPr/>
      </dsp:nvSpPr>
      <dsp:spPr>
        <a:xfrm>
          <a:off x="1123137" y="2431448"/>
          <a:ext cx="9772232" cy="9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4" tIns="102914" rIns="102914" bIns="102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Iako o tome gotovo uopšte ne razmišljamo, u stvarnom životu često (nesv</a:t>
          </a:r>
          <a:r>
            <a:rPr lang="sr-Latn-ME" sz="1800" kern="1200"/>
            <a:t>j</a:t>
          </a:r>
          <a:r>
            <a:rPr lang="en-US" sz="1800" kern="1200"/>
            <a:t>esno) koristimo neke stvari određene boje (obučemo plavi džemper, pišemo žutim flomasterom) i normalno se nameće pitanje da li to radimo s nekom (refleksnom) nam</a:t>
          </a:r>
          <a:r>
            <a:rPr lang="sr-Latn-ME" sz="1800" kern="1200"/>
            <a:t>j</a:t>
          </a:r>
          <a:r>
            <a:rPr lang="en-US" sz="1800" kern="1200"/>
            <a:t>erom. </a:t>
          </a:r>
        </a:p>
      </dsp:txBody>
      <dsp:txXfrm>
        <a:off x="1123137" y="2431448"/>
        <a:ext cx="9772232" cy="972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1C162-6080-4EF3-BE00-AF652A56C003}">
      <dsp:nvSpPr>
        <dsp:cNvPr id="0" name=""/>
        <dsp:cNvSpPr/>
      </dsp:nvSpPr>
      <dsp:spPr>
        <a:xfrm>
          <a:off x="0" y="2232"/>
          <a:ext cx="6496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481A06-70A0-43DB-9AAC-A59F4AB71B2F}">
      <dsp:nvSpPr>
        <dsp:cNvPr id="0" name=""/>
        <dsp:cNvSpPr/>
      </dsp:nvSpPr>
      <dsp:spPr>
        <a:xfrm>
          <a:off x="0" y="2232"/>
          <a:ext cx="649605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200" kern="1200"/>
            <a:t>H</a:t>
          </a:r>
          <a:r>
            <a:rPr lang="en-GB" sz="2200" kern="1200"/>
            <a:t>armonija znači spajanje, slaganje, sklad, sloga. Elementi moraju biti pridruženi jedan drugom u skupove po nekom zajedničkom </a:t>
          </a:r>
          <a:r>
            <a:rPr lang="sr-Latn-CS" sz="2200" kern="1200"/>
            <a:t>imeniocu</a:t>
          </a:r>
          <a:r>
            <a:rPr lang="en-GB" sz="2200" kern="1200"/>
            <a:t> - moraju biti slični po nekom svojstvu.</a:t>
          </a:r>
          <a:endParaRPr lang="en-US" sz="2200" kern="1200"/>
        </a:p>
      </dsp:txBody>
      <dsp:txXfrm>
        <a:off x="0" y="2232"/>
        <a:ext cx="6496050" cy="1522511"/>
      </dsp:txXfrm>
    </dsp:sp>
    <dsp:sp modelId="{07363CB4-7FEB-4D28-82BE-40CBB2877B3D}">
      <dsp:nvSpPr>
        <dsp:cNvPr id="0" name=""/>
        <dsp:cNvSpPr/>
      </dsp:nvSpPr>
      <dsp:spPr>
        <a:xfrm>
          <a:off x="0" y="1524744"/>
          <a:ext cx="6496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7CEB39-F470-40DA-9845-0F5E3B1A0CC7}">
      <dsp:nvSpPr>
        <dsp:cNvPr id="0" name=""/>
        <dsp:cNvSpPr/>
      </dsp:nvSpPr>
      <dsp:spPr>
        <a:xfrm>
          <a:off x="0" y="1524744"/>
          <a:ext cx="649605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Harmonija stoji na pola puta između kontrasta i monotonije; elementi u svojoj sličnosti nisu niti suprotni (kontrast) niti jednaki (monotonija).</a:t>
          </a:r>
          <a:endParaRPr lang="en-US" sz="2200" kern="1200"/>
        </a:p>
      </dsp:txBody>
      <dsp:txXfrm>
        <a:off x="0" y="1524744"/>
        <a:ext cx="6496050" cy="1522511"/>
      </dsp:txXfrm>
    </dsp:sp>
    <dsp:sp modelId="{B30D90F5-FE3E-4CC1-B74C-4D1F0092A951}">
      <dsp:nvSpPr>
        <dsp:cNvPr id="0" name=""/>
        <dsp:cNvSpPr/>
      </dsp:nvSpPr>
      <dsp:spPr>
        <a:xfrm>
          <a:off x="0" y="3047255"/>
          <a:ext cx="6496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59081C-C49F-4282-8013-6D5A78443530}">
      <dsp:nvSpPr>
        <dsp:cNvPr id="0" name=""/>
        <dsp:cNvSpPr/>
      </dsp:nvSpPr>
      <dsp:spPr>
        <a:xfrm>
          <a:off x="0" y="3047255"/>
          <a:ext cx="649605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Harmonija deluje staloženo, mirno, opušteno. Elementi mogu biti slični po obliku, veličini, boji, funkcionalnosti, simbolici, pa i prema asocijacijama.</a:t>
          </a:r>
          <a:endParaRPr lang="en-US" sz="2200" kern="1200"/>
        </a:p>
      </dsp:txBody>
      <dsp:txXfrm>
        <a:off x="0" y="3047255"/>
        <a:ext cx="6496050" cy="152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788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8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7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79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3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5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7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9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7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6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7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5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11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pn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46E2-F6C6-4B0D-9FD7-10D930FEA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Elementi grafičkog dizajna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9F76D-F581-4270-9E2C-B2A796EE7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/>
              <a:t>Osnove grafičkog dizajna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0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33D9-3B4E-4A12-9E3B-D92A7EBC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sr-Latn-ME" dirty="0"/>
              <a:t>Linija</a:t>
            </a:r>
            <a:endParaRPr lang="en-US" dirty="0"/>
          </a:p>
        </p:txBody>
      </p:sp>
      <p:pic>
        <p:nvPicPr>
          <p:cNvPr id="4" name="Picture 5" descr="C:\Users\mstojimenovic\Desktop\veerle_ttthings_what_is_graphic_design_3.jpg">
            <a:extLst>
              <a:ext uri="{FF2B5EF4-FFF2-40B4-BE49-F238E27FC236}">
                <a16:creationId xmlns:a16="http://schemas.microsoft.com/office/drawing/2014/main" id="{14021775-8031-4A85-AA1C-9CD0DA7D0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604"/>
          <a:stretch/>
        </p:blipFill>
        <p:spPr bwMode="auto">
          <a:xfrm>
            <a:off x="6100398" y="10"/>
            <a:ext cx="60944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27E565-DE8D-445C-9879-AD1D0441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9AA08-3BD6-4BD2-9F8D-173B3298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r>
              <a:rPr lang="sr-Latn-CS" altLang="en-US" b="1" dirty="0"/>
              <a:t>Dijagonalne linije daju osjećaj pokreta i pravca</a:t>
            </a:r>
            <a:r>
              <a:rPr lang="sr-Latn-CS" altLang="en-US" dirty="0"/>
              <a:t>. Pošto su objekti u dijagonalnom položaju  nestabilni u odnosu na gravitaciju, jer nisu ni horizontalni ni vertikalni, oni samo što nisu pali ili su već u pokretu, što je sigurno slučaj sa ovom grupom igrača.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B5C2-A470-46F7-A37C-A2DA181A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Linija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C442-6C56-4DE1-BE12-EB7BD392A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79418"/>
            <a:ext cx="8946541" cy="4668981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en-US" altLang="en-US" dirty="0" err="1"/>
              <a:t>Najpoznatije</a:t>
            </a:r>
            <a:r>
              <a:rPr lang="en-US" altLang="en-US" dirty="0"/>
              <a:t> </a:t>
            </a:r>
            <a:r>
              <a:rPr lang="en-US" altLang="en-US" dirty="0" err="1"/>
              <a:t>zgrade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sv</a:t>
            </a:r>
            <a:r>
              <a:rPr lang="sr-Latn-ME" altLang="en-US" dirty="0"/>
              <a:t>ij</a:t>
            </a:r>
            <a:r>
              <a:rPr lang="en-US" altLang="en-US" dirty="0" err="1"/>
              <a:t>etu</a:t>
            </a:r>
            <a:r>
              <a:rPr lang="en-US" altLang="en-US" dirty="0"/>
              <a:t> </a:t>
            </a:r>
            <a:r>
              <a:rPr lang="en-US" altLang="en-US" dirty="0" err="1"/>
              <a:t>mogu</a:t>
            </a:r>
            <a:r>
              <a:rPr lang="en-US" altLang="en-US" dirty="0"/>
              <a:t> da se </a:t>
            </a:r>
            <a:r>
              <a:rPr lang="en-US" altLang="en-US" dirty="0" err="1"/>
              <a:t>nacrtaju</a:t>
            </a:r>
            <a:r>
              <a:rPr lang="en-US" altLang="en-US" dirty="0"/>
              <a:t> </a:t>
            </a:r>
            <a:r>
              <a:rPr lang="en-US" altLang="en-US" dirty="0" err="1"/>
              <a:t>uz</a:t>
            </a:r>
            <a:r>
              <a:rPr lang="en-US" altLang="en-US" dirty="0"/>
              <a:t> </a:t>
            </a:r>
            <a:r>
              <a:rPr lang="en-US" altLang="en-US" dirty="0" err="1"/>
              <a:t>pomo</a:t>
            </a:r>
            <a:r>
              <a:rPr lang="sr-Latn-ME" altLang="en-US" dirty="0"/>
              <a:t>ć</a:t>
            </a:r>
            <a:r>
              <a:rPr lang="en-US" altLang="en-US" dirty="0"/>
              <a:t> </a:t>
            </a:r>
            <a:r>
              <a:rPr lang="en-US" altLang="en-US" dirty="0" err="1"/>
              <a:t>nekoliko</a:t>
            </a:r>
            <a:r>
              <a:rPr lang="en-US" altLang="en-US" dirty="0"/>
              <a:t> </a:t>
            </a:r>
            <a:r>
              <a:rPr lang="en-US" altLang="en-US" dirty="0" err="1"/>
              <a:t>linija</a:t>
            </a:r>
            <a:r>
              <a:rPr lang="en-US" altLang="en-US" dirty="0"/>
              <a:t>:</a:t>
            </a:r>
            <a:endParaRPr lang="sr-Latn-CS" alt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12842C-8AB8-4EDB-9091-C03AA68A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87" y="2231910"/>
            <a:ext cx="12588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27895F3-3996-442A-88C8-A97D9A2B2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83" y="5458838"/>
            <a:ext cx="24066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1528AFE-7184-4A09-A63D-A5629E3F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7" y="4660327"/>
            <a:ext cx="7366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37F04FC-6670-458D-B549-0E9AB788E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49" y="5242938"/>
            <a:ext cx="6191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A62DBB72-79C9-43D4-8A4F-8C09E502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13" y="4727000"/>
            <a:ext cx="14398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47C8C007-27FE-4280-BB08-7124331F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86" y="2507677"/>
            <a:ext cx="19446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ED0C6CA7-6FC4-440D-A596-1F871807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2202879"/>
            <a:ext cx="57943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BFF5DB47-960C-4671-B4F6-5971C9C0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605" y="2646696"/>
            <a:ext cx="25638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D3654C30-C672-467B-8144-BC868812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02" y="3801491"/>
            <a:ext cx="78581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CD6BC6F-E702-4F5C-B516-80FC347B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16" y="3420635"/>
            <a:ext cx="1917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277EC4F-0001-40DC-9515-D4E0F388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3" y="2487328"/>
            <a:ext cx="2108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D1B8FCE2-5C45-4B67-A3AB-078C3909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06" y="5111635"/>
            <a:ext cx="406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73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sr-Latn-ME" dirty="0"/>
              <a:t>Linija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77148"/>
            <a:ext cx="8946541" cy="4195481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sr-Latn-ME" altLang="en-US" dirty="0"/>
              <a:t>T</a:t>
            </a:r>
            <a:r>
              <a:rPr lang="en-US" altLang="en-US" dirty="0" err="1"/>
              <a:t>anke</a:t>
            </a:r>
            <a:r>
              <a:rPr lang="sr-Latn-CS" altLang="en-US" dirty="0"/>
              <a:t> linije su mnogo </a:t>
            </a:r>
            <a:r>
              <a:rPr lang="en-US" altLang="en-US" dirty="0" err="1"/>
              <a:t>elegantnije</a:t>
            </a:r>
            <a:r>
              <a:rPr lang="en-US" altLang="en-US" dirty="0"/>
              <a:t> </a:t>
            </a:r>
            <a:r>
              <a:rPr lang="sr-Latn-CS" altLang="en-US" dirty="0"/>
              <a:t>od </a:t>
            </a:r>
            <a:r>
              <a:rPr lang="en-US" altLang="en-US" dirty="0" err="1"/>
              <a:t>debelih</a:t>
            </a:r>
            <a:r>
              <a:rPr lang="sr-Latn-CS" alt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 descr="C:\Users\mstojimenovic\Desktop\louvre_pyramid3042.jpg">
            <a:extLst>
              <a:ext uri="{FF2B5EF4-FFF2-40B4-BE49-F238E27FC236}">
                <a16:creationId xmlns:a16="http://schemas.microsoft.com/office/drawing/2014/main" id="{542823DA-723F-4F00-868F-04B29D00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41" y="3429000"/>
            <a:ext cx="3857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stojimenovic\Desktop\sloop_big.gif">
            <a:extLst>
              <a:ext uri="{FF2B5EF4-FFF2-40B4-BE49-F238E27FC236}">
                <a16:creationId xmlns:a16="http://schemas.microsoft.com/office/drawing/2014/main" id="{76B80BC1-BE93-411F-A978-659C8C82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47" y="2454275"/>
            <a:ext cx="3529013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32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Linija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r>
              <a:rPr lang="sr-Latn-CS" altLang="en-US" dirty="0"/>
              <a:t>Debele linije su mnogo snažnije od tankih.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mstojimenovic\Desktop\birds-nest.jpg">
            <a:extLst>
              <a:ext uri="{FF2B5EF4-FFF2-40B4-BE49-F238E27FC236}">
                <a16:creationId xmlns:a16="http://schemas.microsoft.com/office/drawing/2014/main" id="{E1D9FF1C-5AF2-4742-9CAB-57FFDCBB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6" y="2576513"/>
            <a:ext cx="6408738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stojimenovic\Desktop\mack-logo-design3.jpg">
            <a:extLst>
              <a:ext uri="{FF2B5EF4-FFF2-40B4-BE49-F238E27FC236}">
                <a16:creationId xmlns:a16="http://schemas.microsoft.com/office/drawing/2014/main" id="{36B6BE2E-7236-444E-8F00-375D74BB5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1" y="2576511"/>
            <a:ext cx="30813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00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86FE-C1FE-41F8-9CB1-8AA76926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Oblik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8D889-306C-45DF-A8E9-423D4E61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 b="1" dirty="0" err="1">
                <a:ea typeface="굴림" panose="020B0600000101010101" pitchFamily="34" charset="-127"/>
              </a:rPr>
              <a:t>Predstavlja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nekoliko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različitih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linija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različite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usm</a:t>
            </a:r>
            <a:r>
              <a:rPr lang="sr-Latn-ME" altLang="ko-KR" b="1" dirty="0">
                <a:ea typeface="굴림" panose="020B0600000101010101" pitchFamily="34" charset="-127"/>
              </a:rPr>
              <a:t>j</a:t>
            </a:r>
            <a:r>
              <a:rPr lang="en-GB" altLang="ko-KR" b="1" dirty="0" err="1">
                <a:ea typeface="굴림" panose="020B0600000101010101" pitchFamily="34" charset="-127"/>
              </a:rPr>
              <a:t>erenosti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koje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omeđuju</a:t>
            </a:r>
            <a:r>
              <a:rPr lang="en-GB" altLang="ko-KR" b="1" dirty="0">
                <a:ea typeface="굴림" panose="020B0600000101010101" pitchFamily="34" charset="-127"/>
              </a:rPr>
              <a:t> d</a:t>
            </a:r>
            <a:r>
              <a:rPr lang="sr-Latn-ME" altLang="ko-KR" b="1" dirty="0">
                <a:ea typeface="굴림" panose="020B0600000101010101" pitchFamily="34" charset="-127"/>
              </a:rPr>
              <a:t>i</a:t>
            </a:r>
            <a:r>
              <a:rPr lang="en-GB" altLang="ko-KR" b="1" dirty="0">
                <a:ea typeface="굴림" panose="020B0600000101010101" pitchFamily="34" charset="-127"/>
              </a:rPr>
              <a:t>o </a:t>
            </a:r>
            <a:r>
              <a:rPr lang="en-GB" altLang="ko-KR" b="1" dirty="0" err="1">
                <a:ea typeface="굴림" panose="020B0600000101010101" pitchFamily="34" charset="-127"/>
              </a:rPr>
              <a:t>prostora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i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formiraju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površine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različitih</a:t>
            </a: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izgleda</a:t>
            </a:r>
            <a:r>
              <a:rPr lang="en-GB" altLang="ko-KR" b="1" dirty="0">
                <a:ea typeface="굴림" panose="020B0600000101010101" pitchFamily="34" charset="-127"/>
              </a:rPr>
              <a:t>.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endParaRPr lang="sr-Latn-ME" altLang="ko-KR" dirty="0">
              <a:ea typeface="굴림" panose="020B0600000101010101" pitchFamily="34" charset="-127"/>
            </a:endParaRPr>
          </a:p>
          <a:p>
            <a:r>
              <a:rPr lang="en-GB" altLang="ko-KR" dirty="0" err="1">
                <a:ea typeface="굴림" panose="020B0600000101010101" pitchFamily="34" charset="-127"/>
              </a:rPr>
              <a:t>Kod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dvodimenzionalnog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dizajna</a:t>
            </a:r>
            <a:r>
              <a:rPr lang="en-GB" altLang="ko-KR" dirty="0">
                <a:ea typeface="굴림" panose="020B0600000101010101" pitchFamily="34" charset="-127"/>
              </a:rPr>
              <a:t> (</a:t>
            </a:r>
            <a:r>
              <a:rPr lang="en-GB" altLang="ko-KR" dirty="0" err="1">
                <a:ea typeface="굴림" panose="020B0600000101010101" pitchFamily="34" charset="-127"/>
              </a:rPr>
              <a:t>grafika</a:t>
            </a:r>
            <a:r>
              <a:rPr lang="en-GB" altLang="ko-KR" dirty="0">
                <a:ea typeface="굴림" panose="020B0600000101010101" pitchFamily="34" charset="-127"/>
              </a:rPr>
              <a:t>, </a:t>
            </a:r>
            <a:r>
              <a:rPr lang="en-GB" altLang="ko-KR" dirty="0" err="1">
                <a:ea typeface="굴림" panose="020B0600000101010101" pitchFamily="34" charset="-127"/>
              </a:rPr>
              <a:t>tekstil</a:t>
            </a:r>
            <a:r>
              <a:rPr lang="en-GB" altLang="ko-KR" dirty="0">
                <a:ea typeface="굴림" panose="020B0600000101010101" pitchFamily="34" charset="-127"/>
              </a:rPr>
              <a:t>) </a:t>
            </a:r>
            <a:r>
              <a:rPr lang="en-GB" altLang="ko-KR" dirty="0" err="1">
                <a:ea typeface="굴림" panose="020B0600000101010101" pitchFamily="34" charset="-127"/>
              </a:rPr>
              <a:t>površina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kao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elemenat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forme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predstavlja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istovremeno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i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njegov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osnovni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elemenat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i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sinonim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forme</a:t>
            </a:r>
            <a:r>
              <a:rPr lang="en-GB" altLang="ko-KR" dirty="0">
                <a:ea typeface="굴림" panose="020B0600000101010101" pitchFamily="34" charset="-127"/>
              </a:rPr>
              <a:t>. Na </a:t>
            </a:r>
            <a:r>
              <a:rPr lang="en-GB" altLang="ko-KR" dirty="0" err="1">
                <a:ea typeface="굴림" panose="020B0600000101010101" pitchFamily="34" charset="-127"/>
              </a:rPr>
              <a:t>plakatu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ili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dezenu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kroz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površinu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sadržani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su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svi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ostali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detalji</a:t>
            </a:r>
            <a:r>
              <a:rPr lang="en-GB" altLang="ko-KR" dirty="0">
                <a:ea typeface="굴림" panose="020B0600000101010101" pitchFamily="34" charset="-127"/>
              </a:rPr>
              <a:t> (</a:t>
            </a:r>
            <a:r>
              <a:rPr lang="en-GB" altLang="ko-KR" dirty="0" err="1">
                <a:ea typeface="굴림" panose="020B0600000101010101" pitchFamily="34" charset="-127"/>
              </a:rPr>
              <a:t>linija</a:t>
            </a:r>
            <a:r>
              <a:rPr lang="en-GB" altLang="ko-KR" dirty="0">
                <a:ea typeface="굴림" panose="020B0600000101010101" pitchFamily="34" charset="-127"/>
              </a:rPr>
              <a:t>, </a:t>
            </a:r>
            <a:r>
              <a:rPr lang="en-GB" altLang="ko-KR" dirty="0" err="1">
                <a:ea typeface="굴림" panose="020B0600000101010101" pitchFamily="34" charset="-127"/>
              </a:rPr>
              <a:t>veličina</a:t>
            </a:r>
            <a:r>
              <a:rPr lang="en-GB" altLang="ko-KR" dirty="0">
                <a:ea typeface="굴림" panose="020B0600000101010101" pitchFamily="34" charset="-127"/>
              </a:rPr>
              <a:t>, </a:t>
            </a:r>
            <a:r>
              <a:rPr lang="en-GB" altLang="ko-KR" dirty="0" err="1">
                <a:ea typeface="굴림" panose="020B0600000101010101" pitchFamily="34" charset="-127"/>
              </a:rPr>
              <a:t>tekstura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itd</a:t>
            </a:r>
            <a:r>
              <a:rPr lang="en-GB" altLang="ko-KR" dirty="0">
                <a:ea typeface="굴림" panose="020B0600000101010101" pitchFamily="34" charset="-127"/>
              </a:rPr>
              <a:t>.) </a:t>
            </a:r>
            <a:r>
              <a:rPr lang="en-GB" altLang="ko-KR" dirty="0" err="1">
                <a:ea typeface="굴림" panose="020B0600000101010101" pitchFamily="34" charset="-127"/>
              </a:rPr>
              <a:t>kao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elementi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forme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na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samoj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površini</a:t>
            </a:r>
            <a:r>
              <a:rPr lang="en-GB" altLang="ko-KR" dirty="0">
                <a:ea typeface="굴림" panose="020B0600000101010101" pitchFamily="34" charset="-127"/>
              </a:rPr>
              <a:t>. </a:t>
            </a:r>
            <a:endParaRPr lang="sr-Latn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9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Oblik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 err="1"/>
              <a:t>Oblici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likovi</a:t>
            </a:r>
            <a:r>
              <a:rPr lang="en-US" sz="2800" dirty="0"/>
              <a:t> </a:t>
            </a:r>
            <a:r>
              <a:rPr lang="en-US" sz="2800" dirty="0" err="1"/>
              <a:t>kojima</a:t>
            </a:r>
            <a:r>
              <a:rPr lang="en-US" sz="2800" dirty="0"/>
              <a:t> se </a:t>
            </a:r>
            <a:r>
              <a:rPr lang="en-US" sz="2800" dirty="0" err="1"/>
              <a:t>služimo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površini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400" dirty="0" err="1"/>
              <a:t>geometrijski</a:t>
            </a:r>
            <a:r>
              <a:rPr lang="en-US" sz="2400" dirty="0"/>
              <a:t> </a:t>
            </a:r>
            <a:r>
              <a:rPr lang="en-US" sz="2400" dirty="0" err="1"/>
              <a:t>oblici</a:t>
            </a:r>
            <a:r>
              <a:rPr lang="en-US" sz="2400" dirty="0"/>
              <a:t>: </a:t>
            </a:r>
            <a:r>
              <a:rPr lang="en-US" sz="2400" dirty="0" err="1"/>
              <a:t>kvadrat</a:t>
            </a:r>
            <a:r>
              <a:rPr lang="en-US" sz="2400" dirty="0"/>
              <a:t>, </a:t>
            </a:r>
            <a:r>
              <a:rPr lang="en-US" sz="2400" dirty="0" err="1"/>
              <a:t>pravougaonik</a:t>
            </a:r>
            <a:r>
              <a:rPr lang="en-US" sz="2400" dirty="0"/>
              <a:t>, </a:t>
            </a:r>
            <a:r>
              <a:rPr lang="en-US" sz="2400" dirty="0" err="1"/>
              <a:t>trougao</a:t>
            </a:r>
            <a:r>
              <a:rPr lang="en-US" sz="2400" dirty="0"/>
              <a:t>, </a:t>
            </a:r>
            <a:r>
              <a:rPr lang="en-US" sz="2400" dirty="0" err="1"/>
              <a:t>krug</a:t>
            </a:r>
            <a:r>
              <a:rPr lang="en-US" sz="2400" dirty="0"/>
              <a:t>, </a:t>
            </a:r>
            <a:r>
              <a:rPr lang="en-US" sz="2400" dirty="0" err="1"/>
              <a:t>elipsa</a:t>
            </a:r>
            <a:r>
              <a:rPr lang="en-US" sz="2400" dirty="0"/>
              <a:t> </a:t>
            </a:r>
            <a:r>
              <a:rPr lang="en-US" sz="2400" dirty="0" err="1"/>
              <a:t>itd</a:t>
            </a:r>
            <a:r>
              <a:rPr lang="en-US" sz="2400" dirty="0"/>
              <a:t>.</a:t>
            </a:r>
            <a:endParaRPr lang="sr-Latn-ME" sz="2400" dirty="0"/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400" dirty="0" err="1"/>
              <a:t>slobodni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organski</a:t>
            </a:r>
            <a:r>
              <a:rPr lang="en-US" sz="2400" dirty="0"/>
              <a:t> </a:t>
            </a:r>
            <a:r>
              <a:rPr lang="en-US" sz="2400" dirty="0" err="1"/>
              <a:t>oblici</a:t>
            </a:r>
            <a:r>
              <a:rPr lang="en-US" sz="2400" dirty="0"/>
              <a:t>,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slobodno</a:t>
            </a:r>
            <a:r>
              <a:rPr lang="en-US" sz="2400" dirty="0"/>
              <a:t> </a:t>
            </a:r>
            <a:r>
              <a:rPr lang="en-US" sz="2400" dirty="0" err="1"/>
              <a:t>razvijaju</a:t>
            </a:r>
            <a:r>
              <a:rPr lang="en-US" sz="2400" dirty="0"/>
              <a:t>, bez </a:t>
            </a:r>
            <a:r>
              <a:rPr lang="en-US" sz="2400" dirty="0" err="1"/>
              <a:t>uočljivog</a:t>
            </a:r>
            <a:r>
              <a:rPr lang="en-US" sz="2400" dirty="0"/>
              <a:t> </a:t>
            </a:r>
            <a:r>
              <a:rPr lang="en-US" sz="2400" dirty="0" err="1"/>
              <a:t>pravila</a:t>
            </a:r>
            <a:r>
              <a:rPr lang="en-US" sz="2400" dirty="0"/>
              <a:t> </a:t>
            </a:r>
            <a:r>
              <a:rPr lang="en-US" sz="2400" dirty="0" err="1"/>
              <a:t>geometrizacije</a:t>
            </a:r>
            <a:r>
              <a:rPr lang="en-US" sz="2400" dirty="0"/>
              <a:t>, </a:t>
            </a:r>
            <a:r>
              <a:rPr lang="en-US" sz="2400" dirty="0" err="1"/>
              <a:t>imaju</a:t>
            </a:r>
            <a:r>
              <a:rPr lang="en-US" sz="2400" dirty="0"/>
              <a:t> element </a:t>
            </a:r>
            <a:r>
              <a:rPr lang="en-US" sz="2400" dirty="0" err="1"/>
              <a:t>slučajnosti</a:t>
            </a:r>
            <a:r>
              <a:rPr lang="en-US" sz="2400" dirty="0"/>
              <a:t> u </a:t>
            </a:r>
            <a:r>
              <a:rPr lang="en-US" sz="2400" dirty="0" err="1"/>
              <a:t>svojoj</a:t>
            </a:r>
            <a:r>
              <a:rPr lang="en-US" sz="2400" dirty="0"/>
              <a:t> </a:t>
            </a:r>
            <a:r>
              <a:rPr lang="en-US" sz="2400" dirty="0" err="1"/>
              <a:t>građi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Oblik, forma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predmeti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služe</a:t>
            </a:r>
            <a:r>
              <a:rPr lang="en-US" sz="2400" dirty="0"/>
              <a:t> </a:t>
            </a:r>
            <a:r>
              <a:rPr lang="en-US" sz="2400" dirty="0" err="1"/>
              <a:t>čov</a:t>
            </a:r>
            <a:r>
              <a:rPr lang="sr-Latn-ME" sz="2400" dirty="0"/>
              <a:t>j</a:t>
            </a:r>
            <a:r>
              <a:rPr lang="en-US" sz="2400" dirty="0" err="1"/>
              <a:t>eku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upotreban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(a </a:t>
            </a:r>
            <a:r>
              <a:rPr lang="en-US" sz="2400" dirty="0" err="1"/>
              <a:t>takvih</a:t>
            </a:r>
            <a:r>
              <a:rPr lang="en-US" sz="2400" dirty="0"/>
              <a:t> je </a:t>
            </a:r>
            <a:r>
              <a:rPr lang="en-US" sz="2400" dirty="0" err="1"/>
              <a:t>većina</a:t>
            </a:r>
            <a:r>
              <a:rPr lang="en-US" sz="2400" dirty="0"/>
              <a:t>), </a:t>
            </a: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formu</a:t>
            </a:r>
            <a:r>
              <a:rPr lang="en-US" sz="2400" dirty="0"/>
              <a:t> </a:t>
            </a:r>
            <a:r>
              <a:rPr lang="en-US" sz="2400" dirty="0" err="1"/>
              <a:t>prilagođenu</a:t>
            </a:r>
            <a:r>
              <a:rPr lang="en-US" sz="2400" dirty="0"/>
              <a:t> po </a:t>
            </a:r>
            <a:r>
              <a:rPr lang="en-US" sz="2400" dirty="0" err="1"/>
              <a:t>svojoj</a:t>
            </a:r>
            <a:r>
              <a:rPr lang="en-US" sz="2400" dirty="0"/>
              <a:t> </a:t>
            </a:r>
            <a:r>
              <a:rPr lang="en-US" sz="2400" dirty="0" err="1"/>
              <a:t>veličini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dimenziji</a:t>
            </a:r>
            <a:r>
              <a:rPr lang="en-US" sz="2400" dirty="0"/>
              <a:t>, </a:t>
            </a:r>
            <a:r>
              <a:rPr lang="en-US" sz="2400" dirty="0" err="1"/>
              <a:t>proporcijama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m</a:t>
            </a:r>
            <a:r>
              <a:rPr lang="sr-Latn-ME" sz="2400" dirty="0"/>
              <a:t>j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samog</a:t>
            </a:r>
            <a:r>
              <a:rPr lang="en-US" sz="2400" dirty="0"/>
              <a:t> </a:t>
            </a:r>
            <a:r>
              <a:rPr lang="en-US" sz="2400" dirty="0" err="1"/>
              <a:t>čov</a:t>
            </a:r>
            <a:r>
              <a:rPr lang="sr-Latn-ME" sz="2400" dirty="0"/>
              <a:t>j</a:t>
            </a:r>
            <a:r>
              <a:rPr lang="en-US" sz="2400" dirty="0" err="1"/>
              <a:t>eka</a:t>
            </a:r>
            <a:r>
              <a:rPr lang="en-US" sz="2400" dirty="0"/>
              <a:t>. 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Funkcija</a:t>
            </a:r>
            <a:r>
              <a:rPr lang="en-US" sz="2400" dirty="0"/>
              <a:t> </a:t>
            </a:r>
            <a:r>
              <a:rPr lang="en-US" sz="2400" dirty="0" err="1"/>
              <a:t>nekog</a:t>
            </a:r>
            <a:r>
              <a:rPr lang="en-US" sz="2400" dirty="0"/>
              <a:t> </a:t>
            </a:r>
            <a:r>
              <a:rPr lang="en-US" sz="2400" dirty="0" err="1"/>
              <a:t>predmeta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čov</a:t>
            </a:r>
            <a:r>
              <a:rPr lang="sr-Latn-ME" sz="2400" dirty="0"/>
              <a:t>j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neposredno</a:t>
            </a:r>
            <a:r>
              <a:rPr lang="en-US" sz="2400" dirty="0"/>
              <a:t> </a:t>
            </a:r>
            <a:r>
              <a:rPr lang="en-US" sz="2400" dirty="0" err="1"/>
              <a:t>koristi</a:t>
            </a:r>
            <a:r>
              <a:rPr lang="en-US" sz="2400" dirty="0"/>
              <a:t> </a:t>
            </a:r>
            <a:r>
              <a:rPr lang="en-US" sz="2400" dirty="0" err="1"/>
              <a:t>često</a:t>
            </a:r>
            <a:r>
              <a:rPr lang="en-US" sz="2400" dirty="0"/>
              <a:t> </a:t>
            </a:r>
            <a:r>
              <a:rPr lang="en-US" sz="2400" dirty="0" err="1"/>
              <a:t>zavisi</a:t>
            </a:r>
            <a:r>
              <a:rPr lang="en-US" sz="2400" dirty="0"/>
              <a:t> od </a:t>
            </a:r>
            <a:r>
              <a:rPr lang="en-US" sz="2400" dirty="0" err="1"/>
              <a:t>njegove</a:t>
            </a:r>
            <a:r>
              <a:rPr lang="en-US" sz="2400" dirty="0"/>
              <a:t> </a:t>
            </a:r>
            <a:r>
              <a:rPr lang="en-US" sz="2400" dirty="0" err="1"/>
              <a:t>veličine</a:t>
            </a:r>
            <a:r>
              <a:rPr lang="en-US" sz="2400" dirty="0"/>
              <a:t>. 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Stolica</a:t>
            </a:r>
            <a:r>
              <a:rPr lang="en-US" sz="2400" dirty="0"/>
              <a:t> se </a:t>
            </a:r>
            <a:r>
              <a:rPr lang="en-US" sz="2400" dirty="0" err="1"/>
              <a:t>projektuje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proizvodi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dimenzijama</a:t>
            </a:r>
            <a:r>
              <a:rPr lang="en-US" sz="2400" dirty="0"/>
              <a:t> </a:t>
            </a:r>
            <a:r>
              <a:rPr lang="en-US" sz="2400" dirty="0" err="1"/>
              <a:t>ljudskog</a:t>
            </a:r>
            <a:r>
              <a:rPr lang="en-US" sz="2400" dirty="0"/>
              <a:t> t</a:t>
            </a:r>
            <a:r>
              <a:rPr lang="sr-Latn-ME" sz="2400" dirty="0"/>
              <a:t>j</a:t>
            </a:r>
            <a:r>
              <a:rPr lang="en-US" sz="2400" dirty="0" err="1"/>
              <a:t>ela</a:t>
            </a:r>
            <a:r>
              <a:rPr lang="en-US" sz="2400" dirty="0"/>
              <a:t>, </a:t>
            </a:r>
            <a:r>
              <a:rPr lang="en-US" sz="2400" dirty="0" err="1"/>
              <a:t>mnogi</a:t>
            </a:r>
            <a:r>
              <a:rPr lang="en-US" sz="2400" dirty="0"/>
              <a:t> </a:t>
            </a:r>
            <a:r>
              <a:rPr lang="en-US" sz="2400" dirty="0" err="1"/>
              <a:t>predmeti</a:t>
            </a:r>
            <a:r>
              <a:rPr lang="en-US" sz="2400" dirty="0"/>
              <a:t> </a:t>
            </a:r>
            <a:r>
              <a:rPr lang="en-US" sz="2400" dirty="0" err="1"/>
              <a:t>projektuju</a:t>
            </a:r>
            <a:r>
              <a:rPr lang="en-US" sz="2400" dirty="0"/>
              <a:t> se u </a:t>
            </a:r>
            <a:r>
              <a:rPr lang="en-US" sz="2400" dirty="0" err="1"/>
              <a:t>odnosu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ljudsku</a:t>
            </a:r>
            <a:r>
              <a:rPr lang="en-US" sz="2400" dirty="0"/>
              <a:t> </a:t>
            </a:r>
            <a:r>
              <a:rPr lang="en-US" sz="2400" dirty="0" err="1"/>
              <a:t>šaku</a:t>
            </a:r>
            <a:r>
              <a:rPr lang="en-US" sz="2400" dirty="0"/>
              <a:t>, </a:t>
            </a:r>
            <a:r>
              <a:rPr lang="en-US" sz="2400" dirty="0" err="1"/>
              <a:t>ruku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t</a:t>
            </a:r>
            <a:r>
              <a:rPr lang="sr-Latn-ME" sz="2400" dirty="0"/>
              <a:t>j</a:t>
            </a:r>
            <a:r>
              <a:rPr lang="en-US" sz="2400" dirty="0" err="1"/>
              <a:t>elo</a:t>
            </a:r>
            <a:r>
              <a:rPr lang="en-US" sz="2400" dirty="0"/>
              <a:t> u c</a:t>
            </a:r>
            <a:r>
              <a:rPr lang="sr-Latn-ME" sz="2400" dirty="0"/>
              <a:t>ij</a:t>
            </a:r>
            <a:r>
              <a:rPr lang="en-US" sz="2400" dirty="0" err="1"/>
              <a:t>elini</a:t>
            </a:r>
            <a:r>
              <a:rPr lang="en-US" sz="2400" dirty="0"/>
              <a:t>, n</a:t>
            </a:r>
            <a:r>
              <a:rPr lang="sr-Latn-ME" sz="2400" dirty="0"/>
              <a:t>p</a:t>
            </a:r>
            <a:r>
              <a:rPr lang="en-US" sz="2400" dirty="0"/>
              <a:t>r</a:t>
            </a:r>
            <a:r>
              <a:rPr lang="sr-Latn-ME" sz="24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nož</a:t>
            </a:r>
            <a:r>
              <a:rPr lang="en-US" sz="2400" dirty="0"/>
              <a:t>, </a:t>
            </a:r>
            <a:r>
              <a:rPr lang="en-US" sz="2400" dirty="0" err="1"/>
              <a:t>kvaka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vratima</a:t>
            </a:r>
            <a:r>
              <a:rPr lang="en-US" sz="2400" dirty="0"/>
              <a:t>, </a:t>
            </a:r>
            <a:r>
              <a:rPr lang="en-US" sz="2400" dirty="0" err="1"/>
              <a:t>alati</a:t>
            </a:r>
            <a:r>
              <a:rPr lang="en-US" sz="2400" dirty="0"/>
              <a:t> </a:t>
            </a:r>
            <a:r>
              <a:rPr lang="en-US" sz="2400" dirty="0" err="1"/>
              <a:t>itd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6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sr-Latn-ME" dirty="0"/>
              <a:t>Tekstura</a:t>
            </a:r>
            <a:endParaRPr lang="en-US" dirty="0"/>
          </a:p>
        </p:txBody>
      </p:sp>
      <p:pic>
        <p:nvPicPr>
          <p:cNvPr id="4" name="Picture 1" descr="C:\Users\mstojimenovic\Desktop\texture-image.gif">
            <a:extLst>
              <a:ext uri="{FF2B5EF4-FFF2-40B4-BE49-F238E27FC236}">
                <a16:creationId xmlns:a16="http://schemas.microsoft.com/office/drawing/2014/main" id="{730E550A-AA3D-410C-A76F-501AF8B2E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8" r="2" b="15265"/>
          <a:stretch/>
        </p:blipFill>
        <p:spPr bwMode="auto">
          <a:xfrm>
            <a:off x="6103423" y="-1"/>
            <a:ext cx="6087038" cy="26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70DECFDC-70B6-456C-B489-DECCDFD2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052918"/>
            <a:ext cx="5827321" cy="43523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TEKSTURA</a:t>
            </a:r>
            <a:r>
              <a:rPr lang="en-US" dirty="0"/>
              <a:t> je </a:t>
            </a:r>
            <a:r>
              <a:rPr lang="en-US" dirty="0" err="1"/>
              <a:t>pojam</a:t>
            </a:r>
            <a:r>
              <a:rPr lang="en-US" dirty="0"/>
              <a:t> za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predmetima</a:t>
            </a:r>
            <a:r>
              <a:rPr lang="en-US" dirty="0"/>
              <a:t>. </a:t>
            </a:r>
            <a:r>
              <a:rPr lang="en-US" dirty="0" err="1"/>
              <a:t>Doživljava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upoznaje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čula</a:t>
            </a:r>
            <a:r>
              <a:rPr lang="en-US" dirty="0"/>
              <a:t> </a:t>
            </a:r>
            <a:r>
              <a:rPr lang="en-US" dirty="0" err="1"/>
              <a:t>dodira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oc</a:t>
            </a:r>
            <a:r>
              <a:rPr lang="sr-Latn-ME" dirty="0"/>
              <a:t>je</a:t>
            </a:r>
            <a:r>
              <a:rPr lang="en-US" dirty="0" err="1"/>
              <a:t>njujemo</a:t>
            </a:r>
            <a:r>
              <a:rPr lang="en-US" dirty="0"/>
              <a:t> da li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gladak</a:t>
            </a:r>
            <a:r>
              <a:rPr lang="en-US" dirty="0"/>
              <a:t>, </a:t>
            </a:r>
            <a:r>
              <a:rPr lang="en-US" dirty="0" err="1"/>
              <a:t>hrapav</a:t>
            </a:r>
            <a:r>
              <a:rPr lang="en-US" dirty="0"/>
              <a:t>, </a:t>
            </a:r>
            <a:r>
              <a:rPr lang="en-US" dirty="0" err="1"/>
              <a:t>tvrd</a:t>
            </a:r>
            <a:r>
              <a:rPr lang="en-US" dirty="0"/>
              <a:t>, </a:t>
            </a:r>
            <a:r>
              <a:rPr lang="en-US" dirty="0" err="1"/>
              <a:t>topao</a:t>
            </a:r>
            <a:r>
              <a:rPr lang="en-US" dirty="0"/>
              <a:t>, </a:t>
            </a:r>
            <a:r>
              <a:rPr lang="en-US" dirty="0" err="1"/>
              <a:t>lepljiv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.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teksture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asocijacije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emocije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.</a:t>
            </a:r>
            <a:endParaRPr lang="sr-Latn-ME" dirty="0"/>
          </a:p>
          <a:p>
            <a:pPr>
              <a:lnSpc>
                <a:spcPct val="90000"/>
              </a:lnSpc>
            </a:pPr>
            <a:r>
              <a:rPr lang="en-US" dirty="0"/>
              <a:t> Fine, </a:t>
            </a:r>
            <a:r>
              <a:rPr lang="en-US" dirty="0" err="1"/>
              <a:t>blage</a:t>
            </a:r>
            <a:r>
              <a:rPr lang="en-US" dirty="0"/>
              <a:t>, </a:t>
            </a:r>
            <a:r>
              <a:rPr lang="en-US" dirty="0" err="1"/>
              <a:t>meke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glatke</a:t>
            </a:r>
            <a:r>
              <a:rPr lang="en-US" dirty="0"/>
              <a:t> </a:t>
            </a:r>
            <a:r>
              <a:rPr lang="en-US" dirty="0" err="1"/>
              <a:t>teksture</a:t>
            </a:r>
            <a:r>
              <a:rPr lang="en-US" dirty="0"/>
              <a:t> n</a:t>
            </a:r>
            <a:r>
              <a:rPr lang="sr-Latn-ME" dirty="0"/>
              <a:t>pr.</a:t>
            </a:r>
            <a:r>
              <a:rPr lang="en-US" dirty="0"/>
              <a:t>,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predmetu</a:t>
            </a:r>
            <a:r>
              <a:rPr lang="en-US" dirty="0"/>
              <a:t> u c</a:t>
            </a:r>
            <a:r>
              <a:rPr lang="sr-Latn-ME" dirty="0"/>
              <a:t>j</a:t>
            </a:r>
            <a:r>
              <a:rPr lang="en-US" dirty="0" err="1"/>
              <a:t>elini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prijatnosti</a:t>
            </a:r>
            <a:r>
              <a:rPr lang="en-US" dirty="0"/>
              <a:t> </a:t>
            </a:r>
            <a:r>
              <a:rPr lang="en-US" dirty="0" err="1"/>
              <a:t>dopadljivosti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reda</a:t>
            </a:r>
            <a:r>
              <a:rPr lang="en-US" dirty="0"/>
              <a:t>.</a:t>
            </a:r>
            <a:endParaRPr lang="sr-Latn-ME" dirty="0"/>
          </a:p>
          <a:p>
            <a:pPr>
              <a:lnSpc>
                <a:spcPct val="90000"/>
              </a:lnSpc>
            </a:pPr>
            <a:r>
              <a:rPr lang="en-US" dirty="0"/>
              <a:t>Grube, </a:t>
            </a:r>
            <a:r>
              <a:rPr lang="en-US" dirty="0" err="1"/>
              <a:t>oštre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materijalom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naglašene</a:t>
            </a:r>
            <a:r>
              <a:rPr lang="en-US" dirty="0"/>
              <a:t> </a:t>
            </a:r>
            <a:r>
              <a:rPr lang="en-US" dirty="0" err="1"/>
              <a:t>teksture</a:t>
            </a:r>
            <a:r>
              <a:rPr lang="en-US" dirty="0"/>
              <a:t> </a:t>
            </a:r>
            <a:r>
              <a:rPr lang="en-US" dirty="0" err="1"/>
              <a:t>pojačavaju</a:t>
            </a:r>
            <a:r>
              <a:rPr lang="en-US" dirty="0"/>
              <a:t> </a:t>
            </a:r>
            <a:r>
              <a:rPr lang="en-US" dirty="0" err="1"/>
              <a:t>utisak</a:t>
            </a:r>
            <a:r>
              <a:rPr lang="en-US" dirty="0"/>
              <a:t> o </a:t>
            </a:r>
            <a:r>
              <a:rPr lang="en-US" dirty="0" err="1"/>
              <a:t>boji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, </a:t>
            </a:r>
            <a:r>
              <a:rPr lang="en-US" dirty="0" err="1"/>
              <a:t>deluju</a:t>
            </a:r>
            <a:r>
              <a:rPr lang="en-US" dirty="0"/>
              <a:t> </a:t>
            </a:r>
            <a:r>
              <a:rPr lang="en-US" dirty="0" err="1"/>
              <a:t>napadno</a:t>
            </a:r>
            <a:r>
              <a:rPr lang="en-US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pic>
        <p:nvPicPr>
          <p:cNvPr id="5" name="Picture 2" descr="C:\Users\mstojimenovic\Desktop\ttt-00.jpg">
            <a:extLst>
              <a:ext uri="{FF2B5EF4-FFF2-40B4-BE49-F238E27FC236}">
                <a16:creationId xmlns:a16="http://schemas.microsoft.com/office/drawing/2014/main" id="{AC677216-AAD5-4CD0-A985-5F4EDEFFB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r="3" b="9268"/>
          <a:stretch/>
        </p:blipFill>
        <p:spPr bwMode="auto">
          <a:xfrm>
            <a:off x="6103423" y="2623867"/>
            <a:ext cx="6087038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938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Boja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Boja je svojstvo svjetlosti, a ne predmet sam po sebi.</a:t>
            </a:r>
          </a:p>
          <a:p>
            <a:r>
              <a:rPr lang="sr-Latn-CS" altLang="en-US" dirty="0"/>
              <a:t>Iz iskustva s pigmentima znamo da se sve boje mogu dobiti miješanjem svega tri boje, koje stoga nazivamo </a:t>
            </a:r>
            <a:r>
              <a:rPr lang="sr-Latn-CS" altLang="en-US" b="1" i="1" u="sng" dirty="0">
                <a:solidFill>
                  <a:schemeClr val="tx2">
                    <a:lumMod val="75000"/>
                  </a:schemeClr>
                </a:solidFill>
              </a:rPr>
              <a:t>osnovne, primarne ili boje prvog reda</a:t>
            </a:r>
            <a:r>
              <a:rPr lang="sr-Latn-CS" altLang="en-US" dirty="0"/>
              <a:t>. To su:</a:t>
            </a:r>
            <a:br>
              <a:rPr lang="sr-Latn-CS" altLang="en-US" dirty="0"/>
            </a:br>
            <a:r>
              <a:rPr lang="sr-Latn-CS" altLang="en-US" dirty="0"/>
              <a:t>- crvena </a:t>
            </a:r>
            <a:br>
              <a:rPr lang="sr-Latn-CS" altLang="en-US" dirty="0"/>
            </a:br>
            <a:r>
              <a:rPr lang="sr-Latn-CS" altLang="en-US" dirty="0"/>
              <a:t>- žuta</a:t>
            </a:r>
            <a:br>
              <a:rPr lang="sr-Latn-CS" altLang="en-US" dirty="0"/>
            </a:br>
            <a:r>
              <a:rPr lang="sr-Latn-CS" altLang="en-US" dirty="0"/>
              <a:t>- plava</a:t>
            </a:r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6E205E5E-F310-4D08-9984-89C0B66D3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72863"/>
              </p:ext>
            </p:extLst>
          </p:nvPr>
        </p:nvGraphicFramePr>
        <p:xfrm>
          <a:off x="5195455" y="4002087"/>
          <a:ext cx="1524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" r:id="rId3" imgW="1523272" imgH="1828571" progId="">
                  <p:embed/>
                </p:oleObj>
              </mc:Choice>
              <mc:Fallback>
                <p:oleObj name="Image" r:id="rId3" imgW="1523272" imgH="1828571" progId="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2F085A13-5498-4B9E-9B45-3E4109DA44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455" y="4002087"/>
                        <a:ext cx="1524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78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Boja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 </a:t>
            </a:r>
            <a:r>
              <a:rPr lang="sr-Latn-CS" altLang="en-US" dirty="0"/>
              <a:t>Miješanjem osnovnih dobijamo </a:t>
            </a:r>
            <a:r>
              <a:rPr lang="sr-Latn-CS" altLang="en-US" b="1" dirty="0"/>
              <a:t>izvedene, sekundarne</a:t>
            </a:r>
            <a:r>
              <a:rPr lang="sr-Latn-CS" altLang="en-US" dirty="0"/>
              <a:t>, ili </a:t>
            </a:r>
            <a:r>
              <a:rPr lang="sr-Latn-CS" altLang="en-US" b="1" dirty="0"/>
              <a:t>boje drugog reda</a:t>
            </a:r>
            <a:r>
              <a:rPr lang="sr-Latn-CS" altLang="en-US" dirty="0"/>
              <a:t>:</a:t>
            </a:r>
          </a:p>
          <a:p>
            <a:pPr>
              <a:lnSpc>
                <a:spcPct val="90000"/>
              </a:lnSpc>
            </a:pPr>
            <a:br>
              <a:rPr lang="sr-Latn-CS" altLang="en-US" dirty="0"/>
            </a:br>
            <a:r>
              <a:rPr lang="sr-Latn-CS" altLang="en-US" dirty="0"/>
              <a:t>- </a:t>
            </a:r>
            <a:r>
              <a:rPr lang="sr-Latn-CS" altLang="en-US" b="1" dirty="0">
                <a:solidFill>
                  <a:schemeClr val="bg1">
                    <a:lumMod val="75000"/>
                  </a:schemeClr>
                </a:solidFill>
              </a:rPr>
              <a:t>zelena</a:t>
            </a:r>
            <a:r>
              <a:rPr lang="sr-Latn-CS" altLang="en-US" dirty="0"/>
              <a:t> = </a:t>
            </a:r>
            <a:r>
              <a:rPr lang="sr-Latn-CS" altLang="en-US" dirty="0">
                <a:solidFill>
                  <a:srgbClr val="00B0F0"/>
                </a:solidFill>
              </a:rPr>
              <a:t>plava</a:t>
            </a:r>
            <a:r>
              <a:rPr lang="sr-Latn-CS" altLang="en-US" dirty="0"/>
              <a:t> + </a:t>
            </a:r>
            <a:r>
              <a:rPr lang="sr-Latn-CS" altLang="en-US" dirty="0">
                <a:solidFill>
                  <a:srgbClr val="FFFF00"/>
                </a:solidFill>
              </a:rPr>
              <a:t>žuta</a:t>
            </a:r>
            <a:br>
              <a:rPr lang="sr-Latn-CS" altLang="en-US" dirty="0"/>
            </a:br>
            <a:r>
              <a:rPr lang="sr-Latn-CS" altLang="en-US" dirty="0"/>
              <a:t>- </a:t>
            </a:r>
            <a:r>
              <a:rPr lang="sr-Latn-CS" altLang="en-US" b="1" dirty="0">
                <a:solidFill>
                  <a:srgbClr val="FFC000"/>
                </a:solidFill>
              </a:rPr>
              <a:t>narandžasta</a:t>
            </a:r>
            <a:r>
              <a:rPr lang="sr-Latn-CS" altLang="en-US" dirty="0"/>
              <a:t> = </a:t>
            </a:r>
            <a:r>
              <a:rPr lang="sr-Latn-CS" altLang="en-US" dirty="0">
                <a:solidFill>
                  <a:srgbClr val="FF0000"/>
                </a:solidFill>
              </a:rPr>
              <a:t>crvena</a:t>
            </a:r>
            <a:r>
              <a:rPr lang="sr-Latn-CS" altLang="en-US" dirty="0"/>
              <a:t> + </a:t>
            </a:r>
            <a:r>
              <a:rPr lang="sr-Latn-CS" altLang="en-US" dirty="0">
                <a:solidFill>
                  <a:srgbClr val="FFFF00"/>
                </a:solidFill>
              </a:rPr>
              <a:t>žuta</a:t>
            </a:r>
            <a:br>
              <a:rPr lang="sr-Latn-CS" altLang="en-US" dirty="0"/>
            </a:br>
            <a:r>
              <a:rPr lang="sr-Latn-CS" altLang="en-US" dirty="0"/>
              <a:t>- </a:t>
            </a:r>
            <a:r>
              <a:rPr lang="sr-Latn-CS" altLang="en-US" b="1" dirty="0">
                <a:solidFill>
                  <a:srgbClr val="7030A0"/>
                </a:solidFill>
              </a:rPr>
              <a:t>ljubičasta</a:t>
            </a:r>
            <a:r>
              <a:rPr lang="sr-Latn-CS" altLang="en-US" dirty="0"/>
              <a:t> = </a:t>
            </a:r>
            <a:r>
              <a:rPr lang="sr-Latn-CS" altLang="en-US" dirty="0">
                <a:solidFill>
                  <a:srgbClr val="00B0F0"/>
                </a:solidFill>
              </a:rPr>
              <a:t>plava</a:t>
            </a:r>
            <a:r>
              <a:rPr lang="sr-Latn-CS" altLang="en-US" dirty="0"/>
              <a:t> + </a:t>
            </a:r>
            <a:r>
              <a:rPr lang="sr-Latn-CS" altLang="en-US" dirty="0">
                <a:solidFill>
                  <a:srgbClr val="FF0000"/>
                </a:solidFill>
              </a:rPr>
              <a:t>crvena</a:t>
            </a:r>
            <a:r>
              <a:rPr lang="sr-Latn-CS" alt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1BDE8EF-E48F-447B-9534-5359597AC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466069"/>
              </p:ext>
            </p:extLst>
          </p:nvPr>
        </p:nvGraphicFramePr>
        <p:xfrm>
          <a:off x="4442691" y="4402715"/>
          <a:ext cx="2032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age" r:id="rId3" imgW="2031746" imgH="1536508" progId="">
                  <p:embed/>
                </p:oleObj>
              </mc:Choice>
              <mc:Fallback>
                <p:oleObj name="Image" r:id="rId3" imgW="2031746" imgH="1536508" progId="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7CCADC78-87E7-4D15-8A86-DCF90B4981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691" y="4402715"/>
                        <a:ext cx="20320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C2B8-6892-4253-887B-6972359B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sr-Latn-ME"/>
              <a:t>Uvod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47B6A-D11F-40A5-ACBC-1F0F28C2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7856"/>
            <a:ext cx="8946541" cy="4710544"/>
          </a:xfrm>
        </p:spPr>
        <p:txBody>
          <a:bodyPr>
            <a:normAutofit lnSpcReduction="10000"/>
          </a:bodyPr>
          <a:lstStyle/>
          <a:p>
            <a:r>
              <a:rPr lang="sr-Latn-ME" altLang="en-US" b="1" dirty="0"/>
              <a:t>E</a:t>
            </a:r>
            <a:r>
              <a:rPr lang="en-US" altLang="en-US" b="1" dirty="0" err="1"/>
              <a:t>lementi</a:t>
            </a:r>
            <a:r>
              <a:rPr lang="en-US" altLang="en-US" b="1" dirty="0"/>
              <a:t> </a:t>
            </a:r>
            <a:r>
              <a:rPr lang="en-US" altLang="en-US" b="1" dirty="0" err="1"/>
              <a:t>dizajna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komponente</a:t>
            </a:r>
            <a:r>
              <a:rPr lang="en-US" altLang="en-US" dirty="0"/>
              <a:t> </a:t>
            </a:r>
            <a:r>
              <a:rPr lang="en-US" altLang="en-US" dirty="0" err="1"/>
              <a:t>samog</a:t>
            </a:r>
            <a:r>
              <a:rPr lang="en-US" altLang="en-US" dirty="0"/>
              <a:t> </a:t>
            </a:r>
            <a:r>
              <a:rPr lang="en-US" altLang="en-US" dirty="0" err="1"/>
              <a:t>dizajna</a:t>
            </a:r>
            <a:r>
              <a:rPr lang="en-US" altLang="en-US" dirty="0"/>
              <a:t>, </a:t>
            </a:r>
            <a:r>
              <a:rPr lang="en-US" altLang="en-US" dirty="0" err="1"/>
              <a:t>tj</a:t>
            </a:r>
            <a:r>
              <a:rPr lang="en-US" altLang="en-US" dirty="0"/>
              <a:t>. </a:t>
            </a:r>
            <a:r>
              <a:rPr lang="en-US" altLang="en-US" b="1" dirty="0" err="1"/>
              <a:t>objekti</a:t>
            </a:r>
            <a:r>
              <a:rPr lang="en-US" altLang="en-US" b="1" dirty="0"/>
              <a:t> </a:t>
            </a:r>
            <a:r>
              <a:rPr lang="en-US" altLang="en-US" b="1" dirty="0" err="1"/>
              <a:t>koji</a:t>
            </a:r>
            <a:r>
              <a:rPr lang="en-US" altLang="en-US" b="1" dirty="0"/>
              <a:t> </a:t>
            </a:r>
            <a:r>
              <a:rPr lang="en-US" altLang="en-US" b="1" dirty="0" err="1"/>
              <a:t>treba</a:t>
            </a:r>
            <a:r>
              <a:rPr lang="en-US" altLang="en-US" b="1" dirty="0"/>
              <a:t> da </a:t>
            </a:r>
            <a:r>
              <a:rPr lang="en-US" altLang="en-US" b="1" dirty="0" err="1"/>
              <a:t>budu</a:t>
            </a:r>
            <a:r>
              <a:rPr lang="en-US" altLang="en-US" b="1" dirty="0"/>
              <a:t> </a:t>
            </a:r>
            <a:r>
              <a:rPr lang="en-US" altLang="en-US" b="1" dirty="0" err="1"/>
              <a:t>aranžirani</a:t>
            </a:r>
            <a:r>
              <a:rPr lang="en-US" altLang="en-US" dirty="0"/>
              <a:t>.</a:t>
            </a:r>
            <a:endParaRPr lang="sr-Latn-ME" altLang="en-US" dirty="0"/>
          </a:p>
          <a:p>
            <a:r>
              <a:rPr lang="sr-Latn-CS" altLang="en-US" dirty="0"/>
              <a:t>Elementi su komponente ili djelovi koji mogu biti izolovani i definisani u bilo kom vizuelnom dizajnu ili umjetničkom djelu. Oni su strukture djela i mogu da prenesu raznovrsne poruke.</a:t>
            </a:r>
          </a:p>
          <a:p>
            <a:r>
              <a:rPr lang="en-US" altLang="en-US" dirty="0"/>
              <a:t> </a:t>
            </a:r>
            <a:r>
              <a:rPr lang="sr-Latn-CS" altLang="en-US" dirty="0"/>
              <a:t>Elementi su: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r-Latn-CS" altLang="en-US" dirty="0"/>
              <a:t>	Tačka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r-Latn-CS" altLang="en-US" dirty="0"/>
              <a:t>	Linija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r-Latn-CS" altLang="en-US" dirty="0"/>
              <a:t>	Forma, oblik i prostor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r-Latn-CS" altLang="en-US" dirty="0"/>
              <a:t>	Pokret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r-Latn-CS" altLang="en-US" dirty="0"/>
              <a:t>	Boja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r-Latn-CS" altLang="en-US" dirty="0"/>
              <a:t>	Šara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r-Latn-CS" altLang="en-US" dirty="0"/>
              <a:t>	Tekstura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58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anchor="b">
            <a:normAutofit/>
          </a:bodyPr>
          <a:lstStyle/>
          <a:p>
            <a:r>
              <a:rPr lang="sr-Latn-ME" sz="3200"/>
              <a:t>Boja</a:t>
            </a:r>
            <a:endParaRPr lang="en-US" sz="3200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FBCEB129-C09C-4241-BBA7-E0BE2F82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43E021-C705-4DBD-8461-80B6BFA81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14536A-D9EC-4024-85B4-1F6900A7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50BB36-BB63-421F-B3AF-D7D5D1D37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088493"/>
            <a:ext cx="3104751" cy="2931307"/>
          </a:xfrm>
        </p:spPr>
        <p:txBody>
          <a:bodyPr>
            <a:normAutofit/>
          </a:bodyPr>
          <a:lstStyle/>
          <a:p>
            <a:r>
              <a:rPr lang="sr-Latn-CS" altLang="en-US" sz="1600" dirty="0"/>
              <a:t>M</a:t>
            </a:r>
            <a:r>
              <a:rPr lang="en-US" altLang="en-US" sz="1600" dirty="0" err="1"/>
              <a:t>ij</a:t>
            </a:r>
            <a:r>
              <a:rPr lang="sr-Latn-CS" altLang="en-US" sz="1600" dirty="0"/>
              <a:t>ešanjem jedne primarne i jedne sekundarne boje nastaju </a:t>
            </a:r>
            <a:r>
              <a:rPr lang="sr-Latn-CS" altLang="en-US" sz="1600" b="1" dirty="0"/>
              <a:t>tercijarne</a:t>
            </a:r>
            <a:r>
              <a:rPr lang="sr-Latn-CS" altLang="en-US" sz="1600" dirty="0"/>
              <a:t> boje, ili </a:t>
            </a:r>
            <a:r>
              <a:rPr lang="sr-Latn-CS" altLang="en-US" sz="1600" b="1" dirty="0"/>
              <a:t>boje trećeg reda</a:t>
            </a:r>
            <a:r>
              <a:rPr lang="sr-Latn-CS" altLang="en-US" sz="1600" dirty="0"/>
              <a:t>.</a:t>
            </a:r>
          </a:p>
          <a:p>
            <a:pPr marL="0" indent="0">
              <a:buNone/>
            </a:pPr>
            <a:endParaRPr lang="sr-Latn-C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C:\Users\Milos\Desktop\colorwheel.jpeg">
            <a:extLst>
              <a:ext uri="{FF2B5EF4-FFF2-40B4-BE49-F238E27FC236}">
                <a16:creationId xmlns:a16="http://schemas.microsoft.com/office/drawing/2014/main" id="{130F84BD-AAE3-4239-9E47-C40D432C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17" y="1756229"/>
            <a:ext cx="3571557" cy="35358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Milos\Desktop\color-wheel.jpg">
            <a:extLst>
              <a:ext uri="{FF2B5EF4-FFF2-40B4-BE49-F238E27FC236}">
                <a16:creationId xmlns:a16="http://schemas.microsoft.com/office/drawing/2014/main" id="{DE11C9FB-7B92-4D9A-8D67-71EED60F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48" y="1756229"/>
            <a:ext cx="3386123" cy="28274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3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>
            <a:extLst>
              <a:ext uri="{FF2B5EF4-FFF2-40B4-BE49-F238E27FC236}">
                <a16:creationId xmlns:a16="http://schemas.microsoft.com/office/drawing/2014/main" id="{ACF8AB92-D88C-4117-B01F-8E58D811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r>
              <a:rPr lang="sr-Latn-ME" dirty="0"/>
              <a:t>Boja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FE755-AACD-44F9-8CBD-38F638F40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2CC470A-BA92-4E70-907A-529EC298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Picture 6" descr="yellowviolet">
            <a:extLst>
              <a:ext uri="{FF2B5EF4-FFF2-40B4-BE49-F238E27FC236}">
                <a16:creationId xmlns:a16="http://schemas.microsoft.com/office/drawing/2014/main" id="{B54D7A22-5F37-4EC6-B20F-2ACF63C2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5" y="2790673"/>
            <a:ext cx="2665646" cy="31772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edgreen">
            <a:extLst>
              <a:ext uri="{FF2B5EF4-FFF2-40B4-BE49-F238E27FC236}">
                <a16:creationId xmlns:a16="http://schemas.microsoft.com/office/drawing/2014/main" id="{CFEFC75A-CF9A-4817-9135-5E69508F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46" y="2548706"/>
            <a:ext cx="1910288" cy="17510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orangeblue">
            <a:extLst>
              <a:ext uri="{FF2B5EF4-FFF2-40B4-BE49-F238E27FC236}">
                <a16:creationId xmlns:a16="http://schemas.microsoft.com/office/drawing/2014/main" id="{24404D9A-8A8A-4F0A-8D61-7F667EE9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61" y="4458777"/>
            <a:ext cx="1893058" cy="17515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526" y="2548281"/>
            <a:ext cx="5114093" cy="3654389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Komplementarnim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nadopunjujućim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bojama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nazivamo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parove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boja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koje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naizgled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pojačavaju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intenzitet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jedna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drugoj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20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sr-Latn-ME">
                <a:solidFill>
                  <a:srgbClr val="EBEBEB"/>
                </a:solidFill>
              </a:rPr>
              <a:t>Boja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1E2C10F-1196-427A-9A4F-EA191937F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43135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93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Valer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z="2400" dirty="0"/>
              <a:t>Riječ </a:t>
            </a:r>
            <a:r>
              <a:rPr lang="sr-Latn-CS" altLang="en-US" sz="2400" b="1" dirty="0">
                <a:solidFill>
                  <a:schemeClr val="tx2">
                    <a:lumMod val="75000"/>
                  </a:schemeClr>
                </a:solidFill>
              </a:rPr>
              <a:t>valer</a:t>
            </a:r>
            <a:r>
              <a:rPr lang="sr-Latn-CS" altLang="en-US" sz="2400" dirty="0"/>
              <a:t> (franc. valeur) na francuskom znači vrijednost, ali upotrebljena u likovnoj terminologiji ona znači </a:t>
            </a:r>
            <a:r>
              <a:rPr lang="sr-Latn-CS" altLang="en-US" sz="2400" b="1" dirty="0">
                <a:solidFill>
                  <a:schemeClr val="tx2">
                    <a:lumMod val="75000"/>
                  </a:schemeClr>
                </a:solidFill>
              </a:rPr>
              <a:t>svjetlosnu vrijednost</a:t>
            </a:r>
            <a:r>
              <a:rPr lang="sr-Latn-CS" altLang="en-US" sz="2400" dirty="0"/>
              <a:t>, odnosno svetlinu neke površine.</a:t>
            </a:r>
            <a:endParaRPr lang="en-GB" altLang="en-US" sz="2400" dirty="0"/>
          </a:p>
          <a:p>
            <a:pPr>
              <a:buFont typeface="Wingdings" pitchFamily="2" charset="2"/>
              <a:buChar char="o"/>
            </a:pPr>
            <a:r>
              <a:rPr lang="en-US" altLang="en-US" sz="2400" dirty="0"/>
              <a:t> </a:t>
            </a:r>
            <a:r>
              <a:rPr lang="sr-Latn-CS" altLang="en-US" sz="2400" dirty="0"/>
              <a:t>Vizuelni elemenat </a:t>
            </a:r>
            <a:r>
              <a:rPr lang="sr-Latn-CS" altLang="en-US" sz="2400" b="1" dirty="0">
                <a:solidFill>
                  <a:schemeClr val="tx2">
                    <a:lumMod val="75000"/>
                  </a:schemeClr>
                </a:solidFill>
              </a:rPr>
              <a:t>valer</a:t>
            </a:r>
            <a:r>
              <a:rPr lang="sr-Latn-CS" altLang="en-US" sz="2400" dirty="0"/>
              <a:t> ili </a:t>
            </a:r>
            <a:r>
              <a:rPr lang="sr-Latn-CS" altLang="en-US" sz="2400" b="1" dirty="0">
                <a:solidFill>
                  <a:schemeClr val="tx2">
                    <a:lumMod val="75000"/>
                  </a:schemeClr>
                </a:solidFill>
              </a:rPr>
              <a:t>ton</a:t>
            </a:r>
            <a:r>
              <a:rPr lang="sr-Latn-CS" altLang="en-US" sz="2400" dirty="0"/>
              <a:t> u vizuelnom pogledu znači količinu svjetlosti u tonu jedne boje. Ta količina može biti svetlina, a može i tamnost, pa je valer raspon između najsvjetlijih i najtamnijih tonova.</a:t>
            </a:r>
            <a:r>
              <a:rPr lang="en-GB" altLang="en-US" sz="2400" dirty="0"/>
              <a:t> </a:t>
            </a:r>
          </a:p>
          <a:p>
            <a:pPr>
              <a:buFont typeface="Wingdings" pitchFamily="2" charset="2"/>
              <a:buChar char="o"/>
            </a:pPr>
            <a:r>
              <a:rPr lang="en-GB" altLang="en-US" sz="2400" dirty="0"/>
              <a:t> </a:t>
            </a:r>
            <a:r>
              <a:rPr lang="en-GB" altLang="en-US" sz="2400" dirty="0" err="1"/>
              <a:t>Zajedno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sa</a:t>
            </a:r>
            <a:r>
              <a:rPr lang="en-GB" altLang="en-US" sz="2400" dirty="0"/>
              <a:t> </a:t>
            </a:r>
            <a:r>
              <a:rPr lang="en-GB" altLang="en-US" sz="2400" b="1" dirty="0" err="1">
                <a:solidFill>
                  <a:schemeClr val="tx2">
                    <a:lumMod val="75000"/>
                  </a:schemeClr>
                </a:solidFill>
              </a:rPr>
              <a:t>bojom</a:t>
            </a:r>
            <a:r>
              <a:rPr lang="en-GB" altLang="en-US" sz="2400" dirty="0"/>
              <a:t> (hue)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</a:t>
            </a:r>
            <a:r>
              <a:rPr lang="sr-Latn-ME" altLang="en-US" sz="2400" b="1" dirty="0">
                <a:solidFill>
                  <a:schemeClr val="tx2">
                    <a:lumMod val="75000"/>
                  </a:schemeClr>
                </a:solidFill>
              </a:rPr>
              <a:t>intezitetom</a:t>
            </a:r>
            <a:r>
              <a:rPr lang="en-GB" altLang="en-US" sz="2400" dirty="0"/>
              <a:t> (saturation, </a:t>
            </a:r>
            <a:r>
              <a:rPr lang="en-GB" altLang="en-US" sz="2400" dirty="0" err="1"/>
              <a:t>zasićenost</a:t>
            </a:r>
            <a:r>
              <a:rPr lang="en-GB" altLang="en-US" sz="2400" dirty="0"/>
              <a:t>) </a:t>
            </a:r>
            <a:r>
              <a:rPr lang="en-GB" altLang="en-US" sz="2400" dirty="0" err="1"/>
              <a:t>sačinjava</a:t>
            </a:r>
            <a:r>
              <a:rPr lang="en-GB" altLang="en-US" sz="2400" dirty="0"/>
              <a:t> tri </a:t>
            </a:r>
            <a:r>
              <a:rPr lang="en-GB" altLang="en-US" sz="2400" dirty="0" err="1"/>
              <a:t>komponente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boje</a:t>
            </a:r>
            <a:r>
              <a:rPr lang="en-GB" altLang="en-US" sz="2400" dirty="0"/>
              <a:t>. </a:t>
            </a:r>
            <a:endParaRPr lang="sr-Latn-C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5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Valer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U prirodi postoji na hiljade valerskih vrijednosti koje ljudsko oko ne može tako lako da razlikuje. Iz praktičnih razloga koriste se valerske skale daleko manjeg raspona. Često se koristi tzv. 9-stepena skala koju je predložio Denman Ross 1907. godine.</a:t>
            </a:r>
            <a:endParaRPr lang="en-US" dirty="0"/>
          </a:p>
        </p:txBody>
      </p:sp>
      <p:graphicFrame>
        <p:nvGraphicFramePr>
          <p:cNvPr id="4" name="Object 90">
            <a:extLst>
              <a:ext uri="{FF2B5EF4-FFF2-40B4-BE49-F238E27FC236}">
                <a16:creationId xmlns:a16="http://schemas.microsoft.com/office/drawing/2014/main" id="{7A5A9B31-4B3C-420A-86A5-51A5D8F22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38436"/>
              </p:ext>
            </p:extLst>
          </p:nvPr>
        </p:nvGraphicFramePr>
        <p:xfrm>
          <a:off x="2300775" y="3429000"/>
          <a:ext cx="6551613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Image" r:id="rId3" imgW="9968254" imgH="5180952" progId="">
                  <p:embed/>
                </p:oleObj>
              </mc:Choice>
              <mc:Fallback>
                <p:oleObj name="Image" r:id="rId3" imgW="9968254" imgH="5180952" progId="">
                  <p:embed/>
                  <p:pic>
                    <p:nvPicPr>
                      <p:cNvPr id="4098" name="Object 90">
                        <a:extLst>
                          <a:ext uri="{FF2B5EF4-FFF2-40B4-BE49-F238E27FC236}">
                            <a16:creationId xmlns:a16="http://schemas.microsoft.com/office/drawing/2014/main" id="{89A12EF8-041D-4C5B-86CA-B21B035437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775" y="3429000"/>
                        <a:ext cx="6551613" cy="340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0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B822-3EB3-4237-9F42-3F77F8B5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Valer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DD1D-2539-4FDE-B177-39764390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o"/>
            </a:pPr>
            <a:r>
              <a:rPr lang="en-US" altLang="en-US" sz="2400" dirty="0"/>
              <a:t> </a:t>
            </a:r>
            <a:r>
              <a:rPr lang="sr-Latn-CS" altLang="en-US" sz="2400" dirty="0"/>
              <a:t>Svaka boja nužno posjeduje određen valer</a:t>
            </a:r>
            <a:r>
              <a:rPr lang="sr-Latn-CS" altLang="en-US" dirty="0"/>
              <a:t>. </a:t>
            </a:r>
          </a:p>
          <a:p>
            <a:pPr>
              <a:buFont typeface="Wingdings" pitchFamily="2" charset="2"/>
              <a:buChar char="o"/>
            </a:pPr>
            <a:endParaRPr lang="sr-Latn-CS" altLang="en-US" dirty="0"/>
          </a:p>
          <a:p>
            <a:pPr>
              <a:buFont typeface="Wingdings" pitchFamily="2" charset="2"/>
              <a:buChar char="o"/>
            </a:pPr>
            <a:r>
              <a:rPr lang="en-US" altLang="en-US" dirty="0"/>
              <a:t> </a:t>
            </a:r>
            <a:r>
              <a:rPr lang="sr-Latn-CS" altLang="en-US" sz="2400" dirty="0"/>
              <a:t>Upotreba valera u grafici varira od dvodimenzionalnog (površinskog, ravnomjernog) rasprostiranja, do gradiranog prelaženja od svjetlog u tamno </a:t>
            </a:r>
            <a:r>
              <a:rPr lang="en-US" altLang="en-US" sz="2400" dirty="0"/>
              <a:t>(gradient, dim)</a:t>
            </a:r>
            <a:r>
              <a:rPr lang="sr-Latn-CS" altLang="en-US" sz="2400" dirty="0"/>
              <a:t>), čime se postiže iluzija reljefnosti.</a:t>
            </a:r>
          </a:p>
          <a:p>
            <a:endParaRPr lang="en-US" dirty="0"/>
          </a:p>
        </p:txBody>
      </p:sp>
      <p:pic>
        <p:nvPicPr>
          <p:cNvPr id="4" name="Picture 4" descr="blue">
            <a:extLst>
              <a:ext uri="{FF2B5EF4-FFF2-40B4-BE49-F238E27FC236}">
                <a16:creationId xmlns:a16="http://schemas.microsoft.com/office/drawing/2014/main" id="{0294A9A9-BFBD-4BF1-B765-D679C959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53" y="4743329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42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73BFD119-B4AD-4F11-A692-D699877FC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dirty="0" err="1"/>
              <a:t>Principi</a:t>
            </a:r>
            <a:r>
              <a:rPr lang="en-GB" altLang="en-US" dirty="0"/>
              <a:t> </a:t>
            </a:r>
            <a:r>
              <a:rPr lang="en-GB" altLang="en-US" sz="4200" dirty="0" err="1"/>
              <a:t>dizajna</a:t>
            </a:r>
            <a:endParaRPr lang="sr-Latn-CS" altLang="en-US" sz="4200" dirty="0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312B232-252C-4B05-994B-760B6EB8A2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err="1"/>
              <a:t>Počnimo</a:t>
            </a:r>
            <a:r>
              <a:rPr lang="en-US" altLang="en-US" dirty="0"/>
              <a:t> od </a:t>
            </a:r>
            <a:r>
              <a:rPr lang="en-US" altLang="en-US" dirty="0" err="1"/>
              <a:t>principa</a:t>
            </a:r>
            <a:r>
              <a:rPr lang="en-US" altLang="en-US" dirty="0"/>
              <a:t> </a:t>
            </a:r>
            <a:r>
              <a:rPr lang="en-US" altLang="en-US" dirty="0" err="1"/>
              <a:t>dizajna</a:t>
            </a:r>
            <a:r>
              <a:rPr lang="en-US" altLang="en-US" dirty="0"/>
              <a:t>, </a:t>
            </a:r>
            <a:r>
              <a:rPr lang="en-US" altLang="en-US" dirty="0" err="1"/>
              <a:t>aksioma</a:t>
            </a:r>
            <a:r>
              <a:rPr lang="en-US" altLang="en-US" dirty="0"/>
              <a:t> (</a:t>
            </a:r>
            <a:r>
              <a:rPr lang="en-US" altLang="en-US" sz="1600" dirty="0"/>
              <a:t>u </a:t>
            </a:r>
            <a:r>
              <a:rPr lang="en-US" altLang="en-US" sz="1600" dirty="0" err="1"/>
              <a:t>matematici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vrhovni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stav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koji</a:t>
            </a:r>
            <a:r>
              <a:rPr lang="en-US" altLang="en-US" sz="1600" dirty="0"/>
              <a:t> se ne </a:t>
            </a:r>
            <a:r>
              <a:rPr lang="en-US" altLang="en-US" sz="1600" dirty="0" err="1"/>
              <a:t>dokazuje</a:t>
            </a:r>
            <a:r>
              <a:rPr lang="en-US" altLang="en-US" dirty="0"/>
              <a:t>) </a:t>
            </a:r>
            <a:r>
              <a:rPr lang="en-US" altLang="en-US" dirty="0" err="1"/>
              <a:t>naše</a:t>
            </a:r>
            <a:r>
              <a:rPr lang="en-US" altLang="en-US" dirty="0"/>
              <a:t> </a:t>
            </a:r>
            <a:r>
              <a:rPr lang="en-US" altLang="en-US" dirty="0" err="1"/>
              <a:t>profesije</a:t>
            </a:r>
            <a:r>
              <a:rPr lang="en-US" altLang="en-US" dirty="0"/>
              <a:t>. </a:t>
            </a:r>
            <a:r>
              <a:rPr lang="en-US" altLang="en-US" dirty="0" err="1"/>
              <a:t>Konkretno</a:t>
            </a:r>
            <a:r>
              <a:rPr lang="en-US" altLang="en-US" dirty="0"/>
              <a:t>, </a:t>
            </a:r>
            <a:r>
              <a:rPr lang="en-US" altLang="en-US" dirty="0" err="1"/>
              <a:t>razmatraćemo</a:t>
            </a:r>
            <a:r>
              <a:rPr lang="en-US" altLang="en-US" dirty="0"/>
              <a:t> </a:t>
            </a:r>
            <a:r>
              <a:rPr lang="en-US" altLang="en-US" dirty="0" err="1"/>
              <a:t>sledeće</a:t>
            </a:r>
            <a:r>
              <a:rPr lang="en-US" altLang="en-US" dirty="0"/>
              <a:t> </a:t>
            </a:r>
            <a:r>
              <a:rPr lang="en-US" altLang="en-US" dirty="0" err="1"/>
              <a:t>principe</a:t>
            </a:r>
            <a:r>
              <a:rPr lang="en-US" altLang="en-US" dirty="0"/>
              <a:t>:</a:t>
            </a:r>
            <a:endParaRPr lang="sr-Latn-CS" altLang="en-US" dirty="0"/>
          </a:p>
          <a:p>
            <a:pPr eaLnBrk="1" hangingPunct="1"/>
            <a:endParaRPr lang="en-GB" altLang="en-US" dirty="0"/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dirty="0"/>
              <a:t> </a:t>
            </a:r>
            <a:r>
              <a:rPr lang="en-US" altLang="en-US" dirty="0" err="1"/>
              <a:t>Ritam</a:t>
            </a:r>
            <a:endParaRPr lang="sr-Latn-CS" altLang="en-US" dirty="0"/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dirty="0"/>
              <a:t> </a:t>
            </a:r>
            <a:r>
              <a:rPr lang="sr-Latn-CS" altLang="en-US" dirty="0"/>
              <a:t>Kontrast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dirty="0"/>
              <a:t> </a:t>
            </a:r>
            <a:r>
              <a:rPr lang="sr-Latn-CS" altLang="en-US" dirty="0"/>
              <a:t>Balans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dirty="0"/>
              <a:t> </a:t>
            </a:r>
            <a:r>
              <a:rPr lang="sr-Latn-CS" altLang="en-US" dirty="0"/>
              <a:t>Harmonija</a:t>
            </a:r>
            <a:endParaRPr lang="en-GB" altLang="en-US" dirty="0"/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dirty="0"/>
              <a:t> </a:t>
            </a:r>
            <a:r>
              <a:rPr lang="en-US" altLang="en-US" dirty="0" err="1"/>
              <a:t>Proporcij</a:t>
            </a:r>
            <a:r>
              <a:rPr lang="sr-Latn-CS" altLang="en-US" dirty="0"/>
              <a:t>a</a:t>
            </a:r>
            <a:endParaRPr lang="en-GB" altLang="en-US" dirty="0"/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dirty="0"/>
              <a:t> </a:t>
            </a:r>
            <a:r>
              <a:rPr lang="en-US" altLang="en-US" dirty="0" err="1"/>
              <a:t>Dominacij</a:t>
            </a:r>
            <a:r>
              <a:rPr lang="sr-Latn-CS" altLang="en-US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endParaRPr lang="en-GB" altLang="en-US" dirty="0"/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dirty="0"/>
              <a:t> </a:t>
            </a:r>
            <a:r>
              <a:rPr lang="sr-Latn-CS" altLang="en-US" dirty="0"/>
              <a:t>J</a:t>
            </a:r>
            <a:r>
              <a:rPr lang="en-US" altLang="en-US" dirty="0" err="1"/>
              <a:t>edinstvo</a:t>
            </a:r>
            <a:endParaRPr lang="sr-Latn-CS" altLang="en-US" dirty="0"/>
          </a:p>
          <a:p>
            <a:pPr eaLnBrk="1" hangingPunct="1">
              <a:buFont typeface="Wingdings" pitchFamily="2" charset="2"/>
              <a:buChar char="o"/>
            </a:pPr>
            <a:r>
              <a:rPr lang="sr-Latn-CS" altLang="en-US" dirty="0"/>
              <a:t>...</a:t>
            </a:r>
            <a:endParaRPr lang="en-GB" altLang="en-US" dirty="0"/>
          </a:p>
          <a:p>
            <a:pPr eaLnBrk="1" hangingPunct="1"/>
            <a:endParaRPr lang="sr-Latn-C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12232B4-BEC5-4036-BE59-32D2C170F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Ritam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2A438C4-123E-4369-B99D-77F590DD5E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o"/>
            </a:pP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Ritam</a:t>
            </a:r>
            <a:r>
              <a:rPr lang="en-GB" altLang="ko-KR" dirty="0">
                <a:ea typeface="굴림" panose="020B0600000101010101" pitchFamily="34" charset="-127"/>
              </a:rPr>
              <a:t> je </a:t>
            </a:r>
            <a:r>
              <a:rPr lang="en-GB" altLang="ko-KR" dirty="0" err="1">
                <a:ea typeface="굴림" panose="020B0600000101010101" pitchFamily="34" charset="-127"/>
              </a:rPr>
              <a:t>pravilna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promjena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ili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ponavljanje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elemenata</a:t>
            </a:r>
            <a:r>
              <a:rPr lang="en-GB" altLang="ko-KR" dirty="0">
                <a:ea typeface="굴림" panose="020B0600000101010101" pitchFamily="34" charset="-127"/>
              </a:rPr>
              <a:t>. </a:t>
            </a:r>
            <a:endParaRPr lang="sr-Latn-CS" altLang="ko-KR" dirty="0"/>
          </a:p>
          <a:p>
            <a:pPr eaLnBrk="1" hangingPunct="1">
              <a:buFont typeface="Wingdings" pitchFamily="2" charset="2"/>
              <a:buChar char="o"/>
            </a:pP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Ritam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može</a:t>
            </a:r>
            <a:r>
              <a:rPr lang="en-US" altLang="ko-KR" dirty="0">
                <a:ea typeface="굴림" panose="020B0600000101010101" pitchFamily="34" charset="-127"/>
              </a:rPr>
              <a:t> da </a:t>
            </a:r>
            <a:r>
              <a:rPr lang="en-US" altLang="ko-KR" dirty="0" err="1">
                <a:ea typeface="굴림" panose="020B0600000101010101" pitchFamily="34" charset="-127"/>
              </a:rPr>
              <a:t>stvori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utisak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kretanja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kao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da </a:t>
            </a:r>
            <a:r>
              <a:rPr lang="en-US" altLang="ko-KR" dirty="0" err="1">
                <a:ea typeface="굴림" panose="020B0600000101010101" pitchFamily="34" charset="-127"/>
              </a:rPr>
              <a:t>uspostavi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šablon</a:t>
            </a:r>
            <a:r>
              <a:rPr lang="en-US" altLang="ko-KR" dirty="0">
                <a:ea typeface="굴림" panose="020B0600000101010101" pitchFamily="34" charset="-127"/>
              </a:rPr>
              <a:t> (</a:t>
            </a:r>
            <a:r>
              <a:rPr lang="en-US" altLang="ko-KR" dirty="0" err="1">
                <a:ea typeface="굴림" panose="020B0600000101010101" pitchFamily="34" charset="-127"/>
              </a:rPr>
              <a:t>mustru</a:t>
            </a:r>
            <a:r>
              <a:rPr lang="en-US" altLang="ko-KR" dirty="0">
                <a:ea typeface="굴림" panose="020B0600000101010101" pitchFamily="34" charset="-127"/>
              </a:rPr>
              <a:t>) </a:t>
            </a:r>
            <a:r>
              <a:rPr lang="en-US" altLang="ko-KR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teksturu</a:t>
            </a:r>
            <a:r>
              <a:rPr lang="en-US" altLang="ko-KR" dirty="0">
                <a:ea typeface="굴림" panose="020B0600000101010101" pitchFamily="34" charset="-127"/>
              </a:rPr>
              <a:t>. 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dirty="0" err="1"/>
              <a:t>Postavljanje</a:t>
            </a:r>
            <a:r>
              <a:rPr lang="en-US" altLang="en-US" dirty="0"/>
              <a:t> </a:t>
            </a:r>
            <a:r>
              <a:rPr lang="en-US" altLang="en-US" dirty="0" err="1"/>
              <a:t>elemenata</a:t>
            </a:r>
            <a:r>
              <a:rPr lang="en-US" altLang="en-US" dirty="0"/>
              <a:t> u </a:t>
            </a:r>
            <a:r>
              <a:rPr lang="en-US" altLang="en-US" dirty="0" err="1"/>
              <a:t>redovnim</a:t>
            </a:r>
            <a:r>
              <a:rPr lang="en-US" altLang="en-US" dirty="0"/>
              <a:t> </a:t>
            </a:r>
            <a:r>
              <a:rPr lang="en-US" altLang="en-US" dirty="0" err="1"/>
              <a:t>intervalima</a:t>
            </a:r>
            <a:r>
              <a:rPr lang="en-US" altLang="en-US" dirty="0"/>
              <a:t> </a:t>
            </a:r>
            <a:r>
              <a:rPr lang="en-US" altLang="en-US" dirty="0" err="1"/>
              <a:t>stvara</a:t>
            </a:r>
            <a:r>
              <a:rPr lang="en-US" altLang="en-US" dirty="0"/>
              <a:t>  </a:t>
            </a:r>
            <a:r>
              <a:rPr lang="en-US" altLang="en-US" dirty="0" err="1"/>
              <a:t>gladak</a:t>
            </a:r>
            <a:r>
              <a:rPr lang="en-US" altLang="en-US" dirty="0"/>
              <a:t>, </a:t>
            </a:r>
            <a:r>
              <a:rPr lang="sr-Latn-ME" altLang="en-US" dirty="0"/>
              <a:t>č</a:t>
            </a:r>
            <a:r>
              <a:rPr lang="en-US" altLang="en-US" dirty="0" err="1"/>
              <a:t>ak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miran</a:t>
            </a:r>
            <a:r>
              <a:rPr lang="en-US" altLang="en-US" dirty="0"/>
              <a:t> </a:t>
            </a:r>
            <a:r>
              <a:rPr lang="en-US" altLang="en-US" dirty="0" err="1"/>
              <a:t>ritam</a:t>
            </a:r>
            <a:r>
              <a:rPr lang="en-US" altLang="en-US" dirty="0"/>
              <a:t>, </a:t>
            </a:r>
            <a:r>
              <a:rPr lang="en-US" altLang="en-US" dirty="0" err="1"/>
              <a:t>opuštajuce</a:t>
            </a:r>
            <a:r>
              <a:rPr lang="en-US" altLang="en-US" dirty="0"/>
              <a:t> </a:t>
            </a:r>
            <a:r>
              <a:rPr lang="en-US" altLang="en-US" dirty="0" err="1"/>
              <a:t>raspoloženje</a:t>
            </a:r>
            <a:r>
              <a:rPr lang="en-US" altLang="en-US" dirty="0"/>
              <a:t>. 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dirty="0"/>
              <a:t> Nagle prom</a:t>
            </a:r>
            <a:r>
              <a:rPr lang="sr-Latn-ME" altLang="en-US" dirty="0"/>
              <a:t>j</a:t>
            </a:r>
            <a:r>
              <a:rPr lang="en-US" altLang="en-US" dirty="0" err="1"/>
              <a:t>ene</a:t>
            </a:r>
            <a:r>
              <a:rPr lang="en-US" altLang="en-US" dirty="0"/>
              <a:t> u </a:t>
            </a:r>
            <a:r>
              <a:rPr lang="en-US" altLang="en-US" dirty="0" err="1"/>
              <a:t>veli</a:t>
            </a:r>
            <a:r>
              <a:rPr lang="sr-Latn-ME" altLang="en-US" dirty="0"/>
              <a:t>č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razmaka</a:t>
            </a:r>
            <a:r>
              <a:rPr lang="en-US" altLang="en-US" dirty="0"/>
              <a:t> </a:t>
            </a:r>
            <a:r>
              <a:rPr lang="en-US" altLang="en-US" dirty="0" err="1"/>
              <a:t>elemenata</a:t>
            </a:r>
            <a:r>
              <a:rPr lang="en-US" altLang="en-US" dirty="0"/>
              <a:t> </a:t>
            </a:r>
            <a:r>
              <a:rPr lang="en-US" altLang="en-US" dirty="0" err="1"/>
              <a:t>stvara</a:t>
            </a:r>
            <a:r>
              <a:rPr lang="en-US" altLang="en-US" dirty="0"/>
              <a:t> </a:t>
            </a:r>
            <a:r>
              <a:rPr lang="en-US" altLang="en-US" dirty="0" err="1"/>
              <a:t>brz</a:t>
            </a:r>
            <a:r>
              <a:rPr lang="en-US" altLang="en-US" dirty="0"/>
              <a:t>, </a:t>
            </a:r>
            <a:r>
              <a:rPr lang="en-US" altLang="en-US" dirty="0" err="1"/>
              <a:t>živahan</a:t>
            </a:r>
            <a:r>
              <a:rPr lang="en-US" altLang="en-US" dirty="0"/>
              <a:t> </a:t>
            </a:r>
            <a:r>
              <a:rPr lang="en-US" altLang="en-US" dirty="0" err="1"/>
              <a:t>ritam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uzbu</a:t>
            </a:r>
            <a:r>
              <a:rPr lang="sr-Latn-ME" altLang="en-US" dirty="0"/>
              <a:t>đ</a:t>
            </a:r>
            <a:r>
              <a:rPr lang="en-US" altLang="en-US" dirty="0" err="1"/>
              <a:t>enje</a:t>
            </a:r>
            <a:r>
              <a:rPr lang="en-US" altLang="en-US" dirty="0"/>
              <a:t>.</a:t>
            </a:r>
          </a:p>
          <a:p>
            <a:pPr eaLnBrk="1" hangingPunct="1">
              <a:buFont typeface="Wingdings" pitchFamily="2" charset="2"/>
              <a:buChar char="o"/>
            </a:pPr>
            <a:endParaRPr lang="sr-Latn-C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69158A2-F23A-425A-BB98-985727C55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altLang="en-US"/>
              <a:t>Ritam</a:t>
            </a:r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172A5208-F06F-4E40-A2A4-536C477FD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6778F665-E696-4E2E-8233-E17BE89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27D4A37-3DA5-4A83-8BCA-E40A939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6" name="Picture 2" descr="C:\Users\Milos\Desktop\lotuspebbles1.JPG">
            <a:extLst>
              <a:ext uri="{FF2B5EF4-FFF2-40B4-BE49-F238E27FC236}">
                <a16:creationId xmlns:a16="http://schemas.microsoft.com/office/drawing/2014/main" id="{3BEAD95D-1D72-4051-8FEC-7A3F0101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0" y="1260648"/>
            <a:ext cx="5449471" cy="20163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B111820-A087-4A1C-93B0-CBE6D20EB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0E42D04-1988-4289-B6F8-03BA959EC2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o"/>
            </a:pPr>
            <a:r>
              <a:rPr lang="en-US" altLang="en-US" b="1"/>
              <a:t> Regularni</a:t>
            </a:r>
            <a:r>
              <a:rPr lang="en-US" altLang="en-US"/>
              <a:t>: regularni ritam se javlja kada su intervali između elemenata i često sami elementi, slični po veličini ili dužini.</a:t>
            </a:r>
            <a:endParaRPr lang="sr-Latn-CS" altLang="en-US"/>
          </a:p>
        </p:txBody>
      </p:sp>
      <p:pic>
        <p:nvPicPr>
          <p:cNvPr id="81925" name="Picture 1" descr="C:\Users\Milos\Desktop\johnbrookes001.jpg">
            <a:extLst>
              <a:ext uri="{FF2B5EF4-FFF2-40B4-BE49-F238E27FC236}">
                <a16:creationId xmlns:a16="http://schemas.microsoft.com/office/drawing/2014/main" id="{D32FDCA8-B34C-41DB-831D-C8714120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88" y="4085841"/>
            <a:ext cx="2239791" cy="21625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Regular rhythm">
            <a:extLst>
              <a:ext uri="{FF2B5EF4-FFF2-40B4-BE49-F238E27FC236}">
                <a16:creationId xmlns:a16="http://schemas.microsoft.com/office/drawing/2014/main" id="{FAD65190-BF4A-40E4-81C5-36034B1F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29" y="4275561"/>
            <a:ext cx="2627752" cy="17831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B5D29A2-426F-460E-8B8E-8A4B8E38D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altLang="en-US" dirty="0"/>
              <a:t>Ritam</a:t>
            </a:r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172A5208-F06F-4E40-A2A4-536C477FD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6778F665-E696-4E2E-8233-E17BE89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27D4A37-3DA5-4A83-8BCA-E40A939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949" name="Picture 1" descr="C:\Users\Milos\Desktop\blackandwhite.jpg">
            <a:extLst>
              <a:ext uri="{FF2B5EF4-FFF2-40B4-BE49-F238E27FC236}">
                <a16:creationId xmlns:a16="http://schemas.microsoft.com/office/drawing/2014/main" id="{226485D2-433B-45EE-A065-6162A6B8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92" y="647699"/>
            <a:ext cx="4839107" cy="32422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B111820-A087-4A1C-93B0-CBE6D20EB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16634D4-EABE-4C39-B374-5D590E9D7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o"/>
            </a:pPr>
            <a:r>
              <a:rPr lang="en-US" altLang="en-US" b="1" dirty="0"/>
              <a:t> </a:t>
            </a:r>
            <a:r>
              <a:rPr lang="sr-Latn-CS" altLang="en-US" sz="2400" b="1" dirty="0"/>
              <a:t>Tekući</a:t>
            </a:r>
            <a:r>
              <a:rPr lang="sr-Latn-CS" altLang="en-US" sz="2400" dirty="0"/>
              <a:t> (f</a:t>
            </a:r>
            <a:r>
              <a:rPr lang="en-US" altLang="en-US" sz="2400" dirty="0"/>
              <a:t>lowing</a:t>
            </a:r>
            <a:r>
              <a:rPr lang="sr-Latn-CS" altLang="en-US" sz="2400" dirty="0"/>
              <a:t>)</a:t>
            </a:r>
            <a:r>
              <a:rPr lang="en-US" altLang="en-US" sz="2400" dirty="0"/>
              <a:t>: </a:t>
            </a:r>
            <a:r>
              <a:rPr lang="sr-Latn-CS" altLang="en-US" sz="2400" dirty="0"/>
              <a:t>tekući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ritam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utisak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kretanja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često</a:t>
            </a:r>
            <a:r>
              <a:rPr lang="en-US" altLang="en-US" sz="2400" dirty="0"/>
              <a:t> je </a:t>
            </a:r>
            <a:r>
              <a:rPr lang="en-US" altLang="en-US" sz="2400" dirty="0" err="1"/>
              <a:t>više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organski</a:t>
            </a:r>
            <a:r>
              <a:rPr lang="en-US" altLang="en-US" sz="2400" dirty="0"/>
              <a:t> po </a:t>
            </a:r>
            <a:r>
              <a:rPr lang="en-US" altLang="en-US" sz="2400" dirty="0" err="1"/>
              <a:t>prirodi</a:t>
            </a:r>
            <a:r>
              <a:rPr lang="en-US" altLang="en-US" sz="2400" dirty="0"/>
              <a:t>.</a:t>
            </a:r>
            <a:endParaRPr lang="sr-Latn-CS" altLang="en-US" dirty="0"/>
          </a:p>
        </p:txBody>
      </p:sp>
      <p:pic>
        <p:nvPicPr>
          <p:cNvPr id="82950" name="Picture 2" descr="C:\Users\Milos\Desktop\Winter Solstice.jpg">
            <a:extLst>
              <a:ext uri="{FF2B5EF4-FFF2-40B4-BE49-F238E27FC236}">
                <a16:creationId xmlns:a16="http://schemas.microsoft.com/office/drawing/2014/main" id="{AF174C8D-0FBE-4F80-9B11-EFD8063D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08" y="4181712"/>
            <a:ext cx="2627752" cy="19708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5" descr="Flowing rhythm">
            <a:extLst>
              <a:ext uri="{FF2B5EF4-FFF2-40B4-BE49-F238E27FC236}">
                <a16:creationId xmlns:a16="http://schemas.microsoft.com/office/drawing/2014/main" id="{3A7B36C6-2205-4488-B166-DD7479C3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29" y="4275561"/>
            <a:ext cx="2627752" cy="17831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>
            <a:extLst>
              <a:ext uri="{FF2B5EF4-FFF2-40B4-BE49-F238E27FC236}">
                <a16:creationId xmlns:a16="http://schemas.microsoft.com/office/drawing/2014/main" id="{C807F40B-215E-4016-86B5-D8D5B7CF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A335D-24CC-40F6-9CC4-3FCB2B90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sr-Latn-CS" altLang="en-US" dirty="0"/>
              <a:t>Tačka</a:t>
            </a:r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99666CB-33C7-4715-9945-065608444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AB134A2B-B40D-404D-89C2-5D5ED1106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Content Placeholder 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8ADCF40-F646-4570-B59D-52AC20FDF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30"/>
          <a:stretch/>
        </p:blipFill>
        <p:spPr>
          <a:xfrm>
            <a:off x="653484" y="2750623"/>
            <a:ext cx="3413845" cy="3257334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78FB-6CE4-4C36-8C3B-FE99F4C50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416" y="2286162"/>
            <a:ext cx="7748922" cy="444060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2"/>
                </a:solidFill>
              </a:rPr>
              <a:t>Najmanji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najjednostavniji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grafički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znak</a:t>
            </a:r>
            <a:r>
              <a:rPr lang="en-US" dirty="0">
                <a:solidFill>
                  <a:schemeClr val="bg2"/>
                </a:solidFill>
              </a:rPr>
              <a:t> je </a:t>
            </a:r>
            <a:r>
              <a:rPr lang="en-US" b="1" u="sng" dirty="0" err="1">
                <a:solidFill>
                  <a:schemeClr val="tx2">
                    <a:lumMod val="25000"/>
                  </a:schemeClr>
                </a:solidFill>
              </a:rPr>
              <a:t>tačka</a:t>
            </a:r>
            <a:r>
              <a:rPr lang="en-US" dirty="0">
                <a:solidFill>
                  <a:schemeClr val="bg2"/>
                </a:solidFill>
              </a:rPr>
              <a:t>. U </a:t>
            </a:r>
            <a:r>
              <a:rPr lang="en-US" dirty="0" err="1">
                <a:solidFill>
                  <a:schemeClr val="bg2"/>
                </a:solidFill>
              </a:rPr>
              <a:t>likovnom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smislu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tačka</a:t>
            </a:r>
            <a:r>
              <a:rPr lang="en-US" dirty="0">
                <a:solidFill>
                  <a:schemeClr val="bg2"/>
                </a:solidFill>
              </a:rPr>
              <a:t> je </a:t>
            </a:r>
            <a:r>
              <a:rPr lang="en-US" dirty="0" err="1">
                <a:solidFill>
                  <a:schemeClr val="bg2"/>
                </a:solidFill>
              </a:rPr>
              <a:t>optički</a:t>
            </a:r>
            <a:r>
              <a:rPr lang="en-US" dirty="0">
                <a:solidFill>
                  <a:schemeClr val="bg2"/>
                </a:solidFill>
              </a:rPr>
              <a:t> element </a:t>
            </a:r>
            <a:r>
              <a:rPr lang="en-US" dirty="0" err="1">
                <a:solidFill>
                  <a:schemeClr val="bg2"/>
                </a:solidFill>
              </a:rPr>
              <a:t>koji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označava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središte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radnje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Tačka</a:t>
            </a:r>
            <a:r>
              <a:rPr lang="en-US" dirty="0">
                <a:solidFill>
                  <a:schemeClr val="bg2"/>
                </a:solidFill>
              </a:rPr>
              <a:t> je </a:t>
            </a:r>
            <a:r>
              <a:rPr lang="en-US" dirty="0" err="1">
                <a:solidFill>
                  <a:schemeClr val="bg2"/>
                </a:solidFill>
              </a:rPr>
              <a:t>lokacija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radnje</a:t>
            </a:r>
            <a:r>
              <a:rPr lang="en-US" dirty="0">
                <a:solidFill>
                  <a:schemeClr val="bg2"/>
                </a:solidFill>
              </a:rPr>
              <a:t>. Ona </a:t>
            </a:r>
            <a:r>
              <a:rPr lang="en-US" dirty="0" err="1">
                <a:solidFill>
                  <a:schemeClr val="bg2"/>
                </a:solidFill>
              </a:rPr>
              <a:t>nas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obav</a:t>
            </a:r>
            <a:r>
              <a:rPr lang="sr-Latn-ME" dirty="0">
                <a:solidFill>
                  <a:schemeClr val="bg2"/>
                </a:solidFill>
              </a:rPr>
              <a:t>j</a:t>
            </a:r>
            <a:r>
              <a:rPr lang="en-US" dirty="0" err="1">
                <a:solidFill>
                  <a:schemeClr val="bg2"/>
                </a:solidFill>
              </a:rPr>
              <a:t>eštava</a:t>
            </a:r>
            <a:r>
              <a:rPr lang="en-US" dirty="0">
                <a:solidFill>
                  <a:schemeClr val="bg2"/>
                </a:solidFill>
              </a:rPr>
              <a:t> o </a:t>
            </a:r>
            <a:r>
              <a:rPr lang="en-US" dirty="0" err="1">
                <a:solidFill>
                  <a:schemeClr val="bg2"/>
                </a:solidFill>
              </a:rPr>
              <a:t>nekoj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optičkoj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intervenciji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određuje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njene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tačne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koordinate</a:t>
            </a:r>
            <a:r>
              <a:rPr lang="en-US" dirty="0">
                <a:solidFill>
                  <a:schemeClr val="bg2"/>
                </a:solidFill>
              </a:rPr>
              <a:t> u </a:t>
            </a:r>
            <a:r>
              <a:rPr lang="en-US" dirty="0" err="1">
                <a:solidFill>
                  <a:schemeClr val="bg2"/>
                </a:solidFill>
              </a:rPr>
              <a:t>prostoru</a:t>
            </a:r>
            <a:r>
              <a:rPr lang="en-US" dirty="0">
                <a:solidFill>
                  <a:schemeClr val="bg2"/>
                </a:solidFill>
              </a:rPr>
              <a:t>. </a:t>
            </a:r>
            <a:endParaRPr lang="sr-Latn-ME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u="sng" dirty="0">
                <a:solidFill>
                  <a:schemeClr val="tx2">
                    <a:lumMod val="25000"/>
                  </a:schemeClr>
                </a:solidFill>
              </a:rPr>
              <a:t>TAČKA</a:t>
            </a:r>
            <a:r>
              <a:rPr lang="en-US" dirty="0">
                <a:solidFill>
                  <a:schemeClr val="bg2"/>
                </a:solidFill>
              </a:rPr>
              <a:t> je </a:t>
            </a:r>
            <a:r>
              <a:rPr lang="en-US" dirty="0" err="1">
                <a:solidFill>
                  <a:schemeClr val="bg2"/>
                </a:solidFill>
              </a:rPr>
              <a:t>oblik</a:t>
            </a:r>
            <a:r>
              <a:rPr lang="en-US" dirty="0">
                <a:solidFill>
                  <a:schemeClr val="bg2"/>
                </a:solidFill>
              </a:rPr>
              <a:t> bez </a:t>
            </a:r>
            <a:r>
              <a:rPr lang="en-US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jedne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naglašene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dimenzije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en-US" dirty="0" err="1">
                <a:solidFill>
                  <a:schemeClr val="bg2"/>
                </a:solidFill>
              </a:rPr>
              <a:t>niti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visine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niti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širine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niti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dužine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sr-Latn-ME" dirty="0">
                <a:solidFill>
                  <a:schemeClr val="bg2"/>
                </a:solidFill>
              </a:rPr>
              <a:t>K</a:t>
            </a:r>
            <a:r>
              <a:rPr lang="en-US" dirty="0" err="1">
                <a:solidFill>
                  <a:schemeClr val="bg2"/>
                </a:solidFill>
              </a:rPr>
              <a:t>retanjem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ostavljanjem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stvara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crtu</a:t>
            </a:r>
            <a:r>
              <a:rPr lang="en-US" dirty="0">
                <a:solidFill>
                  <a:schemeClr val="bg2"/>
                </a:solidFill>
              </a:rPr>
              <a:t>, a </a:t>
            </a:r>
            <a:r>
              <a:rPr lang="en-US" dirty="0" err="1">
                <a:solidFill>
                  <a:schemeClr val="bg2"/>
                </a:solidFill>
              </a:rPr>
              <a:t>proširenjem</a:t>
            </a:r>
            <a:r>
              <a:rPr lang="en-US" dirty="0">
                <a:solidFill>
                  <a:schemeClr val="bg2"/>
                </a:solidFill>
              </a:rPr>
              <a:t> u </a:t>
            </a:r>
            <a:r>
              <a:rPr lang="en-US" dirty="0" err="1">
                <a:solidFill>
                  <a:schemeClr val="bg2"/>
                </a:solidFill>
              </a:rPr>
              <a:t>određenom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trenutku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nastaje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površina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kao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zgušnjavanjem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mnoštva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tačaka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2"/>
                </a:solidFill>
              </a:rPr>
              <a:t>Usprkos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neuhvatljivosti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tačka</a:t>
            </a:r>
            <a:r>
              <a:rPr lang="en-US" dirty="0">
                <a:solidFill>
                  <a:schemeClr val="bg2"/>
                </a:solidFill>
              </a:rPr>
              <a:t> je </a:t>
            </a:r>
            <a:r>
              <a:rPr lang="en-US" dirty="0" err="1">
                <a:solidFill>
                  <a:schemeClr val="bg2"/>
                </a:solidFill>
              </a:rPr>
              <a:t>vrlo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jasna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likovna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optička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vr</a:t>
            </a:r>
            <a:r>
              <a:rPr lang="sr-Latn-ME" dirty="0">
                <a:solidFill>
                  <a:schemeClr val="bg2"/>
                </a:solidFill>
              </a:rPr>
              <a:t>ij</a:t>
            </a:r>
            <a:r>
              <a:rPr lang="en-US" dirty="0" err="1">
                <a:solidFill>
                  <a:schemeClr val="bg2"/>
                </a:solidFill>
              </a:rPr>
              <a:t>ednost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kojom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možemo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graditi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varirati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kombinovati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Jedna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tačka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određuje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lokaciju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središte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radnje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dve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tačke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sugerišu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kretanje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2"/>
                </a:solidFill>
              </a:rPr>
              <a:t>Ako</a:t>
            </a:r>
            <a:r>
              <a:rPr lang="en-US" dirty="0">
                <a:solidFill>
                  <a:schemeClr val="bg2"/>
                </a:solidFill>
              </a:rPr>
              <a:t> je </a:t>
            </a:r>
            <a:r>
              <a:rPr lang="en-US" dirty="0" err="1">
                <a:solidFill>
                  <a:schemeClr val="bg2"/>
                </a:solidFill>
              </a:rPr>
              <a:t>jedna</a:t>
            </a:r>
            <a:r>
              <a:rPr lang="en-US" dirty="0">
                <a:solidFill>
                  <a:schemeClr val="bg2"/>
                </a:solidFill>
              </a:rPr>
              <a:t> od </a:t>
            </a:r>
            <a:r>
              <a:rPr lang="en-US" dirty="0" err="1">
                <a:solidFill>
                  <a:schemeClr val="bg2"/>
                </a:solidFill>
              </a:rPr>
              <a:t>dve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postavljene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tačke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veća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ona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će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svojom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dominacijom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stvoriti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oko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napetost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tenziju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snažnije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privući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našu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pažnju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95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7">
            <a:extLst>
              <a:ext uri="{FF2B5EF4-FFF2-40B4-BE49-F238E27FC236}">
                <a16:creationId xmlns:a16="http://schemas.microsoft.com/office/drawing/2014/main" id="{ACF8AB92-D88C-4117-B01F-8E58D811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37DE81AE-C631-4810-B6A9-027F3AF95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altLang="en-US"/>
              <a:t>Ritam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3AFE755-AACD-44F9-8CBD-38F638F40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D2CC470A-BA92-4E70-907A-529EC298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3973" name="Picture 1" descr="C:\Users\Milos\Desktop\Sound-icon.png">
            <a:extLst>
              <a:ext uri="{FF2B5EF4-FFF2-40B4-BE49-F238E27FC236}">
                <a16:creationId xmlns:a16="http://schemas.microsoft.com/office/drawing/2014/main" id="{1F3B20E3-5E19-470F-979F-A3F97CCD7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5" y="3309700"/>
            <a:ext cx="2665646" cy="21391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 descr="Progressive rhythm">
            <a:extLst>
              <a:ext uri="{FF2B5EF4-FFF2-40B4-BE49-F238E27FC236}">
                <a16:creationId xmlns:a16="http://schemas.microsoft.com/office/drawing/2014/main" id="{EF6B426A-879E-463D-8FAB-D4DC8A43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07" y="2548706"/>
            <a:ext cx="2580565" cy="17510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1" descr="C:\Users\Milos\Desktop\1255459843Seattle.jpg">
            <a:extLst>
              <a:ext uri="{FF2B5EF4-FFF2-40B4-BE49-F238E27FC236}">
                <a16:creationId xmlns:a16="http://schemas.microsoft.com/office/drawing/2014/main" id="{6AE7FFE1-C589-4C5B-8F42-41C70D22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04" y="4458777"/>
            <a:ext cx="2343171" cy="17515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49BFA276-6494-4CA2-B36F-68F53033CF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7526" y="2548281"/>
            <a:ext cx="5114093" cy="365438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o"/>
            </a:pP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Progresivni</a:t>
            </a:r>
            <a:r>
              <a:rPr lang="en-US" altLang="en-US" sz="2800" dirty="0">
                <a:solidFill>
                  <a:schemeClr val="bg1"/>
                </a:solidFill>
              </a:rPr>
              <a:t>: </a:t>
            </a:r>
            <a:r>
              <a:rPr lang="en-US" altLang="en-US" sz="2800" dirty="0" err="1">
                <a:solidFill>
                  <a:schemeClr val="bg1"/>
                </a:solidFill>
              </a:rPr>
              <a:t>progresivni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ritam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prikazuje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sekvencu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oblika</a:t>
            </a:r>
            <a:r>
              <a:rPr lang="en-US" altLang="en-US" sz="2800" dirty="0">
                <a:solidFill>
                  <a:schemeClr val="bg1"/>
                </a:solidFill>
              </a:rPr>
              <a:t> (</a:t>
            </a:r>
            <a:r>
              <a:rPr lang="en-US" altLang="en-US" sz="2800" dirty="0" err="1">
                <a:solidFill>
                  <a:schemeClr val="bg1"/>
                </a:solidFill>
              </a:rPr>
              <a:t>formi</a:t>
            </a:r>
            <a:r>
              <a:rPr lang="en-US" altLang="en-US" sz="2800" dirty="0">
                <a:solidFill>
                  <a:schemeClr val="bg1"/>
                </a:solidFill>
              </a:rPr>
              <a:t>) </a:t>
            </a:r>
            <a:r>
              <a:rPr lang="en-US" altLang="en-US" sz="2800" dirty="0" err="1">
                <a:solidFill>
                  <a:schemeClr val="bg1"/>
                </a:solidFill>
              </a:rPr>
              <a:t>kroz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progresiju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koraka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  <a:endParaRPr lang="sr-Latn-C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1824D4B-8C0F-4918-A853-5C66746B8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Kontrast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8EDCE49-6CF2-4633-A7EF-9CD4018E1A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o"/>
            </a:pPr>
            <a:r>
              <a:rPr lang="en-GB" altLang="ko-KR" b="1" dirty="0">
                <a:ea typeface="굴림" panose="020B0600000101010101" pitchFamily="34" charset="-127"/>
              </a:rPr>
              <a:t> </a:t>
            </a:r>
            <a:r>
              <a:rPr lang="en-GB" altLang="ko-KR" b="1" dirty="0" err="1">
                <a:ea typeface="굴림" panose="020B0600000101010101" pitchFamily="34" charset="-127"/>
              </a:rPr>
              <a:t>Kontrast</a:t>
            </a:r>
            <a:r>
              <a:rPr lang="en-GB" altLang="ko-KR" b="1" dirty="0">
                <a:ea typeface="굴림" panose="020B0600000101010101" pitchFamily="34" charset="-127"/>
              </a:rPr>
              <a:t> je </a:t>
            </a:r>
            <a:r>
              <a:rPr lang="en-GB" altLang="ko-KR" b="1" dirty="0" err="1">
                <a:ea typeface="굴림" panose="020B0600000101010101" pitchFamily="34" charset="-127"/>
              </a:rPr>
              <a:t>sinonim</a:t>
            </a:r>
            <a:r>
              <a:rPr lang="en-GB" altLang="ko-KR" b="1" dirty="0">
                <a:ea typeface="굴림" panose="020B0600000101010101" pitchFamily="34" charset="-127"/>
              </a:rPr>
              <a:t> za </a:t>
            </a:r>
            <a:r>
              <a:rPr lang="en-GB" altLang="ko-KR" b="1" dirty="0" err="1">
                <a:ea typeface="굴림" panose="020B0600000101010101" pitchFamily="34" charset="-127"/>
              </a:rPr>
              <a:t>suprotnost</a:t>
            </a:r>
            <a:r>
              <a:rPr lang="en-GB" altLang="ko-KR" dirty="0">
                <a:ea typeface="굴림" panose="020B0600000101010101" pitchFamily="34" charset="-127"/>
              </a:rPr>
              <a:t>, </a:t>
            </a:r>
            <a:r>
              <a:rPr lang="en-GB" altLang="ko-KR" dirty="0" err="1">
                <a:ea typeface="굴림" panose="020B0600000101010101" pitchFamily="34" charset="-127"/>
              </a:rPr>
              <a:t>odnosno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naglašena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različitost</a:t>
            </a:r>
            <a:r>
              <a:rPr lang="en-GB" altLang="ko-KR" dirty="0">
                <a:ea typeface="굴림" panose="020B0600000101010101" pitchFamily="34" charset="-127"/>
              </a:rPr>
              <a:t>. 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Upoređivanjem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zaključujemo</a:t>
            </a:r>
            <a:r>
              <a:rPr lang="en-GB" altLang="ko-KR" dirty="0">
                <a:ea typeface="굴림" panose="020B0600000101010101" pitchFamily="34" charset="-127"/>
              </a:rPr>
              <a:t> da </a:t>
            </a:r>
            <a:r>
              <a:rPr lang="en-GB" altLang="ko-KR" dirty="0" err="1">
                <a:ea typeface="굴림" panose="020B0600000101010101" pitchFamily="34" charset="-127"/>
              </a:rPr>
              <a:t>su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prva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dva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trougla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jednaka</a:t>
            </a:r>
            <a:r>
              <a:rPr lang="en-GB" altLang="ko-KR" dirty="0">
                <a:ea typeface="굴림" panose="020B0600000101010101" pitchFamily="34" charset="-127"/>
              </a:rPr>
              <a:t>, </a:t>
            </a:r>
            <a:r>
              <a:rPr lang="en-GB" altLang="ko-KR" dirty="0" err="1">
                <a:ea typeface="굴림" panose="020B0600000101010101" pitchFamily="34" charset="-127"/>
              </a:rPr>
              <a:t>druga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dva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nenaglašeno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različita</a:t>
            </a:r>
            <a:r>
              <a:rPr lang="en-GB" altLang="ko-KR" dirty="0">
                <a:ea typeface="굴림" panose="020B0600000101010101" pitchFamily="34" charset="-127"/>
              </a:rPr>
              <a:t>, </a:t>
            </a:r>
            <a:r>
              <a:rPr lang="en-GB" altLang="ko-KR" dirty="0" err="1">
                <a:ea typeface="굴림" panose="020B0600000101010101" pitchFamily="34" charset="-127"/>
              </a:rPr>
              <a:t>dok</a:t>
            </a:r>
            <a:r>
              <a:rPr lang="en-GB" altLang="ko-KR" dirty="0">
                <a:ea typeface="굴림" panose="020B0600000101010101" pitchFamily="34" charset="-127"/>
              </a:rPr>
              <a:t> je </a:t>
            </a:r>
            <a:r>
              <a:rPr lang="en-GB" altLang="ko-KR" dirty="0" err="1">
                <a:ea typeface="굴림" panose="020B0600000101010101" pitchFamily="34" charset="-127"/>
              </a:rPr>
              <a:t>tek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kod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zadnjeg</a:t>
            </a:r>
            <a:r>
              <a:rPr lang="en-GB" altLang="ko-KR" dirty="0">
                <a:ea typeface="굴림" panose="020B0600000101010101" pitchFamily="34" charset="-127"/>
              </a:rPr>
              <a:t> para </a:t>
            </a:r>
            <a:r>
              <a:rPr lang="en-GB" altLang="ko-KR" dirty="0" err="1">
                <a:ea typeface="굴림" panose="020B0600000101010101" pitchFamily="34" charset="-127"/>
              </a:rPr>
              <a:t>različitost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dovoljno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naglašena</a:t>
            </a:r>
            <a:r>
              <a:rPr lang="en-GB" altLang="ko-KR" dirty="0">
                <a:ea typeface="굴림" panose="020B0600000101010101" pitchFamily="34" charset="-127"/>
              </a:rPr>
              <a:t> da </a:t>
            </a:r>
            <a:r>
              <a:rPr lang="en-GB" altLang="ko-KR" dirty="0" err="1">
                <a:ea typeface="굴림" panose="020B0600000101010101" pitchFamily="34" charset="-127"/>
              </a:rPr>
              <a:t>možemo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r>
              <a:rPr lang="en-GB" altLang="ko-KR" dirty="0" err="1">
                <a:ea typeface="굴림" panose="020B0600000101010101" pitchFamily="34" charset="-127"/>
              </a:rPr>
              <a:t>govoriti</a:t>
            </a:r>
            <a:r>
              <a:rPr lang="en-GB" altLang="ko-KR" dirty="0">
                <a:ea typeface="굴림" panose="020B0600000101010101" pitchFamily="34" charset="-127"/>
              </a:rPr>
              <a:t> o </a:t>
            </a:r>
            <a:r>
              <a:rPr lang="en-GB" altLang="ko-KR" dirty="0" err="1">
                <a:ea typeface="굴림" panose="020B0600000101010101" pitchFamily="34" charset="-127"/>
              </a:rPr>
              <a:t>suprotnosti</a:t>
            </a:r>
            <a:r>
              <a:rPr lang="en-GB" altLang="ko-KR" dirty="0">
                <a:ea typeface="굴림" panose="020B0600000101010101" pitchFamily="34" charset="-127"/>
              </a:rPr>
              <a:t>, </a:t>
            </a:r>
            <a:r>
              <a:rPr lang="en-GB" altLang="ko-KR" dirty="0" err="1">
                <a:ea typeface="굴림" panose="020B0600000101010101" pitchFamily="34" charset="-127"/>
              </a:rPr>
              <a:t>odnosno</a:t>
            </a:r>
            <a:r>
              <a:rPr lang="en-GB" altLang="ko-KR" dirty="0">
                <a:ea typeface="굴림" panose="020B0600000101010101" pitchFamily="34" charset="-127"/>
              </a:rPr>
              <a:t> o </a:t>
            </a:r>
            <a:r>
              <a:rPr lang="en-GB" altLang="ko-KR" dirty="0" err="1">
                <a:ea typeface="굴림" panose="020B0600000101010101" pitchFamily="34" charset="-127"/>
              </a:rPr>
              <a:t>kontrastu</a:t>
            </a:r>
            <a:r>
              <a:rPr lang="en-GB" altLang="ko-KR" dirty="0">
                <a:ea typeface="굴림" panose="020B0600000101010101" pitchFamily="34" charset="-127"/>
              </a:rPr>
              <a:t>.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en-GB" altLang="en-US" dirty="0">
                <a:ea typeface="굴림" panose="020B0600000101010101" pitchFamily="34" charset="-127"/>
              </a:rPr>
              <a:t> </a:t>
            </a:r>
            <a:r>
              <a:rPr lang="en-GB" altLang="en-US" dirty="0" err="1">
                <a:ea typeface="굴림" panose="020B0600000101010101" pitchFamily="34" charset="-127"/>
              </a:rPr>
              <a:t>Kontrast</a:t>
            </a:r>
            <a:r>
              <a:rPr lang="en-GB" altLang="en-US" dirty="0">
                <a:ea typeface="굴림" panose="020B0600000101010101" pitchFamily="34" charset="-127"/>
              </a:rPr>
              <a:t> po:</a:t>
            </a:r>
          </a:p>
          <a:p>
            <a:pPr lvl="1" eaLnBrk="1" hangingPunct="1">
              <a:buFont typeface="Wingdings" panose="05000000000000000000" pitchFamily="2" charset="2"/>
              <a:buChar char="o"/>
            </a:pPr>
            <a:r>
              <a:rPr lang="en-GB" altLang="en-US" sz="2200" dirty="0" err="1">
                <a:ea typeface="굴림" panose="020B0600000101010101" pitchFamily="34" charset="-127"/>
              </a:rPr>
              <a:t>Veli</a:t>
            </a:r>
            <a:r>
              <a:rPr lang="sr-Latn-ME" altLang="en-US" sz="2200" dirty="0">
                <a:ea typeface="굴림" panose="020B0600000101010101" pitchFamily="34" charset="-127"/>
              </a:rPr>
              <a:t>č</a:t>
            </a:r>
            <a:r>
              <a:rPr lang="en-GB" altLang="en-US" sz="2200" dirty="0" err="1">
                <a:ea typeface="굴림" panose="020B0600000101010101" pitchFamily="34" charset="-127"/>
              </a:rPr>
              <a:t>ini</a:t>
            </a:r>
            <a:endParaRPr lang="en-GB" altLang="en-US" sz="2200" dirty="0">
              <a:ea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o"/>
            </a:pPr>
            <a:r>
              <a:rPr lang="en-GB" altLang="en-US" sz="2200" dirty="0" err="1">
                <a:ea typeface="굴림" panose="020B0600000101010101" pitchFamily="34" charset="-127"/>
              </a:rPr>
              <a:t>Valeru</a:t>
            </a:r>
            <a:endParaRPr lang="en-GB" altLang="en-US" sz="2200" dirty="0">
              <a:ea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o"/>
            </a:pPr>
            <a:r>
              <a:rPr lang="en-GB" altLang="en-US" sz="2200" dirty="0" err="1">
                <a:ea typeface="굴림" panose="020B0600000101010101" pitchFamily="34" charset="-127"/>
              </a:rPr>
              <a:t>Boji</a:t>
            </a:r>
            <a:endParaRPr lang="en-GB" altLang="en-US" sz="2200" dirty="0">
              <a:ea typeface="굴림" panose="020B0600000101010101" pitchFamily="34" charset="-127"/>
            </a:endParaRPr>
          </a:p>
          <a:p>
            <a:pPr lvl="1" eaLnBrk="1" hangingPunct="1">
              <a:buFont typeface="Wingdings" panose="05000000000000000000" pitchFamily="2" charset="2"/>
              <a:buChar char="o"/>
            </a:pPr>
            <a:r>
              <a:rPr lang="en-US" altLang="en-US" sz="2200" dirty="0" err="1"/>
              <a:t>Fontu</a:t>
            </a:r>
            <a:endParaRPr lang="en-US" altLang="en-US" sz="2200" dirty="0"/>
          </a:p>
          <a:p>
            <a:pPr lvl="1" eaLnBrk="1" hangingPunct="1">
              <a:buFont typeface="Wingdings" panose="05000000000000000000" pitchFamily="2" charset="2"/>
              <a:buChar char="o"/>
            </a:pPr>
            <a:endParaRPr lang="sr-Latn-CS" altLang="en-US" sz="2200" dirty="0"/>
          </a:p>
        </p:txBody>
      </p:sp>
      <p:pic>
        <p:nvPicPr>
          <p:cNvPr id="84996" name="Picture 4" descr="kontrast1">
            <a:extLst>
              <a:ext uri="{FF2B5EF4-FFF2-40B4-BE49-F238E27FC236}">
                <a16:creationId xmlns:a16="http://schemas.microsoft.com/office/drawing/2014/main" id="{7ED72BDA-98CE-4C44-A82C-E3C45F49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96" y="3839442"/>
            <a:ext cx="3804804" cy="276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DCD5AF6-44FB-4C30-9709-0372187F2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Kontrast</a:t>
            </a:r>
            <a:r>
              <a:rPr lang="en-US" altLang="en-US"/>
              <a:t> – Valer, Boja, Font</a:t>
            </a:r>
            <a:endParaRPr lang="sr-Latn-CS" altLang="en-US"/>
          </a:p>
        </p:txBody>
      </p:sp>
      <p:pic>
        <p:nvPicPr>
          <p:cNvPr id="86020" name="Picture 1" descr="C:\Users\Milos\Desktop\contrast-ss-color.gif">
            <a:extLst>
              <a:ext uri="{FF2B5EF4-FFF2-40B4-BE49-F238E27FC236}">
                <a16:creationId xmlns:a16="http://schemas.microsoft.com/office/drawing/2014/main" id="{AD1DE84F-CB6D-46C1-9EE3-9A1AEEBF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11931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1" descr="C:\Users\Milos\Desktop\contrast-ss-value.gif">
            <a:extLst>
              <a:ext uri="{FF2B5EF4-FFF2-40B4-BE49-F238E27FC236}">
                <a16:creationId xmlns:a16="http://schemas.microsoft.com/office/drawing/2014/main" id="{171AEB81-6B9E-4C38-BCD4-C1105AE8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36" y="211931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D2E20686-BA27-44D3-8886-87E4DB952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6141683-172F-422B-8E85-E2BAF9A31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56C8FBEC-2227-4822-B955-4D40B2A7A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2FD85A9-DD91-4BD5-A893-D9048D39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DC4D3AE-6612-4A24-A4EE-D305432AA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E9036EB8-50BA-47CB-9685-84CEA1CC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D0AA66F8-3B76-4491-865D-E4855D134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1839" y="1447800"/>
            <a:ext cx="334245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6000"/>
              <a:t>Kontrast</a:t>
            </a:r>
          </a:p>
        </p:txBody>
      </p:sp>
      <p:pic>
        <p:nvPicPr>
          <p:cNvPr id="87044" name="Picture 4" descr="image016">
            <a:extLst>
              <a:ext uri="{FF2B5EF4-FFF2-40B4-BE49-F238E27FC236}">
                <a16:creationId xmlns:a16="http://schemas.microsoft.com/office/drawing/2014/main" id="{2304650C-0BB1-4F5A-95BD-EFF292753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 bwMode="auto">
          <a:xfrm>
            <a:off x="607848" y="609601"/>
            <a:ext cx="4137660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 descr="C:\Users\Milos\Desktop\Josh-Wink-contrast.jpg">
            <a:extLst>
              <a:ext uri="{FF2B5EF4-FFF2-40B4-BE49-F238E27FC236}">
                <a16:creationId xmlns:a16="http://schemas.microsoft.com/office/drawing/2014/main" id="{065C8866-EAD5-457B-B082-CF14A3828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r="4" b="20869"/>
          <a:stretch/>
        </p:blipFill>
        <p:spPr bwMode="auto">
          <a:xfrm>
            <a:off x="4896384" y="609601"/>
            <a:ext cx="2657754" cy="27439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contrast-1">
            <a:extLst>
              <a:ext uri="{FF2B5EF4-FFF2-40B4-BE49-F238E27FC236}">
                <a16:creationId xmlns:a16="http://schemas.microsoft.com/office/drawing/2014/main" id="{B4A571A1-7859-4FCC-BCED-2E7FD3F61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0" r="-1" b="4670"/>
          <a:stretch/>
        </p:blipFill>
        <p:spPr bwMode="auto">
          <a:xfrm>
            <a:off x="4896384" y="3504436"/>
            <a:ext cx="2657754" cy="2743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AB1A536-F29F-437B-B150-B28847DE9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Ravnoteža (balans)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36A3948-581B-4FD1-BB6D-78F5223E14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o"/>
            </a:pPr>
            <a:r>
              <a:rPr lang="en-US" altLang="en-US" b="1" dirty="0"/>
              <a:t> </a:t>
            </a:r>
            <a:r>
              <a:rPr lang="en-US" altLang="en-US" sz="2200" b="1" dirty="0" err="1"/>
              <a:t>Balans</a:t>
            </a:r>
            <a:r>
              <a:rPr lang="en-US" altLang="en-US" sz="2200" b="1" dirty="0"/>
              <a:t> je </a:t>
            </a:r>
            <a:r>
              <a:rPr lang="en-US" altLang="en-US" sz="2200" b="1" dirty="0" err="1"/>
              <a:t>ravnoteža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koja</a:t>
            </a:r>
            <a:r>
              <a:rPr lang="en-US" altLang="en-US" sz="2200" b="1" dirty="0"/>
              <a:t> se </a:t>
            </a:r>
            <a:r>
              <a:rPr lang="en-US" altLang="en-US" sz="2200" b="1" dirty="0" err="1"/>
              <a:t>postiže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posmatranjem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slika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njihovim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procenjivanjem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osnovu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naših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poimanja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fizičke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strukture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kao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što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</a:t>
            </a:r>
            <a:r>
              <a:rPr lang="en-US" altLang="en-US" sz="2200" dirty="0"/>
              <a:t> masa, </a:t>
            </a:r>
            <a:r>
              <a:rPr lang="en-US" altLang="en-US" sz="2200" dirty="0" err="1"/>
              <a:t>gravitacija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strane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stranice</a:t>
            </a:r>
            <a:r>
              <a:rPr lang="en-US" altLang="en-US" sz="2200" dirty="0"/>
              <a:t>). To je </a:t>
            </a:r>
            <a:r>
              <a:rPr lang="en-US" altLang="en-US" sz="2200" dirty="0" err="1"/>
              <a:t>aranžman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raspored</a:t>
            </a:r>
            <a:r>
              <a:rPr lang="en-US" altLang="en-US" sz="2200" dirty="0"/>
              <a:t>) </a:t>
            </a:r>
            <a:r>
              <a:rPr lang="en-US" altLang="en-US" sz="2200" dirty="0" err="1"/>
              <a:t>objekata</a:t>
            </a:r>
            <a:r>
              <a:rPr lang="en-US" altLang="en-US" sz="2200" dirty="0"/>
              <a:t> u </a:t>
            </a:r>
            <a:r>
              <a:rPr lang="en-US" altLang="en-US" sz="2200" dirty="0" err="1"/>
              <a:t>datom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dizajnu</a:t>
            </a:r>
            <a:r>
              <a:rPr lang="en-US" altLang="en-US" sz="2200" dirty="0"/>
              <a:t> u </a:t>
            </a:r>
            <a:r>
              <a:rPr lang="en-US" altLang="en-US" sz="2200" dirty="0" err="1"/>
              <a:t>odnosu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svoje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vizuelne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težine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unutar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kompozicije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Balans</a:t>
            </a:r>
            <a:r>
              <a:rPr lang="en-US" altLang="en-US" sz="2200" dirty="0"/>
              <a:t> se </a:t>
            </a:r>
            <a:r>
              <a:rPr lang="en-US" altLang="en-US" sz="2200" dirty="0" err="1"/>
              <a:t>obično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javlja</a:t>
            </a:r>
            <a:r>
              <a:rPr lang="en-US" altLang="en-US" sz="2200" dirty="0"/>
              <a:t> u </a:t>
            </a:r>
            <a:r>
              <a:rPr lang="en-US" altLang="en-US" sz="2200" dirty="0" err="1"/>
              <a:t>dva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oblika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forme</a:t>
            </a:r>
            <a:r>
              <a:rPr lang="en-US" altLang="en-US" sz="2200" dirty="0"/>
              <a:t>):</a:t>
            </a:r>
            <a:endParaRPr lang="sr-Latn-CS" altLang="en-US" sz="2200" dirty="0"/>
          </a:p>
          <a:p>
            <a:pPr eaLnBrk="1" hangingPunct="1">
              <a:buFont typeface="Wingdings" pitchFamily="2" charset="2"/>
              <a:buChar char="o"/>
            </a:pPr>
            <a:endParaRPr lang="sr-Latn-CS" alt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200" dirty="0"/>
              <a:t> </a:t>
            </a:r>
            <a:r>
              <a:rPr lang="en-US" altLang="en-US" sz="2200" dirty="0" err="1"/>
              <a:t>simetrični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endParaRPr lang="sr-Latn-CS" alt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200" dirty="0"/>
              <a:t> </a:t>
            </a:r>
            <a:r>
              <a:rPr lang="en-US" altLang="en-US" sz="2200" dirty="0" err="1"/>
              <a:t>asimetrični</a:t>
            </a:r>
            <a:r>
              <a:rPr lang="en-US" altLang="en-US" sz="2200" dirty="0"/>
              <a:t>.</a:t>
            </a:r>
            <a:endParaRPr lang="sr-Latn-CS" altLang="en-US" sz="2200" dirty="0"/>
          </a:p>
        </p:txBody>
      </p:sp>
      <p:pic>
        <p:nvPicPr>
          <p:cNvPr id="89092" name="Picture 1" descr="C:\Users\Milos\Desktop\balance.jpg">
            <a:extLst>
              <a:ext uri="{FF2B5EF4-FFF2-40B4-BE49-F238E27FC236}">
                <a16:creationId xmlns:a16="http://schemas.microsoft.com/office/drawing/2014/main" id="{AF1A64D2-DDB4-46B1-99A5-3512BEE5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10" y="3846809"/>
            <a:ext cx="3619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F8F6978-143B-4B08-B0AD-72879F679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Simetrični balans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8C669112-1EAD-4C71-9CD8-8BBC69E7F1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o"/>
            </a:pP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Simetrični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balans</a:t>
            </a:r>
            <a:r>
              <a:rPr lang="en-US" altLang="ko-KR" dirty="0">
                <a:ea typeface="굴림" panose="020B0600000101010101" pitchFamily="34" charset="-127"/>
              </a:rPr>
              <a:t> se </a:t>
            </a:r>
            <a:r>
              <a:rPr lang="en-US" altLang="ko-KR" dirty="0" err="1">
                <a:ea typeface="굴림" panose="020B0600000101010101" pitchFamily="34" charset="-127"/>
              </a:rPr>
              <a:t>javlja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kada</a:t>
            </a:r>
            <a:r>
              <a:rPr lang="en-US" altLang="ko-KR" dirty="0">
                <a:ea typeface="굴림" panose="020B0600000101010101" pitchFamily="34" charset="-127"/>
              </a:rPr>
              <a:t> je </a:t>
            </a:r>
            <a:r>
              <a:rPr lang="en-US" altLang="ko-KR" dirty="0" err="1">
                <a:ea typeface="굴림" panose="020B0600000101010101" pitchFamily="34" charset="-127"/>
              </a:rPr>
              <a:t>težina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kompozicije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ravnom</a:t>
            </a:r>
            <a:r>
              <a:rPr lang="sr-Latn-ME" altLang="ko-KR" dirty="0">
                <a:ea typeface="굴림" panose="020B0600000101010101" pitchFamily="34" charset="-127"/>
              </a:rPr>
              <a:t>j</a:t>
            </a:r>
            <a:r>
              <a:rPr lang="en-US" altLang="ko-KR" dirty="0" err="1">
                <a:ea typeface="굴림" panose="020B0600000101010101" pitchFamily="34" charset="-127"/>
              </a:rPr>
              <a:t>erno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raspoređena</a:t>
            </a:r>
            <a:r>
              <a:rPr lang="en-US" altLang="ko-KR" dirty="0">
                <a:ea typeface="굴림" panose="020B0600000101010101" pitchFamily="34" charset="-127"/>
              </a:rPr>
              <a:t> u </a:t>
            </a:r>
            <a:r>
              <a:rPr lang="en-US" altLang="ko-KR" dirty="0" err="1">
                <a:ea typeface="굴림" panose="020B0600000101010101" pitchFamily="34" charset="-127"/>
              </a:rPr>
              <a:t>odnosu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na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centralnu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vertikalnu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ili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horizontalnu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osu</a:t>
            </a:r>
            <a:r>
              <a:rPr lang="en-US" altLang="ko-KR" dirty="0">
                <a:ea typeface="굴림" panose="020B0600000101010101" pitchFamily="34" charset="-127"/>
              </a:rPr>
              <a:t>. U </a:t>
            </a:r>
            <a:r>
              <a:rPr lang="en-US" altLang="ko-KR" dirty="0" err="1">
                <a:ea typeface="굴림" panose="020B0600000101010101" pitchFamily="34" charset="-127"/>
              </a:rPr>
              <a:t>normalnim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okolnostima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podrazum</a:t>
            </a:r>
            <a:r>
              <a:rPr lang="sr-Latn-ME" altLang="ko-KR" dirty="0">
                <a:ea typeface="굴림" panose="020B0600000101010101" pitchFamily="34" charset="-127"/>
              </a:rPr>
              <a:t>j</a:t>
            </a:r>
            <a:r>
              <a:rPr lang="en-US" altLang="ko-KR" dirty="0" err="1">
                <a:ea typeface="굴림" panose="020B0600000101010101" pitchFamily="34" charset="-127"/>
              </a:rPr>
              <a:t>eva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identične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forme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obe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strane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ose</a:t>
            </a:r>
            <a:r>
              <a:rPr lang="en-US" altLang="ko-KR" dirty="0">
                <a:ea typeface="굴림" panose="020B0600000101010101" pitchFamily="34" charset="-127"/>
              </a:rPr>
              <a:t>. </a:t>
            </a:r>
            <a:r>
              <a:rPr lang="en-US" altLang="ko-KR" dirty="0" err="1">
                <a:ea typeface="굴림" panose="020B0600000101010101" pitchFamily="34" charset="-127"/>
              </a:rPr>
              <a:t>Kada</a:t>
            </a:r>
            <a:r>
              <a:rPr lang="en-US" altLang="ko-KR" dirty="0">
                <a:ea typeface="굴림" panose="020B0600000101010101" pitchFamily="34" charset="-127"/>
              </a:rPr>
              <a:t> se </a:t>
            </a:r>
            <a:r>
              <a:rPr lang="en-US" altLang="ko-KR" dirty="0" err="1">
                <a:ea typeface="굴림" panose="020B0600000101010101" pitchFamily="34" charset="-127"/>
              </a:rPr>
              <a:t>simetrija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javlja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kao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sličn</a:t>
            </a:r>
            <a:r>
              <a:rPr lang="sr-Latn-ME" altLang="ko-KR" dirty="0">
                <a:ea typeface="굴림" panose="020B0600000101010101" pitchFamily="34" charset="-127"/>
              </a:rPr>
              <a:t>o</a:t>
            </a:r>
            <a:r>
              <a:rPr lang="en-US" altLang="ko-KR" dirty="0" err="1">
                <a:ea typeface="굴림" panose="020B0600000101010101" pitchFamily="34" charset="-127"/>
              </a:rPr>
              <a:t>st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ali</a:t>
            </a:r>
            <a:r>
              <a:rPr lang="en-US" altLang="ko-KR" dirty="0">
                <a:ea typeface="굴림" panose="020B0600000101010101" pitchFamily="34" charset="-127"/>
              </a:rPr>
              <a:t> ne </a:t>
            </a:r>
            <a:r>
              <a:rPr lang="en-US" altLang="ko-KR" dirty="0" err="1">
                <a:ea typeface="굴림" panose="020B0600000101010101" pitchFamily="34" charset="-127"/>
              </a:rPr>
              <a:t>kao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identičnost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forme</a:t>
            </a:r>
            <a:r>
              <a:rPr lang="en-US" altLang="ko-KR" dirty="0">
                <a:ea typeface="굴림" panose="020B0600000101010101" pitchFamily="34" charset="-127"/>
              </a:rPr>
              <a:t> se </a:t>
            </a:r>
            <a:r>
              <a:rPr lang="en-US" altLang="ko-KR" dirty="0" err="1">
                <a:ea typeface="굴림" panose="020B0600000101010101" pitchFamily="34" charset="-127"/>
              </a:rPr>
              <a:t>nazivaju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aproksimativno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simetričnim</a:t>
            </a:r>
            <a:r>
              <a:rPr lang="en-US" altLang="ko-KR" dirty="0">
                <a:ea typeface="굴림" panose="020B0600000101010101" pitchFamily="34" charset="-127"/>
              </a:rPr>
              <a:t>. Pored toga, </a:t>
            </a:r>
            <a:r>
              <a:rPr lang="en-US" altLang="ko-KR" dirty="0" err="1">
                <a:ea typeface="굴림" panose="020B0600000101010101" pitchFamily="34" charset="-127"/>
              </a:rPr>
              <a:t>moguće</a:t>
            </a:r>
            <a:r>
              <a:rPr lang="en-US" altLang="ko-KR" dirty="0">
                <a:ea typeface="굴림" panose="020B0600000101010101" pitchFamily="34" charset="-127"/>
              </a:rPr>
              <a:t> je </a:t>
            </a:r>
            <a:r>
              <a:rPr lang="en-US" altLang="ko-KR" dirty="0" err="1">
                <a:ea typeface="굴림" panose="020B0600000101010101" pitchFamily="34" charset="-127"/>
              </a:rPr>
              <a:t>stvarati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kompoziciju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koja</a:t>
            </a:r>
            <a:r>
              <a:rPr lang="en-US" altLang="ko-KR" dirty="0">
                <a:ea typeface="굴림" panose="020B0600000101010101" pitchFamily="34" charset="-127"/>
              </a:rPr>
              <a:t> je u </a:t>
            </a:r>
            <a:r>
              <a:rPr lang="en-US" altLang="ko-KR" dirty="0" err="1">
                <a:ea typeface="굴림" panose="020B0600000101010101" pitchFamily="34" charset="-127"/>
              </a:rPr>
              <a:t>ravnoteži</a:t>
            </a:r>
            <a:r>
              <a:rPr lang="en-US" altLang="ko-KR" dirty="0">
                <a:ea typeface="굴림" panose="020B0600000101010101" pitchFamily="34" charset="-127"/>
              </a:rPr>
              <a:t> u </a:t>
            </a:r>
            <a:r>
              <a:rPr lang="en-US" altLang="ko-KR" dirty="0" err="1">
                <a:ea typeface="굴림" panose="020B0600000101010101" pitchFamily="34" charset="-127"/>
              </a:rPr>
              <a:t>odnosu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na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centralnu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tačku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tj</a:t>
            </a:r>
            <a:r>
              <a:rPr lang="en-US" altLang="ko-KR" dirty="0">
                <a:ea typeface="굴림" panose="020B0600000101010101" pitchFamily="34" charset="-127"/>
              </a:rPr>
              <a:t>. </a:t>
            </a:r>
            <a:r>
              <a:rPr lang="en-US" altLang="ko-KR" dirty="0" err="1">
                <a:ea typeface="굴림" panose="020B0600000101010101" pitchFamily="34" charset="-127"/>
              </a:rPr>
              <a:t>radijalno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simetrična</a:t>
            </a:r>
            <a:r>
              <a:rPr lang="en-US" altLang="ko-KR" dirty="0">
                <a:ea typeface="굴림" panose="020B0600000101010101" pitchFamily="34" charset="-127"/>
              </a:rPr>
              <a:t>.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endParaRPr lang="sr-Latn-CS" altLang="en-US" dirty="0"/>
          </a:p>
        </p:txBody>
      </p:sp>
      <p:pic>
        <p:nvPicPr>
          <p:cNvPr id="90116" name="Picture 4" descr="Horizontal symmetry">
            <a:extLst>
              <a:ext uri="{FF2B5EF4-FFF2-40B4-BE49-F238E27FC236}">
                <a16:creationId xmlns:a16="http://schemas.microsoft.com/office/drawing/2014/main" id="{6CABC8DF-8FB9-4497-B445-940992B8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4573305"/>
            <a:ext cx="1800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Approximate symmetry">
            <a:extLst>
              <a:ext uri="{FF2B5EF4-FFF2-40B4-BE49-F238E27FC236}">
                <a16:creationId xmlns:a16="http://schemas.microsoft.com/office/drawing/2014/main" id="{69546F08-E579-4280-B221-0A3DBDAB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4559450"/>
            <a:ext cx="1800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Radial symmetry">
            <a:extLst>
              <a:ext uri="{FF2B5EF4-FFF2-40B4-BE49-F238E27FC236}">
                <a16:creationId xmlns:a16="http://schemas.microsoft.com/office/drawing/2014/main" id="{DDFC85DA-86B7-4B88-9098-99583B27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559450"/>
            <a:ext cx="1800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B5BE66CB-D176-4BA4-9997-E32677855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Asimetrični balans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73490F5-EC28-4A0B-9394-3E69666C0C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1734261"/>
            <a:ext cx="10091161" cy="4195481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o"/>
            </a:pP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Asimetrični</a:t>
            </a: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balans</a:t>
            </a:r>
            <a:r>
              <a:rPr lang="en-US" altLang="ko-KR" b="1" dirty="0">
                <a:ea typeface="굴림" panose="020B0600000101010101" pitchFamily="34" charset="-127"/>
              </a:rPr>
              <a:t> se </a:t>
            </a:r>
            <a:r>
              <a:rPr lang="en-US" altLang="ko-KR" b="1" dirty="0" err="1">
                <a:ea typeface="굴림" panose="020B0600000101010101" pitchFamily="34" charset="-127"/>
              </a:rPr>
              <a:t>javlja</a:t>
            </a: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kada</a:t>
            </a: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težina</a:t>
            </a: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kompozicije</a:t>
            </a: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nije</a:t>
            </a: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ravnomerno</a:t>
            </a: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raspoređena</a:t>
            </a: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oko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centralne</a:t>
            </a:r>
            <a:r>
              <a:rPr lang="en-US" altLang="ko-KR" b="1" dirty="0">
                <a:ea typeface="굴림" panose="020B0600000101010101" pitchFamily="34" charset="-127"/>
              </a:rPr>
              <a:t> </a:t>
            </a:r>
            <a:r>
              <a:rPr lang="en-US" altLang="ko-KR" b="1" dirty="0" err="1">
                <a:ea typeface="굴림" panose="020B0600000101010101" pitchFamily="34" charset="-127"/>
              </a:rPr>
              <a:t>ose</a:t>
            </a:r>
            <a:r>
              <a:rPr lang="en-US" altLang="ko-KR" dirty="0">
                <a:ea typeface="굴림" panose="020B0600000101010101" pitchFamily="34" charset="-127"/>
              </a:rPr>
              <a:t>. </a:t>
            </a:r>
            <a:r>
              <a:rPr lang="en-US" altLang="ko-KR" dirty="0" err="1">
                <a:ea typeface="굴림" panose="020B0600000101010101" pitchFamily="34" charset="-127"/>
              </a:rPr>
              <a:t>Obuhvata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aranžiranje</a:t>
            </a:r>
            <a:r>
              <a:rPr lang="en-US" altLang="ko-KR" dirty="0">
                <a:ea typeface="굴림" panose="020B0600000101010101" pitchFamily="34" charset="-127"/>
              </a:rPr>
              <a:t> u </a:t>
            </a:r>
            <a:r>
              <a:rPr lang="en-US" altLang="ko-KR" dirty="0" err="1">
                <a:ea typeface="굴림" panose="020B0600000101010101" pitchFamily="34" charset="-127"/>
              </a:rPr>
              <a:t>kompoziciji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objekata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različitih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veličina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tako</a:t>
            </a:r>
            <a:r>
              <a:rPr lang="en-US" altLang="ko-KR" dirty="0">
                <a:ea typeface="굴림" panose="020B0600000101010101" pitchFamily="34" charset="-127"/>
              </a:rPr>
              <a:t> da </a:t>
            </a:r>
            <a:r>
              <a:rPr lang="en-US" altLang="ko-KR" dirty="0" err="1">
                <a:ea typeface="굴림" panose="020B0600000101010101" pitchFamily="34" charset="-127"/>
              </a:rPr>
              <a:t>oni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balansiraju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međusobno</a:t>
            </a:r>
            <a:r>
              <a:rPr lang="en-US" altLang="ko-KR" dirty="0">
                <a:ea typeface="굴림" panose="020B0600000101010101" pitchFamily="34" charset="-127"/>
              </a:rPr>
              <a:t> u </a:t>
            </a:r>
            <a:r>
              <a:rPr lang="en-US" altLang="ko-KR" dirty="0" err="1">
                <a:ea typeface="굴림" panose="020B0600000101010101" pitchFamily="34" charset="-127"/>
              </a:rPr>
              <a:t>skladu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svojim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vizuelnim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težinama</a:t>
            </a:r>
            <a:r>
              <a:rPr lang="en-US" altLang="ko-KR" dirty="0">
                <a:ea typeface="굴림" panose="020B0600000101010101" pitchFamily="34" charset="-127"/>
              </a:rPr>
              <a:t>. </a:t>
            </a:r>
            <a:r>
              <a:rPr lang="en-US" altLang="ko-KR" dirty="0" err="1">
                <a:ea typeface="굴림" panose="020B0600000101010101" pitchFamily="34" charset="-127"/>
              </a:rPr>
              <a:t>Često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postoji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jedna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dominantna</a:t>
            </a:r>
            <a:r>
              <a:rPr lang="en-US" altLang="ko-KR" dirty="0">
                <a:ea typeface="굴림" panose="020B0600000101010101" pitchFamily="34" charset="-127"/>
              </a:rPr>
              <a:t> forma </a:t>
            </a:r>
            <a:r>
              <a:rPr lang="en-US" altLang="ko-KR" dirty="0" err="1">
                <a:ea typeface="굴림" panose="020B0600000101010101" pitchFamily="34" charset="-127"/>
              </a:rPr>
              <a:t>koja</a:t>
            </a:r>
            <a:r>
              <a:rPr lang="en-US" altLang="ko-KR" dirty="0">
                <a:ea typeface="굴림" panose="020B0600000101010101" pitchFamily="34" charset="-127"/>
              </a:rPr>
              <a:t> je pom</a:t>
            </a:r>
            <a:r>
              <a:rPr lang="sr-Latn-ME" altLang="ko-KR" dirty="0">
                <a:ea typeface="굴림" panose="020B0600000101010101" pitchFamily="34" charset="-127"/>
              </a:rPr>
              <a:t>j</a:t>
            </a:r>
            <a:r>
              <a:rPr lang="en-US" altLang="ko-KR" dirty="0" err="1">
                <a:ea typeface="굴림" panose="020B0600000101010101" pitchFamily="34" charset="-127"/>
              </a:rPr>
              <a:t>erena</a:t>
            </a:r>
            <a:r>
              <a:rPr lang="en-US" altLang="ko-KR" dirty="0">
                <a:ea typeface="굴림" panose="020B0600000101010101" pitchFamily="34" charset="-127"/>
              </a:rPr>
              <a:t> u </a:t>
            </a:r>
            <a:r>
              <a:rPr lang="en-US" altLang="ko-KR" dirty="0" err="1">
                <a:ea typeface="굴림" panose="020B0600000101010101" pitchFamily="34" charset="-127"/>
              </a:rPr>
              <a:t>odnosu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na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više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manjih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formi</a:t>
            </a:r>
            <a:r>
              <a:rPr lang="en-US" altLang="ko-KR" dirty="0">
                <a:ea typeface="굴림" panose="020B0600000101010101" pitchFamily="34" charset="-127"/>
              </a:rPr>
              <a:t>. U </a:t>
            </a:r>
            <a:r>
              <a:rPr lang="en-US" altLang="ko-KR" dirty="0" err="1">
                <a:ea typeface="굴림" panose="020B0600000101010101" pitchFamily="34" charset="-127"/>
              </a:rPr>
              <a:t>principu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asimetrične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kompozicije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teže</a:t>
            </a:r>
            <a:r>
              <a:rPr lang="en-US" altLang="ko-KR" dirty="0">
                <a:ea typeface="굴림" panose="020B0600000101010101" pitchFamily="34" charset="-127"/>
              </a:rPr>
              <a:t> da </a:t>
            </a:r>
            <a:r>
              <a:rPr lang="en-US" altLang="ko-KR" dirty="0" err="1">
                <a:ea typeface="굴림" panose="020B0600000101010101" pitchFamily="34" charset="-127"/>
              </a:rPr>
              <a:t>imaju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jaču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vizuelnu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tenziju</a:t>
            </a:r>
            <a:r>
              <a:rPr lang="en-US" altLang="ko-KR" dirty="0">
                <a:ea typeface="굴림" panose="020B0600000101010101" pitchFamily="34" charset="-127"/>
              </a:rPr>
              <a:t>. </a:t>
            </a:r>
            <a:r>
              <a:rPr lang="en-US" altLang="ko-KR" dirty="0" err="1">
                <a:ea typeface="굴림" panose="020B0600000101010101" pitchFamily="34" charset="-127"/>
              </a:rPr>
              <a:t>Asimetrični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balans</a:t>
            </a:r>
            <a:r>
              <a:rPr lang="en-US" altLang="ko-KR" dirty="0">
                <a:ea typeface="굴림" panose="020B0600000101010101" pitchFamily="34" charset="-127"/>
              </a:rPr>
              <a:t> je </a:t>
            </a:r>
            <a:r>
              <a:rPr lang="en-US" altLang="ko-KR" dirty="0" err="1">
                <a:ea typeface="굴림" panose="020B0600000101010101" pitchFamily="34" charset="-127"/>
              </a:rPr>
              <a:t>poznat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pod </a:t>
            </a:r>
            <a:r>
              <a:rPr lang="en-US" altLang="ko-KR" dirty="0" err="1">
                <a:ea typeface="굴림" panose="020B0600000101010101" pitchFamily="34" charset="-127"/>
              </a:rPr>
              <a:t>nazivom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neformalni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balans</a:t>
            </a:r>
            <a:r>
              <a:rPr lang="en-US" altLang="ko-KR" dirty="0">
                <a:ea typeface="굴림" panose="020B0600000101010101" pitchFamily="34" charset="-127"/>
              </a:rPr>
              <a:t>.</a:t>
            </a:r>
            <a:r>
              <a:rPr lang="en-GB" altLang="ko-KR" dirty="0">
                <a:ea typeface="굴림" panose="020B0600000101010101" pitchFamily="34" charset="-127"/>
              </a:rPr>
              <a:t> </a:t>
            </a:r>
            <a:endParaRPr lang="sr-Latn-CS" altLang="en-US" dirty="0"/>
          </a:p>
        </p:txBody>
      </p:sp>
      <p:pic>
        <p:nvPicPr>
          <p:cNvPr id="91140" name="Picture 4" descr="Asymmetry">
            <a:extLst>
              <a:ext uri="{FF2B5EF4-FFF2-40B4-BE49-F238E27FC236}">
                <a16:creationId xmlns:a16="http://schemas.microsoft.com/office/drawing/2014/main" id="{1A61B03F-C7E6-4A66-8CF3-FE6A6C45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4635501"/>
            <a:ext cx="1800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asymmetrical">
            <a:extLst>
              <a:ext uri="{FF2B5EF4-FFF2-40B4-BE49-F238E27FC236}">
                <a16:creationId xmlns:a16="http://schemas.microsoft.com/office/drawing/2014/main" id="{4D334BF0-4DBB-4D70-A26A-01F17051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170079"/>
            <a:ext cx="208915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C75A75F-24F7-4D93-AB3B-EBEAD1D13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Simetrični balans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E2A5DBD-B10D-4443-83C3-EC6EE7DBE6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 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7315B632-DD61-4014-982F-9562DB7B4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2428875"/>
            <a:ext cx="34290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5" name="Oval 5">
            <a:extLst>
              <a:ext uri="{FF2B5EF4-FFF2-40B4-BE49-F238E27FC236}">
                <a16:creationId xmlns:a16="http://schemas.microsoft.com/office/drawing/2014/main" id="{093B15C0-C990-4BB1-9315-C0F9E76EE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9450"/>
            <a:ext cx="1143000" cy="1066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6" name="Oval 6">
            <a:extLst>
              <a:ext uri="{FF2B5EF4-FFF2-40B4-BE49-F238E27FC236}">
                <a16:creationId xmlns:a16="http://schemas.microsoft.com/office/drawing/2014/main" id="{444BC947-873C-42A2-A124-56B380CA2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3219450"/>
            <a:ext cx="1143000" cy="1066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167" name="Picture 1" descr="C:\Users\Milos\Desktop\poster1.jpg">
            <a:extLst>
              <a:ext uri="{FF2B5EF4-FFF2-40B4-BE49-F238E27FC236}">
                <a16:creationId xmlns:a16="http://schemas.microsoft.com/office/drawing/2014/main" id="{B035E919-176F-4FC9-A277-32ACF397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500188"/>
            <a:ext cx="3365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0C719A4-F125-4F3F-A110-146E8A964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Neravnoteža</a:t>
            </a:r>
          </a:p>
        </p:txBody>
      </p:sp>
      <p:sp>
        <p:nvSpPr>
          <p:cNvPr id="93187" name="Rectangle 4">
            <a:extLst>
              <a:ext uri="{FF2B5EF4-FFF2-40B4-BE49-F238E27FC236}">
                <a16:creationId xmlns:a16="http://schemas.microsoft.com/office/drawing/2014/main" id="{12627536-C672-441B-801B-29D3C75E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2500313"/>
            <a:ext cx="34290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88" name="Oval 5">
            <a:extLst>
              <a:ext uri="{FF2B5EF4-FFF2-40B4-BE49-F238E27FC236}">
                <a16:creationId xmlns:a16="http://schemas.microsoft.com/office/drawing/2014/main" id="{26F290F0-6644-4147-95A7-012B305BE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3643313"/>
            <a:ext cx="1143000" cy="1066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89" name="Oval 6">
            <a:extLst>
              <a:ext uri="{FF2B5EF4-FFF2-40B4-BE49-F238E27FC236}">
                <a16:creationId xmlns:a16="http://schemas.microsoft.com/office/drawing/2014/main" id="{B745E427-D086-4709-AD38-B6C8A591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4329113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3190" name="Picture 1" descr="C:\Users\Milos\Desktop\balance in graphic design2.jpg">
            <a:extLst>
              <a:ext uri="{FF2B5EF4-FFF2-40B4-BE49-F238E27FC236}">
                <a16:creationId xmlns:a16="http://schemas.microsoft.com/office/drawing/2014/main" id="{E6277E8D-23AA-458D-9B1B-B659DF5F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000251"/>
            <a:ext cx="46926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81FC03F6-5342-415B-8A3C-F8ACB810E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Asimetrični balans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2B57015-5E24-453D-9161-E66C50D724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sr-Latn-CS" altLang="en-US" dirty="0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2AD6B175-771C-43E2-BD30-57AAF5E6F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2420938"/>
            <a:ext cx="35052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3" name="Oval 5">
            <a:extLst>
              <a:ext uri="{FF2B5EF4-FFF2-40B4-BE49-F238E27FC236}">
                <a16:creationId xmlns:a16="http://schemas.microsoft.com/office/drawing/2014/main" id="{D6CD486D-C27C-4269-B781-E0483DCE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3335338"/>
            <a:ext cx="1143000" cy="1066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4" name="Oval 6">
            <a:extLst>
              <a:ext uri="{FF2B5EF4-FFF2-40B4-BE49-F238E27FC236}">
                <a16:creationId xmlns:a16="http://schemas.microsoft.com/office/drawing/2014/main" id="{2E518675-0418-426B-AD2D-C11CB5EA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3944938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4215" name="Picture 1" descr="C:\Users\Milos\Desktop\poster2.jpg">
            <a:extLst>
              <a:ext uri="{FF2B5EF4-FFF2-40B4-BE49-F238E27FC236}">
                <a16:creationId xmlns:a16="http://schemas.microsoft.com/office/drawing/2014/main" id="{7215439E-FADA-411F-B412-EFFB9AE5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500188"/>
            <a:ext cx="3365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C608-E512-4441-BE1B-8963EC93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Tačka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A8436D-D422-4964-94DB-33201E1EE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T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 u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sugerišu</a:t>
            </a:r>
            <a:r>
              <a:rPr lang="en-US" dirty="0"/>
              <a:t> </a:t>
            </a:r>
            <a:r>
              <a:rPr lang="en-US" dirty="0" err="1"/>
              <a:t>radnju</a:t>
            </a:r>
            <a:r>
              <a:rPr lang="en-US" dirty="0"/>
              <a:t>. One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utisak</a:t>
            </a:r>
            <a:r>
              <a:rPr lang="en-US" dirty="0"/>
              <a:t> scene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posebnu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tri </a:t>
            </a:r>
            <a:r>
              <a:rPr lang="en-US" dirty="0" err="1"/>
              <a:t>tačke</a:t>
            </a:r>
            <a:r>
              <a:rPr lang="en-US" dirty="0"/>
              <a:t> u </a:t>
            </a:r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, </a:t>
            </a:r>
            <a:r>
              <a:rPr lang="en-US" dirty="0" err="1"/>
              <a:t>međurazmaka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,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ravnoteži</a:t>
            </a:r>
            <a:r>
              <a:rPr lang="en-US" dirty="0"/>
              <a:t>. </a:t>
            </a:r>
            <a:r>
              <a:rPr lang="en-US" dirty="0" err="1"/>
              <a:t>Ovako</a:t>
            </a:r>
            <a:r>
              <a:rPr lang="en-US" dirty="0"/>
              <a:t> se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utisak</a:t>
            </a:r>
            <a:r>
              <a:rPr lang="en-US" dirty="0"/>
              <a:t> </a:t>
            </a:r>
            <a:r>
              <a:rPr lang="en-US" dirty="0" err="1"/>
              <a:t>mirne</a:t>
            </a:r>
            <a:r>
              <a:rPr lang="en-US" dirty="0"/>
              <a:t> </a:t>
            </a:r>
            <a:r>
              <a:rPr lang="en-US" dirty="0" err="1"/>
              <a:t>grafičke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ne </a:t>
            </a:r>
            <a:r>
              <a:rPr lang="en-US" dirty="0" err="1"/>
              <a:t>uzbuđuje</a:t>
            </a:r>
            <a:r>
              <a:rPr lang="en-US" dirty="0"/>
              <a:t>. </a:t>
            </a:r>
            <a:r>
              <a:rPr lang="en-US" dirty="0" err="1"/>
              <a:t>Nasuprot</a:t>
            </a:r>
            <a:r>
              <a:rPr lang="en-US" dirty="0"/>
              <a:t> tome,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,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međurazmaka</a:t>
            </a:r>
            <a:r>
              <a:rPr lang="en-US" dirty="0"/>
              <a:t>, </a:t>
            </a:r>
            <a:r>
              <a:rPr lang="en-US" dirty="0" err="1"/>
              <a:t>dobijamo</a:t>
            </a:r>
            <a:r>
              <a:rPr lang="en-US" dirty="0"/>
              <a:t> </a:t>
            </a:r>
            <a:r>
              <a:rPr lang="en-US" dirty="0" err="1"/>
              <a:t>utisak</a:t>
            </a:r>
            <a:r>
              <a:rPr lang="en-US" dirty="0"/>
              <a:t> </a:t>
            </a:r>
            <a:r>
              <a:rPr lang="en-US" dirty="0" err="1"/>
              <a:t>dinamičkog</a:t>
            </a:r>
            <a:r>
              <a:rPr lang="en-US" dirty="0"/>
              <a:t>, </a:t>
            </a:r>
            <a:r>
              <a:rPr lang="en-US" dirty="0" err="1"/>
              <a:t>uzbudljivog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.</a:t>
            </a:r>
          </a:p>
        </p:txBody>
      </p:sp>
      <p:pic>
        <p:nvPicPr>
          <p:cNvPr id="10" name="Picture 9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74B79E0A-32DD-440A-B066-592FED5CA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84"/>
          <a:stretch/>
        </p:blipFill>
        <p:spPr>
          <a:xfrm>
            <a:off x="3454399" y="4159196"/>
            <a:ext cx="2975430" cy="25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1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7125F67D-2EFC-4021-AAB6-6DD28448B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sr-Latn-CS" altLang="en-US" sz="3600">
                <a:solidFill>
                  <a:srgbClr val="EBEBEB"/>
                </a:solidFill>
              </a:rPr>
              <a:t>Harmonija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6261" name="Rectangle 3">
            <a:extLst>
              <a:ext uri="{FF2B5EF4-FFF2-40B4-BE49-F238E27FC236}">
                <a16:creationId xmlns:a16="http://schemas.microsoft.com/office/drawing/2014/main" id="{DE842E01-CE7D-4F09-B959-772CF1352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027702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BD706AC-F1F6-4729-B1A1-A6936FCB1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Harmonija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9DD5630-5D24-4B58-B895-2A89D52D3E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o"/>
            </a:pPr>
            <a:r>
              <a:rPr lang="sr-Latn-CS" altLang="en-US"/>
              <a:t> harmonija+ritam</a:t>
            </a:r>
          </a:p>
        </p:txBody>
      </p:sp>
      <p:pic>
        <p:nvPicPr>
          <p:cNvPr id="97284" name="Picture 4" descr="graphic32">
            <a:extLst>
              <a:ext uri="{FF2B5EF4-FFF2-40B4-BE49-F238E27FC236}">
                <a16:creationId xmlns:a16="http://schemas.microsoft.com/office/drawing/2014/main" id="{F96C897C-DCCC-4574-8798-E7A37B06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143001"/>
            <a:ext cx="4191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1" descr="C:\Users\Milos\Desktop\lands_of_eternal_harmony__by_uribaani.jpg">
            <a:extLst>
              <a:ext uri="{FF2B5EF4-FFF2-40B4-BE49-F238E27FC236}">
                <a16:creationId xmlns:a16="http://schemas.microsoft.com/office/drawing/2014/main" id="{C091AC64-BC95-41BF-9C87-34E3C975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89" y="2156980"/>
            <a:ext cx="635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0" name="Oval 139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4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AC19F9D1-BD80-49F4-BB81-4665420B9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800"/>
              <a:t>Harmonija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FDFBF97-B226-4491-A87B-5BC6FF1BC1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6916" y="5722374"/>
            <a:ext cx="9149349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en-US" cap="all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5" descr="harmony">
            <a:extLst>
              <a:ext uri="{FF2B5EF4-FFF2-40B4-BE49-F238E27FC236}">
                <a16:creationId xmlns:a16="http://schemas.microsoft.com/office/drawing/2014/main" id="{A5DE55CB-1528-4211-B826-AB3B875C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8" y="640081"/>
            <a:ext cx="8354934" cy="329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7CFAC1B-3FB8-4C60-90BB-405C957CE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Proporcija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ADA44D8F-42F5-43E0-816C-7CECDE7E95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o"/>
            </a:pPr>
            <a:r>
              <a:rPr lang="en-US" b="1" dirty="0" err="1"/>
              <a:t>Proporcija</a:t>
            </a:r>
            <a:r>
              <a:rPr lang="en-US" dirty="0"/>
              <a:t> je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, </a:t>
            </a:r>
            <a:r>
              <a:rPr lang="en-US" b="1" dirty="0" err="1"/>
              <a:t>mjerilo</a:t>
            </a:r>
            <a:r>
              <a:rPr lang="en-US" dirty="0"/>
              <a:t> po </a:t>
            </a:r>
            <a:r>
              <a:rPr lang="en-US" dirty="0" err="1"/>
              <a:t>čemu</a:t>
            </a:r>
            <a:r>
              <a:rPr lang="en-US" dirty="0"/>
              <a:t> je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veliko</a:t>
            </a:r>
            <a:r>
              <a:rPr lang="en-US" dirty="0"/>
              <a:t>,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skladno</a:t>
            </a:r>
            <a:r>
              <a:rPr lang="sr-Latn-ME" dirty="0"/>
              <a:t>.</a:t>
            </a:r>
          </a:p>
          <a:p>
            <a:pPr>
              <a:buFont typeface="Wingdings" pitchFamily="2" charset="2"/>
              <a:buChar char="o"/>
            </a:pPr>
            <a:r>
              <a:rPr lang="en-US" altLang="en-US" dirty="0"/>
              <a:t> U </a:t>
            </a:r>
            <a:r>
              <a:rPr lang="en-US" altLang="en-US" dirty="0" err="1"/>
              <a:t>prikazanom</a:t>
            </a:r>
            <a:r>
              <a:rPr lang="en-US" altLang="en-US" dirty="0"/>
              <a:t> prim</a:t>
            </a:r>
            <a:r>
              <a:rPr lang="sr-Latn-ME" altLang="en-US" dirty="0"/>
              <a:t>j</a:t>
            </a:r>
            <a:r>
              <a:rPr lang="en-US" altLang="en-US" dirty="0" err="1"/>
              <a:t>eru</a:t>
            </a:r>
            <a:r>
              <a:rPr lang="en-US" altLang="en-US" dirty="0"/>
              <a:t> </a:t>
            </a:r>
            <a:r>
              <a:rPr lang="en-US" altLang="en-US" dirty="0" err="1"/>
              <a:t>obratite</a:t>
            </a:r>
            <a:r>
              <a:rPr lang="en-US" altLang="en-US" dirty="0"/>
              <a:t> </a:t>
            </a:r>
            <a:r>
              <a:rPr lang="en-US" altLang="en-US" dirty="0" err="1"/>
              <a:t>pažnju</a:t>
            </a:r>
            <a:r>
              <a:rPr lang="en-US" altLang="en-US" dirty="0"/>
              <a:t> </a:t>
            </a:r>
            <a:r>
              <a:rPr lang="en-US" altLang="en-US" dirty="0" err="1"/>
              <a:t>kako</a:t>
            </a:r>
            <a:r>
              <a:rPr lang="en-US" altLang="en-US" dirty="0"/>
              <a:t> </a:t>
            </a:r>
            <a:r>
              <a:rPr lang="en-US" altLang="en-US" dirty="0" err="1"/>
              <a:t>izgleda</a:t>
            </a:r>
            <a:r>
              <a:rPr lang="en-US" altLang="en-US" dirty="0"/>
              <a:t> da se </a:t>
            </a:r>
            <a:r>
              <a:rPr lang="en-US" altLang="en-US" dirty="0" err="1"/>
              <a:t>manji</a:t>
            </a:r>
            <a:r>
              <a:rPr lang="en-US" altLang="en-US" dirty="0"/>
              <a:t> </a:t>
            </a:r>
            <a:r>
              <a:rPr lang="en-US" altLang="en-US" dirty="0" err="1"/>
              <a:t>elementi</a:t>
            </a:r>
            <a:r>
              <a:rPr lang="en-US" altLang="en-US" dirty="0"/>
              <a:t> </a:t>
            </a:r>
            <a:r>
              <a:rPr lang="en-US" altLang="en-US" dirty="0" err="1"/>
              <a:t>gube</a:t>
            </a:r>
            <a:r>
              <a:rPr lang="en-US" altLang="en-US" dirty="0"/>
              <a:t> u </a:t>
            </a:r>
            <a:r>
              <a:rPr lang="en-US" altLang="en-US" dirty="0" err="1"/>
              <a:t>pozadini</a:t>
            </a:r>
            <a:r>
              <a:rPr lang="en-US" altLang="en-US" dirty="0"/>
              <a:t> </a:t>
            </a:r>
            <a:r>
              <a:rPr lang="en-US" altLang="en-US" dirty="0" err="1"/>
              <a:t>dok</a:t>
            </a:r>
            <a:r>
              <a:rPr lang="en-US" altLang="en-US" dirty="0"/>
              <a:t> </a:t>
            </a:r>
            <a:r>
              <a:rPr lang="en-US" altLang="en-US" dirty="0" err="1"/>
              <a:t>veći</a:t>
            </a:r>
            <a:r>
              <a:rPr lang="en-US" altLang="en-US" dirty="0"/>
              <a:t> </a:t>
            </a:r>
            <a:r>
              <a:rPr lang="en-US" altLang="en-US" dirty="0" err="1"/>
              <a:t>elementi</a:t>
            </a:r>
            <a:r>
              <a:rPr lang="en-US" altLang="en-US" dirty="0"/>
              <a:t> </a:t>
            </a:r>
            <a:r>
              <a:rPr lang="en-US" altLang="en-US" dirty="0" err="1"/>
              <a:t>izbijaju</a:t>
            </a:r>
            <a:r>
              <a:rPr lang="en-US" altLang="en-US" dirty="0"/>
              <a:t> u </a:t>
            </a:r>
            <a:r>
              <a:rPr lang="en-US" altLang="en-US" dirty="0" err="1"/>
              <a:t>prednji</a:t>
            </a:r>
            <a:r>
              <a:rPr lang="en-US" altLang="en-US" dirty="0"/>
              <a:t> plan. </a:t>
            </a:r>
            <a:endParaRPr lang="sr-Latn-CS" altLang="en-US" dirty="0"/>
          </a:p>
        </p:txBody>
      </p:sp>
      <p:pic>
        <p:nvPicPr>
          <p:cNvPr id="99332" name="Picture 4" descr="Proportion example 1">
            <a:extLst>
              <a:ext uri="{FF2B5EF4-FFF2-40B4-BE49-F238E27FC236}">
                <a16:creationId xmlns:a16="http://schemas.microsoft.com/office/drawing/2014/main" id="{165F7CB4-E1DC-486A-8C0D-743B1998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448175"/>
            <a:ext cx="23764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 descr="Proportion example 2">
            <a:extLst>
              <a:ext uri="{FF2B5EF4-FFF2-40B4-BE49-F238E27FC236}">
                <a16:creationId xmlns:a16="http://schemas.microsoft.com/office/drawing/2014/main" id="{63169139-A268-4F09-96B6-C49E2888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437064"/>
            <a:ext cx="1800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C3AE9FCE-54E4-412F-9656-1C20492B4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Proporcija</a:t>
            </a:r>
          </a:p>
        </p:txBody>
      </p:sp>
      <p:pic>
        <p:nvPicPr>
          <p:cNvPr id="100355" name="Picture 3" descr="C:\Users\Milos\Desktop\proportion3.jpg">
            <a:extLst>
              <a:ext uri="{FF2B5EF4-FFF2-40B4-BE49-F238E27FC236}">
                <a16:creationId xmlns:a16="http://schemas.microsoft.com/office/drawing/2014/main" id="{D5C0FF41-9F1A-4EF7-BCBE-50E4932F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285875"/>
            <a:ext cx="2513012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C:\Users\Milos\Desktop\proportion2.jpg">
            <a:extLst>
              <a:ext uri="{FF2B5EF4-FFF2-40B4-BE49-F238E27FC236}">
                <a16:creationId xmlns:a16="http://schemas.microsoft.com/office/drawing/2014/main" id="{42CC5320-F7AE-4687-9845-E1BCB1AAD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17889"/>
            <a:ext cx="311943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 descr="C:\Users\Milos\Desktop\proportion4.jpg">
            <a:extLst>
              <a:ext uri="{FF2B5EF4-FFF2-40B4-BE49-F238E27FC236}">
                <a16:creationId xmlns:a16="http://schemas.microsoft.com/office/drawing/2014/main" id="{AAE459EE-EC3C-4172-89E2-A491753C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4439"/>
            <a:ext cx="3119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CF2DB25C-AF4A-4E24-8028-D0A91B0ED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Proporcija</a:t>
            </a:r>
          </a:p>
        </p:txBody>
      </p:sp>
      <p:pic>
        <p:nvPicPr>
          <p:cNvPr id="102404" name="Picture 1" descr="C:\Users\Milos\Desktop\gold02sm.gif">
            <a:extLst>
              <a:ext uri="{FF2B5EF4-FFF2-40B4-BE49-F238E27FC236}">
                <a16:creationId xmlns:a16="http://schemas.microsoft.com/office/drawing/2014/main" id="{D8992903-0E01-47BF-BDA2-184B7E6B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64343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 descr="C:\Users\Milos\Desktop\fibonacci-design-pyramid2.jpg">
            <a:extLst>
              <a:ext uri="{FF2B5EF4-FFF2-40B4-BE49-F238E27FC236}">
                <a16:creationId xmlns:a16="http://schemas.microsoft.com/office/drawing/2014/main" id="{03DC03C0-6128-48FA-8584-169FDD28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643064"/>
            <a:ext cx="3606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C:\Users\Milos\Desktop\golden-mean.jpg">
            <a:extLst>
              <a:ext uri="{FF2B5EF4-FFF2-40B4-BE49-F238E27FC236}">
                <a16:creationId xmlns:a16="http://schemas.microsoft.com/office/drawing/2014/main" id="{EF37C840-5BCB-45EA-9AFF-88340994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615350"/>
            <a:ext cx="4659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5" descr="C:\Users\Milos\Desktop\golden-spiral-plant-pronounced-wolafen_files_wordpress-fibonacci_phyllotaxis1.jpg">
            <a:extLst>
              <a:ext uri="{FF2B5EF4-FFF2-40B4-BE49-F238E27FC236}">
                <a16:creationId xmlns:a16="http://schemas.microsoft.com/office/drawing/2014/main" id="{77A8168C-A1CD-4339-A1ED-3BF22FA6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64343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6" descr="C:\Users\Milos\Desktop\182577397_aa27d7830d.jpg">
            <a:extLst>
              <a:ext uri="{FF2B5EF4-FFF2-40B4-BE49-F238E27FC236}">
                <a16:creationId xmlns:a16="http://schemas.microsoft.com/office/drawing/2014/main" id="{32006750-8DFE-4648-A4AA-403546E1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4643438"/>
            <a:ext cx="28956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>
            <a:extLst>
              <a:ext uri="{FF2B5EF4-FFF2-40B4-BE49-F238E27FC236}">
                <a16:creationId xmlns:a16="http://schemas.microsoft.com/office/drawing/2014/main" id="{87B6323F-75FD-4FFA-950D-6D013A6DC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DA2C34EF-101A-44FE-8A31-E0A7F477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2" name="Oval 141">
            <a:extLst>
              <a:ext uri="{FF2B5EF4-FFF2-40B4-BE49-F238E27FC236}">
                <a16:creationId xmlns:a16="http://schemas.microsoft.com/office/drawing/2014/main" id="{5C86EC89-02DB-4384-8A63-0EFFEFD1B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54BB1565-EB36-4D75-8888-72796286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871DF8C3-722E-49D1-87D5-E0FB1D640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93E59372-1F66-480B-ADD0-8000A0547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C2168E1-C2BD-4E6B-AA64-A020775AE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284E63B-655D-4786-BE63-6BFFF5106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Freeform 15">
            <a:extLst>
              <a:ext uri="{FF2B5EF4-FFF2-40B4-BE49-F238E27FC236}">
                <a16:creationId xmlns:a16="http://schemas.microsoft.com/office/drawing/2014/main" id="{5CC17AAC-BEDA-43F6-96F9-6D5C1DCC3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5476" name="Picture 4" descr="good-proportion">
            <a:extLst>
              <a:ext uri="{FF2B5EF4-FFF2-40B4-BE49-F238E27FC236}">
                <a16:creationId xmlns:a16="http://schemas.microsoft.com/office/drawing/2014/main" id="{92BAC8C2-8808-4D9C-AF19-58F4C4A5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03" y="636083"/>
            <a:ext cx="3227298" cy="329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56" name="Freeform 5">
            <a:extLst>
              <a:ext uri="{FF2B5EF4-FFF2-40B4-BE49-F238E27FC236}">
                <a16:creationId xmlns:a16="http://schemas.microsoft.com/office/drawing/2014/main" id="{27C31358-DB76-4D08-880F-623FB14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8A9F80A2-E685-4853-8AB1-DEB55CC37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800"/>
              <a:t>Proporcija</a:t>
            </a:r>
          </a:p>
        </p:txBody>
      </p:sp>
      <p:pic>
        <p:nvPicPr>
          <p:cNvPr id="105477" name="Picture 5" descr="bad-proportion">
            <a:extLst>
              <a:ext uri="{FF2B5EF4-FFF2-40B4-BE49-F238E27FC236}">
                <a16:creationId xmlns:a16="http://schemas.microsoft.com/office/drawing/2014/main" id="{F0DF0D65-4672-4BDE-A8D4-8C9769E9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5" y="636083"/>
            <a:ext cx="3355420" cy="329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33186D08-DB15-463B-A6B8-71F61D952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Dominacija (akcenat)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D096E68-BFDD-461D-90A8-D9D9D0E95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o"/>
            </a:pPr>
            <a:r>
              <a:rPr lang="en-US" altLang="en-US" b="1" dirty="0"/>
              <a:t> </a:t>
            </a:r>
            <a:r>
              <a:rPr lang="en-US" altLang="en-US" b="1" dirty="0" err="1"/>
              <a:t>Dominacija</a:t>
            </a:r>
            <a:r>
              <a:rPr lang="en-US" altLang="en-US" b="1" dirty="0"/>
              <a:t> </a:t>
            </a:r>
            <a:r>
              <a:rPr lang="en-US" altLang="en-US" dirty="0" err="1"/>
              <a:t>odlučuje</a:t>
            </a:r>
            <a:r>
              <a:rPr lang="en-US" altLang="en-US" dirty="0"/>
              <a:t> </a:t>
            </a:r>
            <a:r>
              <a:rPr lang="en-US" altLang="en-US" dirty="0" err="1"/>
              <a:t>gd</a:t>
            </a:r>
            <a:r>
              <a:rPr lang="sr-Latn-ME" altLang="en-US" dirty="0"/>
              <a:t>j</a:t>
            </a:r>
            <a:r>
              <a:rPr lang="en-US" altLang="en-US" dirty="0"/>
              <a:t>e </a:t>
            </a:r>
            <a:r>
              <a:rPr lang="en-US" altLang="en-US" dirty="0" err="1"/>
              <a:t>oko</a:t>
            </a:r>
            <a:r>
              <a:rPr lang="en-US" altLang="en-US" dirty="0"/>
              <a:t> </a:t>
            </a:r>
            <a:r>
              <a:rPr lang="en-US" altLang="en-US" dirty="0" err="1"/>
              <a:t>prvo</a:t>
            </a:r>
            <a:r>
              <a:rPr lang="en-US" altLang="en-US" dirty="0"/>
              <a:t> ide </a:t>
            </a:r>
            <a:r>
              <a:rPr lang="en-US" altLang="en-US" dirty="0" err="1"/>
              <a:t>kada</a:t>
            </a:r>
            <a:r>
              <a:rPr lang="sr-Latn-ME" altLang="en-US" dirty="0"/>
              <a:t> se</a:t>
            </a:r>
            <a:r>
              <a:rPr lang="en-US" altLang="en-US" dirty="0"/>
              <a:t> </a:t>
            </a:r>
            <a:r>
              <a:rPr lang="en-US" altLang="en-US" dirty="0" err="1"/>
              <a:t>posmatra</a:t>
            </a:r>
            <a:r>
              <a:rPr lang="en-US" altLang="en-US" dirty="0"/>
              <a:t> </a:t>
            </a:r>
            <a:r>
              <a:rPr lang="en-US" altLang="en-US" dirty="0" err="1"/>
              <a:t>dizajn</a:t>
            </a:r>
            <a:r>
              <a:rPr lang="en-US" altLang="en-US" dirty="0"/>
              <a:t>. </a:t>
            </a:r>
            <a:r>
              <a:rPr lang="en-US" altLang="en-US" dirty="0" err="1"/>
              <a:t>Postoje</a:t>
            </a:r>
            <a:r>
              <a:rPr lang="en-US" altLang="en-US" dirty="0"/>
              <a:t> tri </a:t>
            </a:r>
            <a:r>
              <a:rPr lang="en-US" altLang="en-US" dirty="0" err="1"/>
              <a:t>stepena</a:t>
            </a:r>
            <a:r>
              <a:rPr lang="en-US" altLang="en-US" dirty="0"/>
              <a:t> </a:t>
            </a:r>
            <a:r>
              <a:rPr lang="en-US" altLang="en-US" dirty="0" err="1"/>
              <a:t>dominacije</a:t>
            </a:r>
            <a:r>
              <a:rPr lang="en-US" altLang="en-US" dirty="0"/>
              <a:t>, </a:t>
            </a:r>
            <a:r>
              <a:rPr lang="en-US" altLang="en-US" dirty="0" err="1"/>
              <a:t>svaki</a:t>
            </a:r>
            <a:r>
              <a:rPr lang="en-US" altLang="en-US" dirty="0"/>
              <a:t> </a:t>
            </a:r>
            <a:r>
              <a:rPr lang="en-US" altLang="en-US" dirty="0" err="1"/>
              <a:t>ima</a:t>
            </a:r>
            <a:r>
              <a:rPr lang="en-US" altLang="en-US" dirty="0"/>
              <a:t> </a:t>
            </a:r>
            <a:r>
              <a:rPr lang="en-US" altLang="en-US" dirty="0" err="1"/>
              <a:t>veze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težinom</a:t>
            </a:r>
            <a:r>
              <a:rPr lang="en-US" altLang="en-US" dirty="0"/>
              <a:t> </a:t>
            </a:r>
            <a:r>
              <a:rPr lang="en-US" altLang="en-US" dirty="0" err="1"/>
              <a:t>konkretnog</a:t>
            </a:r>
            <a:r>
              <a:rPr lang="en-US" altLang="en-US" dirty="0"/>
              <a:t> </a:t>
            </a:r>
            <a:r>
              <a:rPr lang="en-US" altLang="en-US" dirty="0" err="1"/>
              <a:t>objekta</a:t>
            </a:r>
            <a:r>
              <a:rPr lang="en-US" altLang="en-US" dirty="0"/>
              <a:t> </a:t>
            </a:r>
            <a:r>
              <a:rPr lang="en-US" altLang="en-US" dirty="0" err="1"/>
              <a:t>unutar</a:t>
            </a:r>
            <a:r>
              <a:rPr lang="en-US" altLang="en-US" dirty="0"/>
              <a:t> </a:t>
            </a:r>
            <a:r>
              <a:rPr lang="en-US" altLang="en-US" dirty="0" err="1"/>
              <a:t>kompozicije</a:t>
            </a:r>
            <a:r>
              <a:rPr lang="en-US" altLang="en-US" dirty="0"/>
              <a:t>.</a:t>
            </a:r>
            <a:endParaRPr lang="sr-Latn-CS" altLang="en-US" dirty="0"/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b="1" dirty="0"/>
              <a:t> D</a:t>
            </a:r>
            <a:r>
              <a:rPr lang="sr-Latn-CS" altLang="en-US" b="1" dirty="0"/>
              <a:t>o</a:t>
            </a:r>
            <a:r>
              <a:rPr lang="en-US" altLang="en-US" b="1" dirty="0" err="1"/>
              <a:t>minantna</a:t>
            </a:r>
            <a:r>
              <a:rPr lang="en-US" altLang="en-US" dirty="0"/>
              <a:t>: </a:t>
            </a:r>
            <a:r>
              <a:rPr lang="en-US" altLang="en-US" dirty="0" err="1"/>
              <a:t>objektu</a:t>
            </a:r>
            <a:r>
              <a:rPr lang="en-US" altLang="en-US" dirty="0"/>
              <a:t> je data </a:t>
            </a:r>
            <a:r>
              <a:rPr lang="en-US" altLang="en-US" dirty="0" err="1"/>
              <a:t>najveća</a:t>
            </a:r>
            <a:r>
              <a:rPr lang="en-US" altLang="en-US" dirty="0"/>
              <a:t> </a:t>
            </a:r>
            <a:r>
              <a:rPr lang="en-US" altLang="en-US" dirty="0" err="1"/>
              <a:t>vizuelna</a:t>
            </a:r>
            <a:r>
              <a:rPr lang="en-US" altLang="en-US" dirty="0"/>
              <a:t> </a:t>
            </a:r>
            <a:r>
              <a:rPr lang="en-US" altLang="en-US" dirty="0" err="1"/>
              <a:t>težina</a:t>
            </a:r>
            <a:r>
              <a:rPr lang="en-US" altLang="en-US" dirty="0"/>
              <a:t>, element </a:t>
            </a:r>
            <a:r>
              <a:rPr lang="en-US" altLang="en-US" dirty="0" err="1"/>
              <a:t>primarnog</a:t>
            </a:r>
            <a:r>
              <a:rPr lang="en-US" altLang="en-US" dirty="0"/>
              <a:t> </a:t>
            </a:r>
            <a:r>
              <a:rPr lang="en-US" altLang="en-US" dirty="0" err="1"/>
              <a:t>isticanja</a:t>
            </a:r>
            <a:r>
              <a:rPr lang="en-US" altLang="en-US" dirty="0"/>
              <a:t> </a:t>
            </a:r>
            <a:r>
              <a:rPr lang="en-US" altLang="en-US" dirty="0" err="1"/>
              <a:t>koji</a:t>
            </a:r>
            <a:r>
              <a:rPr lang="en-US" altLang="en-US" dirty="0"/>
              <a:t> </a:t>
            </a:r>
            <a:r>
              <a:rPr lang="en-US" altLang="en-US" dirty="0" err="1"/>
              <a:t>napreduje</a:t>
            </a:r>
            <a:r>
              <a:rPr lang="en-US" altLang="en-US" dirty="0"/>
              <a:t> ka </a:t>
            </a:r>
            <a:r>
              <a:rPr lang="en-US" altLang="en-US" dirty="0" err="1"/>
              <a:t>prednjem</a:t>
            </a:r>
            <a:r>
              <a:rPr lang="en-US" altLang="en-US" dirty="0"/>
              <a:t> </a:t>
            </a:r>
            <a:r>
              <a:rPr lang="en-US" altLang="en-US" dirty="0" err="1"/>
              <a:t>planu</a:t>
            </a:r>
            <a:r>
              <a:rPr lang="en-US" altLang="en-US" dirty="0"/>
              <a:t> </a:t>
            </a:r>
            <a:r>
              <a:rPr lang="en-US" altLang="en-US" dirty="0" err="1"/>
              <a:t>kompozicije</a:t>
            </a:r>
            <a:r>
              <a:rPr lang="en-US" altLang="en-US" dirty="0"/>
              <a:t>.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b="1" dirty="0"/>
              <a:t> </a:t>
            </a:r>
            <a:r>
              <a:rPr lang="en-US" altLang="en-US" b="1" dirty="0" err="1"/>
              <a:t>Subdominantna</a:t>
            </a:r>
            <a:r>
              <a:rPr lang="en-US" altLang="en-US" dirty="0"/>
              <a:t>: element </a:t>
            </a:r>
            <a:r>
              <a:rPr lang="en-US" altLang="en-US" dirty="0" err="1"/>
              <a:t>sekundarnog</a:t>
            </a:r>
            <a:r>
              <a:rPr lang="en-US" altLang="en-US" dirty="0"/>
              <a:t> </a:t>
            </a:r>
            <a:r>
              <a:rPr lang="en-US" altLang="en-US" dirty="0" err="1"/>
              <a:t>isticanja</a:t>
            </a:r>
            <a:r>
              <a:rPr lang="en-US" altLang="en-US" dirty="0"/>
              <a:t>, </a:t>
            </a:r>
            <a:r>
              <a:rPr lang="en-US" altLang="en-US" dirty="0" err="1"/>
              <a:t>elementi</a:t>
            </a:r>
            <a:r>
              <a:rPr lang="en-US" altLang="en-US" dirty="0"/>
              <a:t> u </a:t>
            </a:r>
            <a:r>
              <a:rPr lang="en-US" altLang="en-US" dirty="0" err="1"/>
              <a:t>sredini</a:t>
            </a:r>
            <a:r>
              <a:rPr lang="en-US" altLang="en-US" dirty="0"/>
              <a:t> </a:t>
            </a:r>
            <a:r>
              <a:rPr lang="en-US" altLang="en-US" dirty="0" err="1"/>
              <a:t>osnove</a:t>
            </a:r>
            <a:r>
              <a:rPr lang="en-US" altLang="en-US" dirty="0"/>
              <a:t> </a:t>
            </a:r>
            <a:r>
              <a:rPr lang="en-US" altLang="en-US" dirty="0" err="1"/>
              <a:t>kompozicije</a:t>
            </a:r>
            <a:r>
              <a:rPr lang="en-US" altLang="en-US" dirty="0"/>
              <a:t>.</a:t>
            </a:r>
          </a:p>
          <a:p>
            <a:pPr eaLnBrk="1" hangingPunct="1">
              <a:buFont typeface="Wingdings" pitchFamily="2" charset="2"/>
              <a:buChar char="o"/>
            </a:pPr>
            <a:r>
              <a:rPr lang="en-US" altLang="en-US" b="1" dirty="0"/>
              <a:t> </a:t>
            </a:r>
            <a:r>
              <a:rPr lang="en-US" altLang="en-US" b="1" dirty="0" err="1"/>
              <a:t>Potčinjena</a:t>
            </a:r>
            <a:r>
              <a:rPr lang="en-US" altLang="en-US" dirty="0"/>
              <a:t>: </a:t>
            </a:r>
            <a:r>
              <a:rPr lang="en-US" altLang="en-US" dirty="0" err="1"/>
              <a:t>objektu</a:t>
            </a:r>
            <a:r>
              <a:rPr lang="en-US" altLang="en-US" dirty="0"/>
              <a:t> je data </a:t>
            </a:r>
            <a:r>
              <a:rPr lang="en-US" altLang="en-US" dirty="0" err="1"/>
              <a:t>najmanja</a:t>
            </a:r>
            <a:r>
              <a:rPr lang="en-US" altLang="en-US" dirty="0"/>
              <a:t> </a:t>
            </a:r>
            <a:r>
              <a:rPr lang="en-US" altLang="en-US" dirty="0" err="1"/>
              <a:t>vizuelna</a:t>
            </a:r>
            <a:r>
              <a:rPr lang="en-US" altLang="en-US" dirty="0"/>
              <a:t> </a:t>
            </a:r>
            <a:r>
              <a:rPr lang="en-US" altLang="en-US" dirty="0" err="1"/>
              <a:t>težina</a:t>
            </a:r>
            <a:r>
              <a:rPr lang="en-US" altLang="en-US" dirty="0"/>
              <a:t>, </a:t>
            </a:r>
            <a:r>
              <a:rPr lang="en-US" altLang="en-US" dirty="0" err="1"/>
              <a:t>elementi</a:t>
            </a:r>
            <a:r>
              <a:rPr lang="en-US" altLang="en-US" dirty="0"/>
              <a:t> </a:t>
            </a:r>
            <a:r>
              <a:rPr lang="en-US" altLang="en-US" dirty="0" err="1"/>
              <a:t>tercijarnog</a:t>
            </a:r>
            <a:r>
              <a:rPr lang="en-US" altLang="en-US" dirty="0"/>
              <a:t> </a:t>
            </a:r>
            <a:r>
              <a:rPr lang="en-US" altLang="en-US" dirty="0" err="1"/>
              <a:t>isticanja</a:t>
            </a:r>
            <a:r>
              <a:rPr lang="en-US" altLang="en-US" dirty="0"/>
              <a:t> </a:t>
            </a:r>
            <a:r>
              <a:rPr lang="en-US" altLang="en-US" dirty="0" err="1"/>
              <a:t>koji</a:t>
            </a:r>
            <a:r>
              <a:rPr lang="en-US" altLang="en-US" dirty="0"/>
              <a:t> se </a:t>
            </a:r>
            <a:r>
              <a:rPr lang="en-US" altLang="en-US" dirty="0" err="1"/>
              <a:t>gube</a:t>
            </a:r>
            <a:r>
              <a:rPr lang="en-US" altLang="en-US" dirty="0"/>
              <a:t> u </a:t>
            </a:r>
            <a:r>
              <a:rPr lang="en-US" altLang="en-US" dirty="0" err="1"/>
              <a:t>pozadini</a:t>
            </a:r>
            <a:r>
              <a:rPr lang="en-US" altLang="en-US" dirty="0"/>
              <a:t> </a:t>
            </a:r>
            <a:r>
              <a:rPr lang="en-US" altLang="en-US" dirty="0" err="1"/>
              <a:t>kompozicije</a:t>
            </a:r>
            <a:r>
              <a:rPr lang="en-US" altLang="en-US" dirty="0"/>
              <a:t>.</a:t>
            </a:r>
            <a:endParaRPr lang="sr-Latn-C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FA24674C-A1F4-4A65-976D-68ECD4E02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Dominacija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6838D13-B3D6-4A3E-ACE8-424BC26B45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o"/>
            </a:pPr>
            <a:r>
              <a:rPr lang="en-US" altLang="en-US" dirty="0"/>
              <a:t> U prim</a:t>
            </a:r>
            <a:r>
              <a:rPr lang="sr-Latn-ME" altLang="en-US" dirty="0"/>
              <a:t>j</a:t>
            </a:r>
            <a:r>
              <a:rPr lang="en-US" altLang="en-US" dirty="0" err="1"/>
              <a:t>eru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sledećoj</a:t>
            </a:r>
            <a:r>
              <a:rPr lang="en-US" altLang="en-US" dirty="0"/>
              <a:t> </a:t>
            </a:r>
            <a:r>
              <a:rPr lang="en-US" altLang="en-US" dirty="0" err="1"/>
              <a:t>slici</a:t>
            </a:r>
            <a:r>
              <a:rPr lang="en-US" altLang="en-US" dirty="0"/>
              <a:t>,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o"/>
            </a:pPr>
            <a:r>
              <a:rPr lang="en-US" altLang="en-US" sz="2200" b="1" dirty="0" err="1"/>
              <a:t>drvo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ulogu</a:t>
            </a:r>
            <a:r>
              <a:rPr lang="en-US" altLang="en-US" sz="2200" dirty="0"/>
              <a:t> </a:t>
            </a:r>
            <a:r>
              <a:rPr lang="en-US" altLang="en-US" sz="2200" b="1" dirty="0" err="1"/>
              <a:t>dominantnog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elementa</a:t>
            </a:r>
            <a:r>
              <a:rPr lang="en-US" altLang="en-US" sz="2200" dirty="0"/>
              <a:t>, </a:t>
            </a:r>
            <a:r>
              <a:rPr lang="sr-Latn-CS" altLang="en-US" sz="2200" dirty="0"/>
              <a:t>	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o"/>
            </a:pPr>
            <a:r>
              <a:rPr lang="en-US" altLang="en-US" sz="2000" b="1" dirty="0" err="1"/>
              <a:t>kuća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brežuljci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sekundarni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elementi</a:t>
            </a:r>
            <a:r>
              <a:rPr lang="en-US" altLang="en-US" sz="2000" dirty="0"/>
              <a:t> a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o"/>
            </a:pPr>
            <a:r>
              <a:rPr lang="en-US" altLang="en-US" sz="2000" b="1" dirty="0" err="1"/>
              <a:t>planine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tercijarni</a:t>
            </a:r>
            <a:r>
              <a:rPr lang="en-US" altLang="en-US" sz="2000" dirty="0"/>
              <a:t> element.</a:t>
            </a:r>
            <a:endParaRPr lang="sr-Latn-CS" altLang="en-US" sz="2000" dirty="0"/>
          </a:p>
        </p:txBody>
      </p:sp>
      <p:pic>
        <p:nvPicPr>
          <p:cNvPr id="107524" name="Picture 4" descr="Dominance">
            <a:extLst>
              <a:ext uri="{FF2B5EF4-FFF2-40B4-BE49-F238E27FC236}">
                <a16:creationId xmlns:a16="http://schemas.microsoft.com/office/drawing/2014/main" id="{DD47EE36-3FD9-458A-B929-30E4112C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716338"/>
            <a:ext cx="338296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5D1165E-AB65-4CB3-B64D-F2A143045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Dominacija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E580C71-0B6A-4736-BB83-6EF5ADD91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o"/>
            </a:pPr>
            <a:r>
              <a:rPr lang="en-GB" altLang="en-US"/>
              <a:t> Lik može biti dominantan veličinom, oblikom, bojom, tonom, položajem u kompoziciji i sl. </a:t>
            </a:r>
            <a:endParaRPr lang="sr-Latn-CS" altLang="en-US"/>
          </a:p>
        </p:txBody>
      </p:sp>
      <p:pic>
        <p:nvPicPr>
          <p:cNvPr id="108548" name="Picture 4" descr="domine">
            <a:extLst>
              <a:ext uri="{FF2B5EF4-FFF2-40B4-BE49-F238E27FC236}">
                <a16:creationId xmlns:a16="http://schemas.microsoft.com/office/drawing/2014/main" id="{A13D67EF-85F1-42CE-B1FD-3B861955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2781300"/>
            <a:ext cx="56896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5">
            <a:extLst>
              <a:ext uri="{FF2B5EF4-FFF2-40B4-BE49-F238E27FC236}">
                <a16:creationId xmlns:a16="http://schemas.microsoft.com/office/drawing/2014/main" id="{48EFB992-5185-4031-86C2-80B2BDCAB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6" y="4811713"/>
            <a:ext cx="1463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r-Latn-CS" altLang="en-US"/>
              <a:t>Dominacija</a:t>
            </a:r>
          </a:p>
          <a:p>
            <a:pPr eaLnBrk="1" hangingPunct="1"/>
            <a:r>
              <a:rPr lang="sr-Latn-CS" altLang="en-US"/>
              <a:t>oblikom</a:t>
            </a:r>
            <a:endParaRPr lang="en-GB" altLang="en-US"/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5399AEB1-B108-4B89-A281-B7A38197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4803775"/>
            <a:ext cx="1463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r-Latn-CS" altLang="en-US"/>
              <a:t>Dominacija</a:t>
            </a:r>
          </a:p>
          <a:p>
            <a:pPr eaLnBrk="1" hangingPunct="1"/>
            <a:r>
              <a:rPr lang="sr-Latn-CS" altLang="en-US"/>
              <a:t>tonom</a:t>
            </a:r>
            <a:endParaRPr lang="en-GB" altLang="en-US"/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03E3B592-6AF8-435B-8B74-677B7BE3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1" y="4811713"/>
            <a:ext cx="1463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r-Latn-CS" altLang="en-US"/>
              <a:t>Dominacija</a:t>
            </a:r>
          </a:p>
          <a:p>
            <a:pPr eaLnBrk="1" hangingPunct="1"/>
            <a:r>
              <a:rPr lang="sr-Latn-CS" altLang="en-US"/>
              <a:t>veličinom</a:t>
            </a:r>
            <a:endParaRPr lang="en-GB" altLang="en-US"/>
          </a:p>
        </p:txBody>
      </p:sp>
      <p:sp>
        <p:nvSpPr>
          <p:cNvPr id="108552" name="Line 8">
            <a:extLst>
              <a:ext uri="{FF2B5EF4-FFF2-40B4-BE49-F238E27FC236}">
                <a16:creationId xmlns:a16="http://schemas.microsoft.com/office/drawing/2014/main" id="{1655F4CD-3D75-44E8-9CCE-523EF3BF58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051" y="3644901"/>
            <a:ext cx="504825" cy="11525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3" name="Line 9">
            <a:extLst>
              <a:ext uri="{FF2B5EF4-FFF2-40B4-BE49-F238E27FC236}">
                <a16:creationId xmlns:a16="http://schemas.microsoft.com/office/drawing/2014/main" id="{521B35DB-4813-4BB2-9D4F-3C337635FF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9738" y="3716339"/>
            <a:ext cx="144462" cy="10810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4" name="Line 10">
            <a:extLst>
              <a:ext uri="{FF2B5EF4-FFF2-40B4-BE49-F238E27FC236}">
                <a16:creationId xmlns:a16="http://schemas.microsoft.com/office/drawing/2014/main" id="{1434CABC-6EA7-45CC-8817-0693C69634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5863" y="4365625"/>
            <a:ext cx="0" cy="431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0BC10-E030-4FA4-959F-33EEA18B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Tačka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6CEC1-8416-43FC-BF60-3B09C8F887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tačaka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privuče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, </a:t>
            </a:r>
            <a:r>
              <a:rPr lang="en-US" dirty="0" err="1"/>
              <a:t>pogotovo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bliske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D848C-501D-43CB-91BA-5B9A377D1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977" y="2056092"/>
            <a:ext cx="4396341" cy="4200245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sr-Latn-CS" altLang="en-US" dirty="0"/>
              <a:t>Direktno privlačenje pažnje.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arrow">
            <a:extLst>
              <a:ext uri="{FF2B5EF4-FFF2-40B4-BE49-F238E27FC236}">
                <a16:creationId xmlns:a16="http://schemas.microsoft.com/office/drawing/2014/main" id="{F9665452-B9AD-425D-AFB9-64F89134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41" y="3533921"/>
            <a:ext cx="18732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youarehere">
            <a:extLst>
              <a:ext uri="{FF2B5EF4-FFF2-40B4-BE49-F238E27FC236}">
                <a16:creationId xmlns:a16="http://schemas.microsoft.com/office/drawing/2014/main" id="{EB52C1E6-19EB-41C1-B084-4846167E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8" y="2712389"/>
            <a:ext cx="33274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D8D5AF-093D-4B2F-AFD1-1E35A08261EB}"/>
              </a:ext>
            </a:extLst>
          </p:cNvPr>
          <p:cNvCxnSpPr/>
          <p:nvPr/>
        </p:nvCxnSpPr>
        <p:spPr>
          <a:xfrm>
            <a:off x="5979886" y="1262743"/>
            <a:ext cx="0" cy="4993594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34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BDFC80F-66B1-49FA-A0EE-F39E48229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Jedinstvo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6471166-6F2B-4C2D-B0C4-68968188D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o"/>
            </a:pPr>
            <a:r>
              <a:rPr lang="en-US" altLang="en-US" b="1" dirty="0"/>
              <a:t> </a:t>
            </a:r>
            <a:r>
              <a:rPr lang="en-US" altLang="en-US" sz="2400" b="1" dirty="0" err="1"/>
              <a:t>Koncept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jedinstva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opisuje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relaciju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između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pojedinačnih</a:t>
            </a:r>
            <a:r>
              <a:rPr lang="en-US" altLang="en-US" sz="2400" b="1" dirty="0"/>
              <a:t> d</a:t>
            </a:r>
            <a:r>
              <a:rPr lang="sr-Latn-ME" altLang="en-US" sz="2400" b="1" dirty="0"/>
              <a:t>j</a:t>
            </a:r>
            <a:r>
              <a:rPr lang="en-US" altLang="en-US" sz="2400" b="1" dirty="0" err="1"/>
              <a:t>elova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</a:t>
            </a:r>
            <a:r>
              <a:rPr lang="en-US" altLang="en-US" sz="2400" b="1" dirty="0"/>
              <a:t> c</a:t>
            </a:r>
            <a:r>
              <a:rPr lang="sr-Latn-ME" altLang="en-US" sz="2400" b="1" dirty="0"/>
              <a:t>ij</a:t>
            </a:r>
            <a:r>
              <a:rPr lang="en-US" altLang="en-US" sz="2400" b="1" dirty="0" err="1"/>
              <a:t>ele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kompozicije</a:t>
            </a:r>
            <a:r>
              <a:rPr lang="en-US" altLang="en-US" sz="2400" dirty="0"/>
              <a:t>. On </a:t>
            </a:r>
            <a:r>
              <a:rPr lang="en-US" altLang="en-US" sz="2400" dirty="0" err="1"/>
              <a:t>istražuje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aspekte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datog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dizajna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neophodni</a:t>
            </a:r>
            <a:r>
              <a:rPr lang="en-US" altLang="en-US" sz="2400" dirty="0"/>
              <a:t> za </a:t>
            </a:r>
            <a:r>
              <a:rPr lang="en-US" altLang="en-US" sz="2400" dirty="0" err="1"/>
              <a:t>sklapanje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kompozicije</a:t>
            </a:r>
            <a:r>
              <a:rPr lang="en-US" altLang="en-US" sz="2400" dirty="0"/>
              <a:t>, da bi se </a:t>
            </a:r>
            <a:r>
              <a:rPr lang="en-US" altLang="en-US" sz="2400" dirty="0" err="1"/>
              <a:t>postigao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utisak</a:t>
            </a:r>
            <a:r>
              <a:rPr lang="en-US" altLang="en-US" sz="2400" dirty="0"/>
              <a:t> c</a:t>
            </a:r>
            <a:r>
              <a:rPr lang="sr-Latn-ME" altLang="en-US" sz="2400" dirty="0"/>
              <a:t>j</a:t>
            </a:r>
            <a:r>
              <a:rPr lang="en-US" altLang="en-US" sz="2400" dirty="0" err="1"/>
              <a:t>elovitosti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razložiti</a:t>
            </a:r>
            <a:r>
              <a:rPr lang="en-US" altLang="en-US" sz="2400" dirty="0"/>
              <a:t> da bi se </a:t>
            </a:r>
            <a:r>
              <a:rPr lang="en-US" altLang="en-US" sz="2400" dirty="0" err="1"/>
              <a:t>postigao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utisak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raznolikosti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Jedinstvo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dizajnu</a:t>
            </a:r>
            <a:r>
              <a:rPr lang="en-US" altLang="en-US" sz="2400" dirty="0"/>
              <a:t> je </a:t>
            </a:r>
            <a:r>
              <a:rPr lang="en-US" altLang="en-US" sz="2400" dirty="0" err="1"/>
              <a:t>koncept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potiče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iz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nekih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Geštalt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teorija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vizuelne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percepcije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psihologije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posebno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onih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koje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bave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čovekov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mozak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organizuje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vizuelne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informacije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kategorije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grupe</a:t>
            </a:r>
            <a:r>
              <a:rPr lang="en-US" altLang="en-US" sz="2400" dirty="0"/>
              <a:t>.</a:t>
            </a:r>
            <a:endParaRPr lang="sr-Latn-C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9572DF0-13BB-43BC-8E7D-E9FEE5E79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Jedinstvo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81F14B6-626A-49C6-B97F-7E68B4C48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o"/>
            </a:pPr>
            <a:r>
              <a:rPr lang="sr-Latn-CS" altLang="en-US"/>
              <a:t> jedinstvo</a:t>
            </a:r>
          </a:p>
        </p:txBody>
      </p:sp>
      <p:pic>
        <p:nvPicPr>
          <p:cNvPr id="111620" name="Picture 4" descr="unity-repetition">
            <a:extLst>
              <a:ext uri="{FF2B5EF4-FFF2-40B4-BE49-F238E27FC236}">
                <a16:creationId xmlns:a16="http://schemas.microsoft.com/office/drawing/2014/main" id="{29ED4922-F983-44B7-B649-54EB0E3F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205038"/>
            <a:ext cx="2184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unity-grouping">
            <a:extLst>
              <a:ext uri="{FF2B5EF4-FFF2-40B4-BE49-F238E27FC236}">
                <a16:creationId xmlns:a16="http://schemas.microsoft.com/office/drawing/2014/main" id="{230BBFCB-6924-4055-95A7-A0BDAB84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05038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6">
            <a:extLst>
              <a:ext uri="{FF2B5EF4-FFF2-40B4-BE49-F238E27FC236}">
                <a16:creationId xmlns:a16="http://schemas.microsoft.com/office/drawing/2014/main" id="{F67D2EAE-AFEC-4402-B35B-6124BF83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4740276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r-Latn-CS" altLang="en-US"/>
              <a:t>+ponavljanje</a:t>
            </a:r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D4A92B47-4636-4957-93D1-EC632308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6" y="4718051"/>
            <a:ext cx="157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r-Latn-CS" altLang="en-US"/>
              <a:t>+grupisanje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72F8E75-B249-4722-81AA-8DE6F56BC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Vizuelni principi Geštalt psihologije</a:t>
            </a:r>
            <a:r>
              <a:rPr lang="sr-Latn-CS" altLang="en-US"/>
              <a:t> 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F3903C9-766C-4CCD-9511-60C6DE2BA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o"/>
            </a:pPr>
            <a:r>
              <a:rPr lang="fr-FR" altLang="en-US"/>
              <a:t> PRINCIP BLIZINE – oblici koji se nalaze blizu jedan drugome se udružuju. </a:t>
            </a:r>
            <a:endParaRPr lang="sr-Latn-CS" altLang="en-US"/>
          </a:p>
        </p:txBody>
      </p:sp>
      <p:pic>
        <p:nvPicPr>
          <p:cNvPr id="112644" name="Picture 4">
            <a:extLst>
              <a:ext uri="{FF2B5EF4-FFF2-40B4-BE49-F238E27FC236}">
                <a16:creationId xmlns:a16="http://schemas.microsoft.com/office/drawing/2014/main" id="{D630CB33-0979-4DA8-B8BA-D2179EE4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3214688"/>
            <a:ext cx="15843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1" descr="C:\Users\Milos\Desktop\proxa.gif">
            <a:extLst>
              <a:ext uri="{FF2B5EF4-FFF2-40B4-BE49-F238E27FC236}">
                <a16:creationId xmlns:a16="http://schemas.microsoft.com/office/drawing/2014/main" id="{F6F85D8E-50A9-44C7-9074-B108024D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14688"/>
            <a:ext cx="2419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D46A59E-4F53-4786-81E8-DCE45FA9C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Vizuelni principi Geštalt psihologije</a:t>
            </a:r>
            <a:endParaRPr lang="sr-Latn-CS" altLang="en-US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65CB9D6-5D6E-4733-845F-022DCC2C5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o"/>
            </a:pPr>
            <a:r>
              <a:rPr lang="fr-FR" altLang="en-US"/>
              <a:t> PRINCIP SLIČNOSTI – slični oblici se međusobno grupišu.</a:t>
            </a:r>
            <a:r>
              <a:rPr lang="sr-Latn-CS" altLang="en-US"/>
              <a:t> </a:t>
            </a: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CC25E404-F812-40DA-8E80-E2DEA0DF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7564"/>
            <a:ext cx="15128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2" descr="C:\Users\Milos\Desktop\proximity01.gif">
            <a:extLst>
              <a:ext uri="{FF2B5EF4-FFF2-40B4-BE49-F238E27FC236}">
                <a16:creationId xmlns:a16="http://schemas.microsoft.com/office/drawing/2014/main" id="{B232B4F2-A7C0-4008-B5A4-67116D498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714626"/>
            <a:ext cx="2743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C705296-E01F-48A2-B903-276668405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Vizuelni principi Geštalt psihologije</a:t>
            </a:r>
            <a:endParaRPr lang="sr-Latn-C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99D10B-D488-4C87-B92F-1D273688C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fr-FR" altLang="en-US" dirty="0"/>
              <a:t> PRINCIP KONTINUITETA </a:t>
            </a:r>
            <a:r>
              <a:rPr lang="fr-FR" altLang="en-US" dirty="0" err="1"/>
              <a:t>konture</a:t>
            </a:r>
            <a:r>
              <a:rPr lang="fr-FR" altLang="en-US" dirty="0"/>
              <a:t> </a:t>
            </a:r>
            <a:r>
              <a:rPr lang="fr-FR" altLang="en-US" dirty="0" err="1"/>
              <a:t>koje</a:t>
            </a:r>
            <a:r>
              <a:rPr lang="fr-FR" altLang="en-US" dirty="0"/>
              <a:t> </a:t>
            </a:r>
            <a:r>
              <a:rPr lang="fr-FR" altLang="en-US" dirty="0" err="1"/>
              <a:t>teku</a:t>
            </a:r>
            <a:r>
              <a:rPr lang="fr-FR" altLang="en-US" dirty="0"/>
              <a:t> u </a:t>
            </a:r>
            <a:r>
              <a:rPr lang="fr-FR" altLang="en-US" dirty="0" err="1"/>
              <a:t>blagom</a:t>
            </a:r>
            <a:r>
              <a:rPr lang="fr-FR" altLang="en-US" dirty="0"/>
              <a:t> </a:t>
            </a:r>
            <a:r>
              <a:rPr lang="fr-FR" altLang="en-US" dirty="0" err="1"/>
              <a:t>kontinuitetu</a:t>
            </a:r>
            <a:r>
              <a:rPr lang="sr-Latn-CS" altLang="en-US" dirty="0"/>
              <a:t> </a:t>
            </a:r>
            <a:r>
              <a:rPr lang="fr-FR" altLang="en-US" dirty="0" err="1"/>
              <a:t>percipiramo</a:t>
            </a:r>
            <a:r>
              <a:rPr lang="fr-FR" altLang="en-US" dirty="0"/>
              <a:t> </a:t>
            </a:r>
            <a:r>
              <a:rPr lang="fr-FR" altLang="en-US" dirty="0" err="1"/>
              <a:t>lakše</a:t>
            </a:r>
            <a:r>
              <a:rPr lang="fr-FR" altLang="en-US" dirty="0"/>
              <a:t> </a:t>
            </a:r>
            <a:r>
              <a:rPr lang="fr-FR" altLang="en-US" dirty="0" err="1"/>
              <a:t>nego</a:t>
            </a:r>
            <a:r>
              <a:rPr lang="fr-FR" altLang="en-US" dirty="0"/>
              <a:t> </a:t>
            </a:r>
            <a:r>
              <a:rPr lang="fr-FR" altLang="en-US" dirty="0" err="1"/>
              <a:t>konture</a:t>
            </a:r>
            <a:r>
              <a:rPr lang="fr-FR" altLang="en-US" dirty="0"/>
              <a:t> sa </a:t>
            </a:r>
            <a:r>
              <a:rPr lang="fr-FR" altLang="en-US" dirty="0" err="1"/>
              <a:t>naglim</a:t>
            </a:r>
            <a:r>
              <a:rPr lang="fr-FR" altLang="en-US" dirty="0"/>
              <a:t> </a:t>
            </a:r>
            <a:r>
              <a:rPr lang="fr-FR" altLang="en-US" dirty="0" err="1"/>
              <a:t>prom</a:t>
            </a:r>
            <a:r>
              <a:rPr lang="sr-Latn-ME" altLang="en-US" dirty="0"/>
              <a:t>j</a:t>
            </a:r>
            <a:r>
              <a:rPr lang="fr-FR" altLang="en-US" dirty="0" err="1"/>
              <a:t>enama</a:t>
            </a:r>
            <a:r>
              <a:rPr lang="fr-FR" altLang="en-US" dirty="0"/>
              <a:t> u </a:t>
            </a:r>
            <a:r>
              <a:rPr lang="fr-FR" altLang="en-US" dirty="0" err="1"/>
              <a:t>pravcu</a:t>
            </a:r>
            <a:r>
              <a:rPr lang="fr-FR" altLang="en-US" dirty="0"/>
              <a:t>.</a:t>
            </a:r>
            <a:r>
              <a:rPr lang="sr-Latn-CS" altLang="en-US" dirty="0"/>
              <a:t> </a:t>
            </a:r>
            <a:endParaRPr lang="en-US" altLang="en-US" dirty="0"/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n-US" altLang="en-US" dirty="0"/>
              <a:t> </a:t>
            </a:r>
            <a:r>
              <a:rPr lang="en-US" altLang="en-US" dirty="0" err="1"/>
              <a:t>Oko</a:t>
            </a:r>
            <a:r>
              <a:rPr lang="en-US" altLang="en-US" dirty="0"/>
              <a:t> je </a:t>
            </a:r>
            <a:r>
              <a:rPr lang="en-US" altLang="en-US" dirty="0" err="1"/>
              <a:t>nat</a:t>
            </a:r>
            <a:r>
              <a:rPr lang="sr-Latn-ME" altLang="en-US" dirty="0"/>
              <a:t>j</a:t>
            </a:r>
            <a:r>
              <a:rPr lang="en-US" altLang="en-US" dirty="0" err="1"/>
              <a:t>erano</a:t>
            </a:r>
            <a:r>
              <a:rPr lang="en-US" altLang="en-US" dirty="0"/>
              <a:t> da </a:t>
            </a:r>
            <a:r>
              <a:rPr lang="en-US" altLang="en-US" dirty="0" err="1"/>
              <a:t>prati</a:t>
            </a:r>
            <a:r>
              <a:rPr lang="en-US" altLang="en-US" dirty="0"/>
              <a:t> </a:t>
            </a:r>
            <a:r>
              <a:rPr lang="en-US" altLang="en-US" dirty="0" err="1"/>
              <a:t>konturu</a:t>
            </a:r>
            <a:endParaRPr lang="sr-Latn-C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4691" name="Picture 4">
            <a:extLst>
              <a:ext uri="{FF2B5EF4-FFF2-40B4-BE49-F238E27FC236}">
                <a16:creationId xmlns:a16="http://schemas.microsoft.com/office/drawing/2014/main" id="{6F7B7254-D52E-4021-9D4B-885E78A8F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9" y="4458569"/>
            <a:ext cx="1347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1" descr="C:\Users\Milos\Desktop\continuation_a.gif">
            <a:extLst>
              <a:ext uri="{FF2B5EF4-FFF2-40B4-BE49-F238E27FC236}">
                <a16:creationId xmlns:a16="http://schemas.microsoft.com/office/drawing/2014/main" id="{7220A644-947F-4568-9963-3F71B4E08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315693"/>
            <a:ext cx="2705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E031536E-9878-4703-9790-A1B211C51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Vizuelni principi Geštalt psihologije</a:t>
            </a:r>
            <a:endParaRPr lang="sr-Latn-CS" altLang="en-US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B24058B9-13F2-4EFE-A60E-951CEB8E8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o"/>
            </a:pPr>
            <a:r>
              <a:rPr lang="fr-FR" altLang="en-US" dirty="0"/>
              <a:t> PRINCIP ZATVORENOSTI – </a:t>
            </a:r>
            <a:r>
              <a:rPr lang="fr-FR" altLang="en-US" dirty="0" err="1"/>
              <a:t>naklonjeniji</a:t>
            </a:r>
            <a:r>
              <a:rPr lang="fr-FR" altLang="en-US" dirty="0"/>
              <a:t> </a:t>
            </a:r>
            <a:r>
              <a:rPr lang="fr-FR" altLang="en-US" dirty="0" err="1"/>
              <a:t>smo</a:t>
            </a:r>
            <a:r>
              <a:rPr lang="fr-FR" altLang="en-US" dirty="0"/>
              <a:t> </a:t>
            </a:r>
            <a:r>
              <a:rPr lang="fr-FR" altLang="en-US" dirty="0" err="1"/>
              <a:t>interpretacijama</a:t>
            </a:r>
            <a:r>
              <a:rPr lang="fr-FR" altLang="en-US" dirty="0"/>
              <a:t> </a:t>
            </a:r>
            <a:r>
              <a:rPr lang="fr-FR" altLang="en-US" dirty="0" err="1"/>
              <a:t>koje</a:t>
            </a:r>
            <a:r>
              <a:rPr lang="fr-FR" altLang="en-US" dirty="0"/>
              <a:t> </a:t>
            </a:r>
            <a:r>
              <a:rPr lang="fr-FR" altLang="en-US" dirty="0" err="1"/>
              <a:t>proizvode</a:t>
            </a:r>
            <a:r>
              <a:rPr lang="fr-FR" altLang="en-US" dirty="0"/>
              <a:t> „</a:t>
            </a:r>
            <a:r>
              <a:rPr lang="fr-FR" altLang="en-US" dirty="0" err="1"/>
              <a:t>zatvorene</a:t>
            </a:r>
            <a:r>
              <a:rPr lang="fr-FR" altLang="en-US" dirty="0"/>
              <a:t>” </a:t>
            </a:r>
            <a:r>
              <a:rPr lang="fr-FR" altLang="en-US" dirty="0" err="1"/>
              <a:t>nego</a:t>
            </a:r>
            <a:r>
              <a:rPr lang="fr-FR" altLang="en-US" dirty="0"/>
              <a:t> „</a:t>
            </a:r>
            <a:r>
              <a:rPr lang="fr-FR" altLang="en-US" dirty="0" err="1"/>
              <a:t>otvorene</a:t>
            </a:r>
            <a:r>
              <a:rPr lang="fr-FR" altLang="en-US" dirty="0"/>
              <a:t>” </a:t>
            </a:r>
            <a:r>
              <a:rPr lang="fr-FR" altLang="en-US" dirty="0" err="1"/>
              <a:t>oblike</a:t>
            </a:r>
            <a:r>
              <a:rPr lang="fr-FR" altLang="en-US" dirty="0"/>
              <a:t>.</a:t>
            </a:r>
            <a:r>
              <a:rPr lang="sr-Latn-CS" altLang="en-US" dirty="0"/>
              <a:t> </a:t>
            </a:r>
          </a:p>
        </p:txBody>
      </p:sp>
      <p:pic>
        <p:nvPicPr>
          <p:cNvPr id="115716" name="Picture 4">
            <a:extLst>
              <a:ext uri="{FF2B5EF4-FFF2-40B4-BE49-F238E27FC236}">
                <a16:creationId xmlns:a16="http://schemas.microsoft.com/office/drawing/2014/main" id="{40BA265D-A538-4075-8403-D4A12B9D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3211227"/>
            <a:ext cx="30241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1" descr="C:\Users\Milos\Desktop\illus.gif">
            <a:extLst>
              <a:ext uri="{FF2B5EF4-FFF2-40B4-BE49-F238E27FC236}">
                <a16:creationId xmlns:a16="http://schemas.microsoft.com/office/drawing/2014/main" id="{1F9F42F2-9D13-4915-B6DB-9C6EA144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36" y="2715493"/>
            <a:ext cx="412591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1" descr="C:\Users\Milos\Desktop\closure_a.gif">
            <a:extLst>
              <a:ext uri="{FF2B5EF4-FFF2-40B4-BE49-F238E27FC236}">
                <a16:creationId xmlns:a16="http://schemas.microsoft.com/office/drawing/2014/main" id="{BDF9D17C-1C66-4A93-A561-73DDAADF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4497103"/>
            <a:ext cx="1933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9D28AC4-1DD4-43EF-BFC6-F9A6A82DE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Vizuelni principi Geštalt psihologije</a:t>
            </a:r>
            <a:endParaRPr lang="sr-Latn-CS" alt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BD2FE55-02B7-4C8D-8002-83C8E676F6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o"/>
            </a:pPr>
            <a:r>
              <a:rPr lang="fr-FR" altLang="en-US"/>
              <a:t> PRINCIP MALIH POVRŠINA – težimo da vidimo male površine kao figure koje se nalaze na većoj površini (pozadini).</a:t>
            </a:r>
            <a:r>
              <a:rPr lang="sr-Latn-CS" altLang="en-US"/>
              <a:t> </a:t>
            </a:r>
          </a:p>
        </p:txBody>
      </p:sp>
      <p:pic>
        <p:nvPicPr>
          <p:cNvPr id="116740" name="Picture 4">
            <a:extLst>
              <a:ext uri="{FF2B5EF4-FFF2-40B4-BE49-F238E27FC236}">
                <a16:creationId xmlns:a16="http://schemas.microsoft.com/office/drawing/2014/main" id="{518CF610-1C96-4056-A8D4-017E8E8E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13" y="3500438"/>
            <a:ext cx="15113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1" descr="C:\Users\Milos\Desktop\gestalt_4.jpg">
            <a:extLst>
              <a:ext uri="{FF2B5EF4-FFF2-40B4-BE49-F238E27FC236}">
                <a16:creationId xmlns:a16="http://schemas.microsoft.com/office/drawing/2014/main" id="{F9A2B1B6-D8F3-42AB-9F9B-774176FC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028953"/>
            <a:ext cx="44196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01B691D8-B2FF-4112-866E-EFFE21BBB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Vizuelni principi Geštalt psihologije</a:t>
            </a:r>
            <a:endParaRPr lang="sr-Latn-CS" altLang="en-US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492DBEC-E158-4730-B366-A8CE97C3DE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o"/>
            </a:pPr>
            <a:r>
              <a:rPr lang="fr-FR" altLang="en-US"/>
              <a:t> PRINCIP SIMETRIJE – simetrične površine težimo da vidimo kao figure na asimetričnoj pozadini.</a:t>
            </a:r>
            <a:r>
              <a:rPr lang="sr-Latn-CS" altLang="en-US"/>
              <a:t> 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F710A68-58FD-4D6F-AF53-6AFE4C3D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871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307158AD-B044-4A0C-B0D7-8F3327CDF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8876" y="3286125"/>
          <a:ext cx="151447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Bitmap Image" r:id="rId3" imgW="1609524" imgH="1676634" progId="PBrush">
                  <p:embed/>
                </p:oleObj>
              </mc:Choice>
              <mc:Fallback>
                <p:oleObj name="Bitmap Image" r:id="rId3" imgW="1609524" imgH="1676634" progId="PBrush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307158AD-B044-4A0C-B0D7-8F3327CDFA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3286125"/>
                        <a:ext cx="1514475" cy="1582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3" descr="C:\Users\Milos\Desktop\summetry.gif">
            <a:extLst>
              <a:ext uri="{FF2B5EF4-FFF2-40B4-BE49-F238E27FC236}">
                <a16:creationId xmlns:a16="http://schemas.microsoft.com/office/drawing/2014/main" id="{54D50734-7B34-4DB6-A368-81B080A9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4" y="3143250"/>
            <a:ext cx="11906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A796739-242C-468E-BF09-0BC3EED5B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Vizuelni principi Geštalt psihologije</a:t>
            </a:r>
            <a:endParaRPr lang="sr-Latn-CS" altLang="en-US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8E3C71A6-55B9-4351-AA0C-1EB0CB9114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o"/>
            </a:pPr>
            <a:r>
              <a:rPr lang="fr-FR" altLang="en-US"/>
              <a:t> PRINCIP OKRUŽENOSTI - površine koje prepoznajemo kao okružene nekom drugom površinom ponašaju se kao figure.</a:t>
            </a:r>
            <a:r>
              <a:rPr lang="sr-Latn-CS" altLang="en-US"/>
              <a:t> </a:t>
            </a:r>
          </a:p>
        </p:txBody>
      </p:sp>
      <p:pic>
        <p:nvPicPr>
          <p:cNvPr id="117764" name="Picture 4">
            <a:extLst>
              <a:ext uri="{FF2B5EF4-FFF2-40B4-BE49-F238E27FC236}">
                <a16:creationId xmlns:a16="http://schemas.microsoft.com/office/drawing/2014/main" id="{A58D4E2D-2C76-47EF-BCF8-DD8D4C66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786189"/>
            <a:ext cx="3097212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5" name="Picture 2" descr="C:\Users\Milos\Desktop\18-12_haci.png">
            <a:extLst>
              <a:ext uri="{FF2B5EF4-FFF2-40B4-BE49-F238E27FC236}">
                <a16:creationId xmlns:a16="http://schemas.microsoft.com/office/drawing/2014/main" id="{D8EC6E3D-CF0D-4143-AE0B-9EF3A561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3500439"/>
            <a:ext cx="2181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4F30-F44A-41F4-9649-2060CAA4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239" y="2875711"/>
            <a:ext cx="8946541" cy="927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ME" sz="4000" dirty="0"/>
              <a:t>HVALA NA PAŽNJI</a:t>
            </a:r>
            <a:endParaRPr lang="en-US" sz="4000" dirty="0"/>
          </a:p>
        </p:txBody>
      </p:sp>
      <p:pic>
        <p:nvPicPr>
          <p:cNvPr id="5" name="Graphic 4" descr="Grinning Face with No Fill">
            <a:extLst>
              <a:ext uri="{FF2B5EF4-FFF2-40B4-BE49-F238E27FC236}">
                <a16:creationId xmlns:a16="http://schemas.microsoft.com/office/drawing/2014/main" id="{4B46032C-B484-4E4F-BD10-3A58D3F4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513" y="3496058"/>
            <a:ext cx="2140857" cy="21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0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7AA2-66C5-4536-B1CD-EFADB4E0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Linija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13C70-D56F-4FAA-80F9-4F21E2A4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42" y="1669142"/>
            <a:ext cx="6545716" cy="4949371"/>
          </a:xfrm>
        </p:spPr>
        <p:txBody>
          <a:bodyPr>
            <a:normAutofit/>
          </a:bodyPr>
          <a:lstStyle/>
          <a:p>
            <a:r>
              <a:rPr lang="en-US" sz="2400" dirty="0" err="1"/>
              <a:t>Linija</a:t>
            </a:r>
            <a:r>
              <a:rPr lang="en-US" sz="2400" dirty="0"/>
              <a:t> je </a:t>
            </a:r>
            <a:r>
              <a:rPr lang="en-US" sz="2400" dirty="0" err="1"/>
              <a:t>skup</a:t>
            </a:r>
            <a:r>
              <a:rPr lang="en-US" sz="2400" dirty="0"/>
              <a:t> </a:t>
            </a:r>
            <a:r>
              <a:rPr lang="en-US" sz="2400" dirty="0" err="1"/>
              <a:t>tačaka</a:t>
            </a:r>
            <a:r>
              <a:rPr lang="en-US" sz="2400" dirty="0"/>
              <a:t> u </a:t>
            </a:r>
            <a:r>
              <a:rPr lang="en-US" sz="2400" dirty="0" err="1"/>
              <a:t>ravni</a:t>
            </a:r>
            <a:r>
              <a:rPr lang="en-US" sz="2400" dirty="0"/>
              <a:t>. Ona je </a:t>
            </a:r>
            <a:r>
              <a:rPr lang="en-US" sz="2400" dirty="0" err="1"/>
              <a:t>trag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ostavlja</a:t>
            </a:r>
            <a:r>
              <a:rPr lang="en-US" sz="2400" dirty="0"/>
              <a:t> </a:t>
            </a:r>
            <a:r>
              <a:rPr lang="en-US" sz="2400" dirty="0" err="1"/>
              <a:t>tačka</a:t>
            </a:r>
            <a:r>
              <a:rPr lang="en-US" sz="2400" dirty="0"/>
              <a:t>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svog</a:t>
            </a:r>
            <a:r>
              <a:rPr lang="en-US" sz="2400" dirty="0"/>
              <a:t> </a:t>
            </a:r>
            <a:r>
              <a:rPr lang="en-US" sz="2400" dirty="0" err="1"/>
              <a:t>kretanja</a:t>
            </a:r>
            <a:r>
              <a:rPr lang="en-US" sz="2400" dirty="0"/>
              <a:t>. </a:t>
            </a:r>
            <a:endParaRPr lang="sr-Latn-ME" sz="2400" dirty="0"/>
          </a:p>
          <a:p>
            <a:r>
              <a:rPr lang="sr-Latn-ME" sz="2400" dirty="0"/>
              <a:t>Linija </a:t>
            </a:r>
            <a:r>
              <a:rPr lang="en-US" sz="2400" dirty="0" err="1"/>
              <a:t>funkcioniše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vizuelni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verbalni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. </a:t>
            </a:r>
            <a:endParaRPr lang="sr-Latn-ME" sz="2400" dirty="0"/>
          </a:p>
          <a:p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karakteru</a:t>
            </a:r>
            <a:r>
              <a:rPr lang="en-US" sz="2400" dirty="0"/>
              <a:t>, </a:t>
            </a:r>
            <a:r>
              <a:rPr lang="en-US" sz="2400" dirty="0" err="1"/>
              <a:t>linija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tanka</a:t>
            </a:r>
            <a:r>
              <a:rPr lang="en-US" sz="2400" dirty="0"/>
              <a:t>, </a:t>
            </a:r>
            <a:r>
              <a:rPr lang="en-US" sz="2400" dirty="0" err="1"/>
              <a:t>debela</a:t>
            </a:r>
            <a:r>
              <a:rPr lang="en-US" sz="2400" dirty="0"/>
              <a:t>, </a:t>
            </a:r>
            <a:r>
              <a:rPr lang="en-US" sz="2400" dirty="0" err="1"/>
              <a:t>oštra,kratka</a:t>
            </a:r>
            <a:r>
              <a:rPr lang="en-US" sz="2400" dirty="0"/>
              <a:t>, </a:t>
            </a:r>
            <a:r>
              <a:rPr lang="en-US" sz="2400" dirty="0" err="1"/>
              <a:t>dugačka</a:t>
            </a:r>
            <a:r>
              <a:rPr lang="en-US" sz="2400" dirty="0"/>
              <a:t>, </a:t>
            </a:r>
            <a:r>
              <a:rPr lang="en-US" sz="2400" dirty="0" err="1"/>
              <a:t>isprekidana</a:t>
            </a:r>
            <a:r>
              <a:rPr lang="en-US" sz="2400" dirty="0"/>
              <a:t>, </a:t>
            </a:r>
            <a:r>
              <a:rPr lang="en-US" sz="2400" dirty="0" err="1"/>
              <a:t>izlomljena</a:t>
            </a:r>
            <a:r>
              <a:rPr lang="en-US" sz="2400" dirty="0"/>
              <a:t>, </a:t>
            </a:r>
            <a:r>
              <a:rPr lang="en-US" sz="2400" dirty="0" err="1"/>
              <a:t>jednolična</a:t>
            </a:r>
            <a:r>
              <a:rPr lang="en-US" sz="2400" dirty="0"/>
              <a:t>… </a:t>
            </a:r>
            <a:endParaRPr lang="sr-Latn-ME" sz="2400" dirty="0"/>
          </a:p>
          <a:p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toku</a:t>
            </a:r>
            <a:r>
              <a:rPr lang="en-US" sz="2400" dirty="0"/>
              <a:t>,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prave</a:t>
            </a:r>
            <a:r>
              <a:rPr lang="en-US" sz="2400" dirty="0"/>
              <a:t>, </a:t>
            </a:r>
            <a:r>
              <a:rPr lang="en-US" sz="2400" dirty="0" err="1"/>
              <a:t>krive</a:t>
            </a:r>
            <a:r>
              <a:rPr lang="en-US" sz="2400" dirty="0"/>
              <a:t>, </a:t>
            </a:r>
            <a:r>
              <a:rPr lang="en-US" sz="2400" dirty="0" err="1"/>
              <a:t>otvorene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zatvorene</a:t>
            </a:r>
            <a:r>
              <a:rPr lang="en-US" sz="2400" dirty="0"/>
              <a:t>. </a:t>
            </a:r>
            <a:endParaRPr lang="sr-Latn-ME" sz="2400" dirty="0"/>
          </a:p>
          <a:p>
            <a:r>
              <a:rPr lang="en-US" sz="2400" dirty="0"/>
              <a:t>Kao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tačke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linije</a:t>
            </a:r>
            <a:r>
              <a:rPr lang="en-US" sz="2400" dirty="0"/>
              <a:t> se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grupisati</a:t>
            </a:r>
            <a:r>
              <a:rPr lang="en-US" sz="2400" dirty="0"/>
              <a:t> </a:t>
            </a:r>
            <a:r>
              <a:rPr lang="en-US" sz="2400" dirty="0" err="1"/>
              <a:t>retko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gusto</a:t>
            </a:r>
          </a:p>
        </p:txBody>
      </p:sp>
      <p:pic>
        <p:nvPicPr>
          <p:cNvPr id="4" name="Picture 4" descr="saulline">
            <a:extLst>
              <a:ext uri="{FF2B5EF4-FFF2-40B4-BE49-F238E27FC236}">
                <a16:creationId xmlns:a16="http://schemas.microsoft.com/office/drawing/2014/main" id="{5882171C-08FD-46DF-9F18-726EA791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89" y="2663599"/>
            <a:ext cx="446405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0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664C-FE2C-42B6-BDEF-2204E392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608" y="452718"/>
            <a:ext cx="4765226" cy="1400530"/>
          </a:xfrm>
        </p:spPr>
        <p:txBody>
          <a:bodyPr>
            <a:normAutofit/>
          </a:bodyPr>
          <a:lstStyle/>
          <a:p>
            <a:r>
              <a:rPr lang="sr-Latn-ME" dirty="0"/>
              <a:t>Linija</a:t>
            </a:r>
            <a:endParaRPr lang="en-US" dirty="0"/>
          </a:p>
        </p:txBody>
      </p:sp>
      <p:pic>
        <p:nvPicPr>
          <p:cNvPr id="5" name="Picture 6" descr="C:\Users\mstojimenovic\Desktop\linecrosshatch_tsb.jpg">
            <a:extLst>
              <a:ext uri="{FF2B5EF4-FFF2-40B4-BE49-F238E27FC236}">
                <a16:creationId xmlns:a16="http://schemas.microsoft.com/office/drawing/2014/main" id="{CCF0324F-2953-4D74-BB5A-6E2524BB4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3" b="3568"/>
          <a:stretch/>
        </p:blipFill>
        <p:spPr bwMode="auto">
          <a:xfrm>
            <a:off x="-1" y="10"/>
            <a:ext cx="4634681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mstojimenovic\Desktop\linehatch_tsb.jpg">
            <a:extLst>
              <a:ext uri="{FF2B5EF4-FFF2-40B4-BE49-F238E27FC236}">
                <a16:creationId xmlns:a16="http://schemas.microsoft.com/office/drawing/2014/main" id="{682A2F20-265B-4C8C-860F-1259A7980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r="3" b="8542"/>
          <a:stretch/>
        </p:blipFill>
        <p:spPr bwMode="auto">
          <a:xfrm>
            <a:off x="3222" y="3429001"/>
            <a:ext cx="4634681" cy="34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C592-B30C-4D86-ADA2-855774494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608" y="2052918"/>
            <a:ext cx="5745249" cy="4195481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Linije</a:t>
            </a:r>
            <a:r>
              <a:rPr lang="en-US" sz="2400" dirty="0"/>
              <a:t> se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kombinovati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drugim</a:t>
            </a:r>
            <a:r>
              <a:rPr lang="en-US" sz="2400" dirty="0"/>
              <a:t> </a:t>
            </a:r>
            <a:r>
              <a:rPr lang="en-US" sz="2400" dirty="0" err="1"/>
              <a:t>linijama</a:t>
            </a:r>
            <a:r>
              <a:rPr lang="en-US" sz="2400" dirty="0"/>
              <a:t> da bi se </a:t>
            </a:r>
            <a:r>
              <a:rPr lang="en-US" sz="2400" dirty="0" err="1"/>
              <a:t>stvorila</a:t>
            </a:r>
            <a:r>
              <a:rPr lang="en-US" sz="2400" dirty="0"/>
              <a:t> </a:t>
            </a:r>
            <a:r>
              <a:rPr lang="en-US" sz="2400" dirty="0" err="1"/>
              <a:t>tekstura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šare</a:t>
            </a:r>
            <a:r>
              <a:rPr lang="en-US" sz="2400" dirty="0"/>
              <a:t>. To je </a:t>
            </a:r>
            <a:r>
              <a:rPr lang="en-US" sz="2400" dirty="0" err="1"/>
              <a:t>često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graviranja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crtežima</a:t>
            </a:r>
            <a:r>
              <a:rPr lang="en-US" sz="2400" dirty="0"/>
              <a:t> </a:t>
            </a:r>
            <a:r>
              <a:rPr lang="en-US" sz="2400" dirty="0" err="1"/>
              <a:t>rađenim</a:t>
            </a:r>
            <a:r>
              <a:rPr lang="en-US" sz="2400" dirty="0"/>
              <a:t> </a:t>
            </a:r>
            <a:r>
              <a:rPr lang="en-US" sz="2400" dirty="0" err="1"/>
              <a:t>perom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ovd</a:t>
            </a:r>
            <a:r>
              <a:rPr lang="sr-Latn-ME" sz="2400" dirty="0"/>
              <a:t>j</a:t>
            </a:r>
            <a:r>
              <a:rPr lang="en-US" sz="2400" dirty="0"/>
              <a:t>e </a:t>
            </a:r>
            <a:r>
              <a:rPr lang="en-US" sz="2400" dirty="0" err="1"/>
              <a:t>prikazan</a:t>
            </a:r>
            <a:r>
              <a:rPr lang="sr-Latn-ME" sz="2400" dirty="0"/>
              <a:t>o</a:t>
            </a:r>
            <a:r>
              <a:rPr lang="en-US" sz="2400" dirty="0"/>
              <a:t>. </a:t>
            </a:r>
            <a:r>
              <a:rPr lang="en-US" sz="2400" dirty="0" err="1"/>
              <a:t>Kombinovanjem</a:t>
            </a:r>
            <a:r>
              <a:rPr lang="en-US" sz="2400" dirty="0"/>
              <a:t> </a:t>
            </a:r>
            <a:r>
              <a:rPr lang="en-US" sz="2400" dirty="0" err="1"/>
              <a:t>linija</a:t>
            </a:r>
            <a:r>
              <a:rPr lang="en-US" sz="2400" dirty="0"/>
              <a:t> </a:t>
            </a:r>
            <a:r>
              <a:rPr lang="en-US" sz="2400" dirty="0" err="1"/>
              <a:t>dobija</a:t>
            </a:r>
            <a:r>
              <a:rPr lang="en-US" sz="2400" dirty="0"/>
              <a:t> se forma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vr</a:t>
            </a:r>
            <a:r>
              <a:rPr lang="sr-Latn-ME" sz="2400" dirty="0"/>
              <a:t>ij</a:t>
            </a:r>
            <a:r>
              <a:rPr lang="en-US" sz="2400" dirty="0" err="1"/>
              <a:t>ednost</a:t>
            </a:r>
            <a:r>
              <a:rPr lang="en-US" sz="2400" dirty="0"/>
              <a:t>,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drugi</a:t>
            </a:r>
            <a:r>
              <a:rPr lang="en-US" sz="2400" dirty="0"/>
              <a:t> </a:t>
            </a:r>
            <a:r>
              <a:rPr lang="en-US" sz="2400" dirty="0" err="1"/>
              <a:t>elementi</a:t>
            </a:r>
            <a:r>
              <a:rPr lang="en-US" sz="2400" dirty="0"/>
              <a:t> </a:t>
            </a:r>
            <a:r>
              <a:rPr lang="en-US" sz="2400" dirty="0" err="1"/>
              <a:t>dizajna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392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6E3F-B6C2-4478-9A43-75197F12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sr-Latn-ME" dirty="0"/>
              <a:t>Linija</a:t>
            </a:r>
            <a:endParaRPr lang="en-US" dirty="0"/>
          </a:p>
        </p:txBody>
      </p:sp>
      <p:pic>
        <p:nvPicPr>
          <p:cNvPr id="5" name="Picture 5" descr="C:\Users\mstojimenovic\Desktop\robie house.jpg">
            <a:extLst>
              <a:ext uri="{FF2B5EF4-FFF2-40B4-BE49-F238E27FC236}">
                <a16:creationId xmlns:a16="http://schemas.microsoft.com/office/drawing/2014/main" id="{5107633A-E425-4283-801E-3F81757E5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 r="3" b="4875"/>
          <a:stretch/>
        </p:blipFill>
        <p:spPr bwMode="auto">
          <a:xfrm>
            <a:off x="6103423" y="-1"/>
            <a:ext cx="6087038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14FBD6-A8E7-4AAF-914D-B7E8BE596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08CFA-87B6-40C9-BE69-E1BD3DC5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052918"/>
            <a:ext cx="5486400" cy="419548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 </a:t>
            </a:r>
            <a:r>
              <a:rPr lang="en-US" sz="2400" dirty="0" err="1"/>
              <a:t>Horizontalna</a:t>
            </a:r>
            <a:r>
              <a:rPr lang="en-US" sz="2400" dirty="0"/>
              <a:t> </a:t>
            </a:r>
            <a:r>
              <a:rPr lang="en-US" sz="2400" dirty="0" err="1"/>
              <a:t>linija</a:t>
            </a:r>
            <a:r>
              <a:rPr lang="en-US" sz="2400" dirty="0"/>
              <a:t> </a:t>
            </a:r>
            <a:r>
              <a:rPr lang="en-US" sz="2400" dirty="0" err="1"/>
              <a:t>nagov</a:t>
            </a:r>
            <a:r>
              <a:rPr lang="sr-Latn-ME" sz="2400" dirty="0"/>
              <a:t>j</a:t>
            </a:r>
            <a:r>
              <a:rPr lang="en-US" sz="2400" dirty="0" err="1"/>
              <a:t>eštava</a:t>
            </a:r>
            <a:r>
              <a:rPr lang="en-US" sz="2400" dirty="0"/>
              <a:t> </a:t>
            </a:r>
            <a:r>
              <a:rPr lang="en-US" sz="2400" dirty="0" err="1"/>
              <a:t>osećaj</a:t>
            </a:r>
            <a:r>
              <a:rPr lang="en-US" sz="2400" dirty="0"/>
              <a:t> </a:t>
            </a:r>
            <a:r>
              <a:rPr lang="en-US" sz="2400" dirty="0" err="1"/>
              <a:t>smirenosti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spokojstva</a:t>
            </a:r>
            <a:r>
              <a:rPr lang="en-US" sz="2400" dirty="0"/>
              <a:t>. </a:t>
            </a:r>
            <a:r>
              <a:rPr lang="en-US" sz="2400" dirty="0" err="1"/>
              <a:t>Objekti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paralelni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zemljom</a:t>
            </a:r>
            <a:r>
              <a:rPr lang="en-US" sz="2400" dirty="0"/>
              <a:t> </a:t>
            </a:r>
            <a:r>
              <a:rPr lang="en-US" sz="2400" dirty="0" err="1"/>
              <a:t>miruju</a:t>
            </a:r>
            <a:r>
              <a:rPr lang="en-US" sz="2400" dirty="0"/>
              <a:t> u </a:t>
            </a:r>
            <a:r>
              <a:rPr lang="en-US" sz="2400" dirty="0" err="1"/>
              <a:t>odnosu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gravitaciju</a:t>
            </a:r>
            <a:r>
              <a:rPr lang="en-US" sz="2400" dirty="0"/>
              <a:t>. </a:t>
            </a:r>
            <a:r>
              <a:rPr lang="sr-Latn-ME" sz="2400" dirty="0"/>
              <a:t>K</a:t>
            </a:r>
            <a:r>
              <a:rPr lang="en-US" sz="2400" dirty="0" err="1"/>
              <a:t>ompozicije</a:t>
            </a:r>
            <a:r>
              <a:rPr lang="en-US" sz="2400" dirty="0"/>
              <a:t> u </a:t>
            </a:r>
            <a:r>
              <a:rPr lang="en-US" sz="2400" dirty="0" err="1"/>
              <a:t>kojima</a:t>
            </a:r>
            <a:r>
              <a:rPr lang="en-US" sz="2400" dirty="0"/>
              <a:t> </a:t>
            </a:r>
            <a:r>
              <a:rPr lang="en-US" sz="2400" dirty="0" err="1"/>
              <a:t>horizontalne</a:t>
            </a:r>
            <a:r>
              <a:rPr lang="en-US" sz="2400" dirty="0"/>
              <a:t> </a:t>
            </a:r>
            <a:r>
              <a:rPr lang="en-US" sz="2400" dirty="0" err="1"/>
              <a:t>linije</a:t>
            </a:r>
            <a:r>
              <a:rPr lang="en-US" sz="2400" dirty="0"/>
              <a:t> </a:t>
            </a:r>
            <a:r>
              <a:rPr lang="en-US" sz="2400" dirty="0" err="1"/>
              <a:t>dominiraju</a:t>
            </a:r>
            <a:r>
              <a:rPr lang="en-US" sz="2400" dirty="0"/>
              <a:t> </a:t>
            </a: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tendenciju</a:t>
            </a:r>
            <a:r>
              <a:rPr lang="en-US" sz="2400" dirty="0"/>
              <a:t> da </a:t>
            </a:r>
            <a:r>
              <a:rPr lang="en-US" sz="2400" dirty="0" err="1"/>
              <a:t>prenesu</a:t>
            </a:r>
            <a:r>
              <a:rPr lang="en-US" sz="2400" dirty="0"/>
              <a:t> </a:t>
            </a:r>
            <a:r>
              <a:rPr lang="en-US" sz="2400" dirty="0" err="1"/>
              <a:t>osećanje</a:t>
            </a:r>
            <a:r>
              <a:rPr lang="en-US" sz="2400" dirty="0"/>
              <a:t> </a:t>
            </a:r>
            <a:r>
              <a:rPr lang="en-US" sz="2400" dirty="0" err="1"/>
              <a:t>mira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nekretanja</a:t>
            </a:r>
            <a:r>
              <a:rPr lang="en-US" sz="2400" dirty="0"/>
              <a:t>. </a:t>
            </a:r>
          </a:p>
        </p:txBody>
      </p:sp>
      <p:pic>
        <p:nvPicPr>
          <p:cNvPr id="4" name="Picture 4" descr="wrighttn">
            <a:extLst>
              <a:ext uri="{FF2B5EF4-FFF2-40B4-BE49-F238E27FC236}">
                <a16:creationId xmlns:a16="http://schemas.microsoft.com/office/drawing/2014/main" id="{5FCC2BFD-655B-4A8A-A182-0DC61A3AC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1" b="10273"/>
          <a:stretch/>
        </p:blipFill>
        <p:spPr bwMode="auto">
          <a:xfrm>
            <a:off x="6103423" y="3428999"/>
            <a:ext cx="6087038" cy="3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83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B32E-0804-4142-9487-477F6270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Linija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7314-109B-4F85-A808-8E5C37D1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b="1" dirty="0"/>
              <a:t> </a:t>
            </a:r>
            <a:r>
              <a:rPr lang="sr-Latn-CS" altLang="en-US" b="1" dirty="0"/>
              <a:t>Vertikalne linije prenose osjećanje uzvišenosti i duhovnosti</a:t>
            </a:r>
            <a:r>
              <a:rPr lang="sr-Latn-CS" altLang="en-US" dirty="0"/>
              <a:t>. One dominiraju «javnom» arhitekturom, od katedrala do poslovnih zgrada. Izdužene normalne linije govore o moćnoj uzvišenosti koja prevazilazi obična ljudska mjerila.</a:t>
            </a:r>
          </a:p>
          <a:p>
            <a:endParaRPr lang="en-US" dirty="0"/>
          </a:p>
        </p:txBody>
      </p:sp>
      <p:pic>
        <p:nvPicPr>
          <p:cNvPr id="4" name="Picture 4" descr="cathedtn">
            <a:extLst>
              <a:ext uri="{FF2B5EF4-FFF2-40B4-BE49-F238E27FC236}">
                <a16:creationId xmlns:a16="http://schemas.microsoft.com/office/drawing/2014/main" id="{0D4EAD29-B363-41DB-A746-7D182B75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73" y="3427410"/>
            <a:ext cx="2305050" cy="337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mstojimenovic\Desktop\3405418211_25c987b300.jpg">
            <a:extLst>
              <a:ext uri="{FF2B5EF4-FFF2-40B4-BE49-F238E27FC236}">
                <a16:creationId xmlns:a16="http://schemas.microsoft.com/office/drawing/2014/main" id="{3CA8087E-D8FB-4A81-88B3-9A4FCAFD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85" y="3429000"/>
            <a:ext cx="5111750" cy="33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5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rgbClr val="92D05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1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2209</Words>
  <Application>Microsoft Office PowerPoint</Application>
  <PresentationFormat>Widescreen</PresentationFormat>
  <Paragraphs>181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굴림</vt:lpstr>
      <vt:lpstr>Arial</vt:lpstr>
      <vt:lpstr>Century</vt:lpstr>
      <vt:lpstr>Verdana</vt:lpstr>
      <vt:lpstr>Wingdings</vt:lpstr>
      <vt:lpstr>Wingdings 3</vt:lpstr>
      <vt:lpstr>Ion</vt:lpstr>
      <vt:lpstr>Image</vt:lpstr>
      <vt:lpstr>Bitmap Image</vt:lpstr>
      <vt:lpstr>Elementi grafičkog dizajna</vt:lpstr>
      <vt:lpstr>Uvod</vt:lpstr>
      <vt:lpstr>Tačka</vt:lpstr>
      <vt:lpstr>Tačka</vt:lpstr>
      <vt:lpstr>Tačka</vt:lpstr>
      <vt:lpstr>Linija</vt:lpstr>
      <vt:lpstr>Linija</vt:lpstr>
      <vt:lpstr>Linija</vt:lpstr>
      <vt:lpstr>Linija</vt:lpstr>
      <vt:lpstr>Linija</vt:lpstr>
      <vt:lpstr>Linija</vt:lpstr>
      <vt:lpstr>Linija</vt:lpstr>
      <vt:lpstr>Linija</vt:lpstr>
      <vt:lpstr>Oblik </vt:lpstr>
      <vt:lpstr>Oblik</vt:lpstr>
      <vt:lpstr>Oblik, forma</vt:lpstr>
      <vt:lpstr>Tekstura</vt:lpstr>
      <vt:lpstr>Boja</vt:lpstr>
      <vt:lpstr>Boja</vt:lpstr>
      <vt:lpstr>Boja</vt:lpstr>
      <vt:lpstr>Boja</vt:lpstr>
      <vt:lpstr>Boja</vt:lpstr>
      <vt:lpstr>Valer</vt:lpstr>
      <vt:lpstr>Valer</vt:lpstr>
      <vt:lpstr>Valer</vt:lpstr>
      <vt:lpstr>Principi dizajna</vt:lpstr>
      <vt:lpstr>Ritam</vt:lpstr>
      <vt:lpstr>Ritam</vt:lpstr>
      <vt:lpstr>Ritam</vt:lpstr>
      <vt:lpstr>Ritam</vt:lpstr>
      <vt:lpstr>Kontrast</vt:lpstr>
      <vt:lpstr>Kontrast – Valer, Boja, Font</vt:lpstr>
      <vt:lpstr>Kontrast</vt:lpstr>
      <vt:lpstr>Ravnoteža (balans)</vt:lpstr>
      <vt:lpstr>Simetrični balans</vt:lpstr>
      <vt:lpstr>Asimetrični balans</vt:lpstr>
      <vt:lpstr>Simetrični balans</vt:lpstr>
      <vt:lpstr>Neravnoteža</vt:lpstr>
      <vt:lpstr>Asimetrični balans</vt:lpstr>
      <vt:lpstr>Harmonija</vt:lpstr>
      <vt:lpstr>Harmonija</vt:lpstr>
      <vt:lpstr>Harmonija</vt:lpstr>
      <vt:lpstr>Proporcija</vt:lpstr>
      <vt:lpstr>Proporcija</vt:lpstr>
      <vt:lpstr>Proporcija</vt:lpstr>
      <vt:lpstr>Proporcija</vt:lpstr>
      <vt:lpstr>Dominacija (akcenat)</vt:lpstr>
      <vt:lpstr>Dominacija</vt:lpstr>
      <vt:lpstr>Dominacija</vt:lpstr>
      <vt:lpstr>Jedinstvo</vt:lpstr>
      <vt:lpstr>Jedinstvo</vt:lpstr>
      <vt:lpstr>Vizuelni principi Geštalt psihologije </vt:lpstr>
      <vt:lpstr>Vizuelni principi Geštalt psihologije</vt:lpstr>
      <vt:lpstr>Vizuelni principi Geštalt psihologije</vt:lpstr>
      <vt:lpstr>Vizuelni principi Geštalt psihologije</vt:lpstr>
      <vt:lpstr>Vizuelni principi Geštalt psihologije</vt:lpstr>
      <vt:lpstr>Vizuelni principi Geštalt psihologije</vt:lpstr>
      <vt:lpstr>Vizuelni principi Geštalt psihologije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grafičkog dizajna</dc:title>
  <dc:creator>marija z</dc:creator>
  <cp:lastModifiedBy>marija z</cp:lastModifiedBy>
  <cp:revision>2</cp:revision>
  <dcterms:created xsi:type="dcterms:W3CDTF">2018-09-23T06:31:18Z</dcterms:created>
  <dcterms:modified xsi:type="dcterms:W3CDTF">2018-09-23T06:42:07Z</dcterms:modified>
</cp:coreProperties>
</file>