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5/29/2021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5/29/2021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5/29/2021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Priprema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za</a:t>
            </a:r>
            <a:r>
              <a:rPr lang="en-US" sz="5000" dirty="0" smtClean="0">
                <a:latin typeface="Franklin Gothic Medium" panose="020B0603020102020204" pitchFamily="34" charset="0"/>
              </a:rPr>
              <a:t> IV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pismeni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50164" y="1362974"/>
                <a:ext cx="5124091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+5=3</m:t>
                    </m:r>
                  </m:oMath>
                </a14:m>
                <a:endParaRPr lang="en-US" sz="2400" b="0" dirty="0" smtClean="0"/>
              </a:p>
              <a:p>
                <a:pPr marL="457200" indent="-457200">
                  <a:buFont typeface="+mj-lt"/>
                  <a:buAutoNum type="arabicPeriod"/>
                </a:pPr>
                <a:endParaRPr lang="en-US" sz="2400" b="0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−6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+20=−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endParaRPr lang="en-US" sz="2400" b="0" dirty="0" smtClean="0"/>
              </a:p>
              <a:p>
                <a:pPr marL="457200" indent="-457200">
                  <a:buFont typeface="+mj-lt"/>
                  <a:buAutoNum type="arabicPeriod"/>
                </a:pPr>
                <a:endParaRPr lang="en-US" sz="2400" b="0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−8</m:t>
                        </m:r>
                      </m:e>
                    </m:d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Font typeface="+mj-lt"/>
                  <a:buAutoNum type="arabicPeriod"/>
                </a:pPr>
                <a:endParaRPr lang="en-US" sz="2400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−3)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=2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−6</m:t>
                        </m:r>
                      </m:e>
                    </m:d>
                  </m:oMath>
                </a14:m>
                <a:endParaRPr lang="en-US" sz="2400" dirty="0" smtClean="0"/>
              </a:p>
              <a:p>
                <a:pPr marL="342900" indent="-342900">
                  <a:buFontTx/>
                  <a:buAutoNum type="arabicPeriod"/>
                </a:pPr>
                <a:endParaRPr lang="en-US" sz="2400" dirty="0" smtClean="0"/>
              </a:p>
              <a:p>
                <a:pPr marL="342900" indent="-342900">
                  <a:buFontTx/>
                  <a:buAutoNum type="arabicPeriod"/>
                </a:pPr>
                <a:endParaRPr lang="en-US" sz="2400" dirty="0" smtClean="0"/>
              </a:p>
              <a:p>
                <a:pPr marL="342900" indent="-342900">
                  <a:buFontTx/>
                  <a:buAutoNum type="arabicPeriod"/>
                </a:pPr>
                <a:endParaRPr lang="en-US" sz="2400" dirty="0"/>
              </a:p>
              <a:p>
                <a:pPr marL="342900" indent="-342900">
                  <a:buAutoNum type="arabicPeriod"/>
                </a:pPr>
                <a:endParaRPr lang="en-US" sz="2400" b="0" dirty="0" smtClean="0"/>
              </a:p>
              <a:p>
                <a:pPr marL="342900" indent="-342900">
                  <a:buAutoNum type="arabicPeriod"/>
                </a:pPr>
                <a:endParaRPr lang="en-US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64" y="1362974"/>
                <a:ext cx="5124091" cy="4524315"/>
              </a:xfrm>
              <a:prstGeom prst="rect">
                <a:avLst/>
              </a:prstGeom>
              <a:blipFill rotWithShape="0">
                <a:blip r:embed="rId2"/>
                <a:stretch>
                  <a:fillRect l="-1784" t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50164" y="465827"/>
            <a:ext cx="3183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1. </a:t>
            </a:r>
            <a:r>
              <a:rPr lang="en-US" sz="2000" dirty="0" err="1" smtClean="0"/>
              <a:t>Riješiti</a:t>
            </a:r>
            <a:r>
              <a:rPr lang="en-US" sz="2000" dirty="0" smtClean="0"/>
              <a:t> </a:t>
            </a:r>
            <a:r>
              <a:rPr lang="en-US" sz="2000" dirty="0" err="1" smtClean="0"/>
              <a:t>jednačine</a:t>
            </a:r>
            <a:r>
              <a:rPr lang="en-US" sz="2000" dirty="0" smtClean="0"/>
              <a:t>: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2885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408" y="629728"/>
            <a:ext cx="3252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Riješiti</a:t>
            </a:r>
            <a:r>
              <a:rPr lang="en-US" dirty="0" smtClean="0"/>
              <a:t> </a:t>
            </a:r>
            <a:r>
              <a:rPr lang="en-US" dirty="0" err="1" smtClean="0"/>
              <a:t>nejednačine</a:t>
            </a:r>
            <a:r>
              <a:rPr lang="en-US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45056" y="1500997"/>
                <a:ext cx="3252158" cy="3140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−10&lt;17</m:t>
                    </m:r>
                  </m:oMath>
                </a14:m>
                <a:endParaRPr lang="en-US" sz="2400" b="0" dirty="0" smtClean="0"/>
              </a:p>
              <a:p>
                <a:pPr marL="457200" indent="-457200">
                  <a:buFont typeface="+mj-lt"/>
                  <a:buAutoNum type="arabicPeriod"/>
                </a:pPr>
                <a:endParaRPr lang="en-US" sz="2400" b="0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−4≥−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400" b="0" dirty="0" smtClean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rabicPeriod"/>
                </a:pPr>
                <a:endParaRPr lang="en-US" sz="2400" dirty="0" smtClean="0"/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den>
                    </m:f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400" dirty="0" smtClean="0"/>
              </a:p>
              <a:p>
                <a:pPr marL="342900" indent="-342900">
                  <a:buAutoNum type="arabicPeriod"/>
                </a:pPr>
                <a:endParaRPr lang="en-US" sz="2400" dirty="0"/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+1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≤0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056" y="1500997"/>
                <a:ext cx="3252158" cy="3140924"/>
              </a:xfrm>
              <a:prstGeom prst="rect">
                <a:avLst/>
              </a:prstGeom>
              <a:blipFill rotWithShape="0">
                <a:blip r:embed="rId2"/>
                <a:stretch>
                  <a:fillRect l="-2814" t="-13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638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166" y="646981"/>
            <a:ext cx="5865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3. </a:t>
            </a:r>
            <a:r>
              <a:rPr lang="en-US" sz="2000" dirty="0" err="1" smtClean="0"/>
              <a:t>Riješiti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sisteme</a:t>
            </a:r>
            <a:r>
              <a:rPr lang="en-US" sz="2000" dirty="0" smtClean="0"/>
              <a:t> </a:t>
            </a:r>
            <a:r>
              <a:rPr lang="en-US" sz="2000" dirty="0" err="1" smtClean="0"/>
              <a:t>linearnih</a:t>
            </a:r>
            <a:r>
              <a:rPr lang="en-US" sz="2000" dirty="0" smtClean="0"/>
              <a:t> </a:t>
            </a:r>
            <a:r>
              <a:rPr lang="en-US" sz="2000" dirty="0" err="1" smtClean="0"/>
              <a:t>jednačina</a:t>
            </a:r>
            <a:r>
              <a:rPr lang="en-US" sz="20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57200" y="1570241"/>
                <a:ext cx="2838091" cy="7788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a)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=7</m:t>
                            </m:r>
                          </m:e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+5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=11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000" dirty="0" smtClean="0"/>
                  <a:t> </a:t>
                </a:r>
                <a:endParaRPr lang="en-US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570241"/>
                <a:ext cx="2838091" cy="778868"/>
              </a:xfrm>
              <a:prstGeom prst="rect">
                <a:avLst/>
              </a:prstGeom>
              <a:blipFill rotWithShape="0">
                <a:blip r:embed="rId2"/>
                <a:stretch>
                  <a:fillRect l="-21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57200" y="3071004"/>
                <a:ext cx="2182483" cy="7788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b)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=5</m:t>
                            </m:r>
                          </m:e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+6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=7</m:t>
                            </m:r>
                          </m:e>
                        </m:eqArr>
                      </m:e>
                    </m:d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071004"/>
                <a:ext cx="2182483" cy="778868"/>
              </a:xfrm>
              <a:prstGeom prst="rect">
                <a:avLst/>
              </a:prstGeom>
              <a:blipFill rotWithShape="0">
                <a:blip r:embed="rId3"/>
                <a:stretch>
                  <a:fillRect l="-2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932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2693" y="577970"/>
            <a:ext cx="9368287" cy="957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Diskutovati</a:t>
            </a:r>
            <a:r>
              <a:rPr lang="en-US" dirty="0" smtClean="0"/>
              <a:t> o </a:t>
            </a:r>
            <a:r>
              <a:rPr lang="en-US" dirty="0" err="1" smtClean="0"/>
              <a:t>rješenju</a:t>
            </a:r>
            <a:r>
              <a:rPr lang="en-US" dirty="0" smtClean="0"/>
              <a:t> </a:t>
            </a:r>
            <a:r>
              <a:rPr lang="en-US" dirty="0" err="1" smtClean="0"/>
              <a:t>jednačine</a:t>
            </a:r>
            <a:r>
              <a:rPr lang="en-US" dirty="0" smtClean="0"/>
              <a:t> u </a:t>
            </a:r>
            <a:r>
              <a:rPr lang="en-US" dirty="0" err="1" smtClean="0"/>
              <a:t>zavisnosti</a:t>
            </a:r>
            <a:r>
              <a:rPr lang="en-US" dirty="0" smtClean="0"/>
              <a:t> od </a:t>
            </a:r>
            <a:r>
              <a:rPr lang="en-US" dirty="0" err="1" smtClean="0"/>
              <a:t>realnog</a:t>
            </a:r>
            <a:r>
              <a:rPr lang="en-US" dirty="0" smtClean="0"/>
              <a:t>  </a:t>
            </a:r>
            <a:r>
              <a:rPr lang="en-US" dirty="0" err="1" smtClean="0"/>
              <a:t>parametra</a:t>
            </a:r>
            <a:r>
              <a:rPr lang="en-US" dirty="0" smtClean="0"/>
              <a:t> m: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554" y="1535502"/>
            <a:ext cx="2736304" cy="432048"/>
          </a:xfrm>
          <a:prstGeom prst="rect">
            <a:avLst/>
          </a:prstGeom>
          <a:noFill/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35411" y="2355011"/>
                <a:ext cx="334647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3)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+6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411" y="2355011"/>
                <a:ext cx="3346476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2914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535411" y="3335864"/>
                <a:ext cx="30531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4)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+6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−36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411" y="3335864"/>
                <a:ext cx="3053178" cy="400110"/>
              </a:xfrm>
              <a:prstGeom prst="rect">
                <a:avLst/>
              </a:prstGeom>
              <a:blipFill rotWithShape="0">
                <a:blip r:embed="rId4"/>
                <a:stretch>
                  <a:fillRect l="-2196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35411" y="4364967"/>
                <a:ext cx="448516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5)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−4)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411" y="4364967"/>
                <a:ext cx="4485163" cy="400110"/>
              </a:xfrm>
              <a:prstGeom prst="rect">
                <a:avLst/>
              </a:prstGeom>
              <a:blipFill rotWithShape="0">
                <a:blip r:embed="rId5"/>
                <a:stretch>
                  <a:fillRect l="-1495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591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1706</TotalTime>
  <Words>72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Cambria Math</vt:lpstr>
      <vt:lpstr>Franklin Gothic Medium</vt:lpstr>
      <vt:lpstr>Rockwell</vt:lpstr>
      <vt:lpstr>Rockwell Condensed</vt:lpstr>
      <vt:lpstr>Wingdings</vt:lpstr>
      <vt:lpstr>Wood Type</vt:lpstr>
      <vt:lpstr>Priprema za IV pismeni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152</cp:revision>
  <dcterms:created xsi:type="dcterms:W3CDTF">2020-11-08T09:24:49Z</dcterms:created>
  <dcterms:modified xsi:type="dcterms:W3CDTF">2021-05-29T09:46:58Z</dcterms:modified>
</cp:coreProperties>
</file>