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2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7" r:id="rId21"/>
    <p:sldId id="278" r:id="rId22"/>
    <p:sldId id="279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1005" autoAdjust="0"/>
  </p:normalViewPr>
  <p:slideViewPr>
    <p:cSldViewPr>
      <p:cViewPr>
        <p:scale>
          <a:sx n="75" d="100"/>
          <a:sy n="75" d="100"/>
        </p:scale>
        <p:origin x="-10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17-Dec-20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31" r:id="rId3"/>
    <p:sldLayoutId id="2147484432" r:id="rId4"/>
    <p:sldLayoutId id="2147484433" r:id="rId5"/>
    <p:sldLayoutId id="2147484434" r:id="rId6"/>
    <p:sldLayoutId id="2147484435" r:id="rId7"/>
    <p:sldLayoutId id="2147484436" r:id="rId8"/>
    <p:sldLayoutId id="2147484437" r:id="rId9"/>
    <p:sldLayoutId id="2147484438" r:id="rId10"/>
    <p:sldLayoutId id="2147484439" r:id="rId11"/>
  </p:sldLayoutIdLst>
  <p:transition>
    <p:comb dir="vert"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/>
              <a:t>Padežni   sistem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r>
              <a:rPr lang="sr-Latn-CS" dirty="0">
                <a:solidFill>
                  <a:srgbClr val="FF0000"/>
                </a:solidFill>
              </a:rPr>
              <a:t>Partitivni (dioni) genitiv</a:t>
            </a:r>
          </a:p>
          <a:p>
            <a:pPr>
              <a:buNone/>
            </a:pPr>
            <a:endParaRPr lang="sr-Latn-C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dirty="0"/>
              <a:t>Uzmi </a:t>
            </a:r>
            <a:r>
              <a:rPr lang="sr-Latn-CS" u="sng" dirty="0"/>
              <a:t>kolača</a:t>
            </a:r>
            <a:r>
              <a:rPr lang="sr-Latn-CS" dirty="0"/>
              <a:t>.</a:t>
            </a:r>
          </a:p>
          <a:p>
            <a:pPr>
              <a:buNone/>
            </a:pPr>
            <a:r>
              <a:rPr lang="sr-Latn-CS" dirty="0"/>
              <a:t>Napij se </a:t>
            </a:r>
            <a:r>
              <a:rPr lang="sr-Latn-CS" u="sng" dirty="0"/>
              <a:t>vode</a:t>
            </a:r>
            <a:r>
              <a:rPr lang="sr-Latn-CS" dirty="0"/>
              <a:t> i bježi.</a:t>
            </a:r>
          </a:p>
          <a:p>
            <a:pPr>
              <a:buNone/>
            </a:pPr>
            <a:r>
              <a:rPr lang="sr-Latn-CS" dirty="0"/>
              <a:t>Pojeo je čitavu njivu </a:t>
            </a:r>
            <a:r>
              <a:rPr lang="sr-Latn-CS" u="sng" dirty="0"/>
              <a:t>kukuruza</a:t>
            </a:r>
            <a:r>
              <a:rPr lang="sr-Latn-CS" dirty="0"/>
              <a:t>.</a:t>
            </a:r>
          </a:p>
          <a:p>
            <a:pPr>
              <a:buNone/>
            </a:pPr>
            <a:r>
              <a:rPr lang="sr-Latn-CS" dirty="0"/>
              <a:t>Oči su joj pune </a:t>
            </a:r>
            <a:r>
              <a:rPr lang="sr-Latn-CS" u="sng" dirty="0"/>
              <a:t>suza</a:t>
            </a:r>
            <a:r>
              <a:rPr lang="sr-Latn-CS" dirty="0"/>
              <a:t>.</a:t>
            </a:r>
          </a:p>
          <a:p>
            <a:pPr>
              <a:buNone/>
            </a:pPr>
            <a:endParaRPr lang="sr-Latn-C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85800"/>
          </a:xfrm>
        </p:spPr>
        <p:txBody>
          <a:bodyPr>
            <a:normAutofit/>
          </a:bodyPr>
          <a:lstStyle/>
          <a:p>
            <a:r>
              <a:rPr lang="sr-Latn-CS" sz="2400" dirty="0"/>
              <a:t>Genitiv sa prijedlozima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82000" cy="5715000"/>
          </a:xfrm>
        </p:spPr>
        <p:txBody>
          <a:bodyPr>
            <a:normAutofit/>
          </a:bodyPr>
          <a:lstStyle/>
          <a:p>
            <a:r>
              <a:rPr lang="sr-Latn-CS" sz="2400" dirty="0"/>
              <a:t>Prijedlozi  </a:t>
            </a:r>
            <a:r>
              <a:rPr lang="sr-Latn-CS" sz="2400" i="1" dirty="0">
                <a:solidFill>
                  <a:srgbClr val="FF0000"/>
                </a:solidFill>
              </a:rPr>
              <a:t>od, iz, sa </a:t>
            </a:r>
            <a:r>
              <a:rPr lang="sr-Latn-CS" sz="2400" dirty="0"/>
              <a:t>imaju osnovno ablativno značenje i najčešće prilošku funkciju sa značenjem mjesta.</a:t>
            </a:r>
          </a:p>
          <a:p>
            <a:pPr>
              <a:buNone/>
            </a:pPr>
            <a:r>
              <a:rPr lang="sr-Latn-CS" sz="2400" i="1" dirty="0">
                <a:solidFill>
                  <a:srgbClr val="FF0000"/>
                </a:solidFill>
              </a:rPr>
              <a:t>  -</a:t>
            </a:r>
            <a:r>
              <a:rPr lang="sr-Latn-CS" sz="2400" i="1" dirty="0"/>
              <a:t>Brzo je otišla </a:t>
            </a:r>
            <a:r>
              <a:rPr lang="sr-Latn-CS" sz="2400" i="1" u="sng" dirty="0"/>
              <a:t>od kuće.</a:t>
            </a:r>
          </a:p>
          <a:p>
            <a:pPr>
              <a:buNone/>
            </a:pPr>
            <a:r>
              <a:rPr lang="sr-Latn-CS" sz="2400" i="1" dirty="0">
                <a:solidFill>
                  <a:srgbClr val="FF0000"/>
                </a:solidFill>
              </a:rPr>
              <a:t>  -</a:t>
            </a:r>
            <a:r>
              <a:rPr lang="sr-Latn-CS" sz="2400" dirty="0"/>
              <a:t>Ribe iskaču </a:t>
            </a:r>
            <a:r>
              <a:rPr lang="sr-Latn-CS" sz="2400" u="sng" dirty="0"/>
              <a:t>iz vode.</a:t>
            </a:r>
          </a:p>
          <a:p>
            <a:pPr>
              <a:buNone/>
            </a:pPr>
            <a:r>
              <a:rPr lang="sr-Latn-CS" sz="2400" i="1" dirty="0">
                <a:solidFill>
                  <a:srgbClr val="FF0000"/>
                </a:solidFill>
              </a:rPr>
              <a:t>  -</a:t>
            </a:r>
            <a:r>
              <a:rPr lang="sr-Latn-CS" sz="2400" dirty="0"/>
              <a:t>Skinuo je šešir </a:t>
            </a:r>
            <a:r>
              <a:rPr lang="sr-Latn-CS" sz="2400" u="sng" dirty="0"/>
              <a:t>sa glave.</a:t>
            </a:r>
          </a:p>
          <a:p>
            <a:pPr>
              <a:buNone/>
            </a:pPr>
            <a:endParaRPr lang="sr-Latn-CS" sz="2400" i="1" u="sng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sz="2400" dirty="0"/>
              <a:t>Navedeni prijedlozi mogu imati funkciju </a:t>
            </a:r>
            <a:r>
              <a:rPr lang="sr-Latn-CS" sz="2400" dirty="0">
                <a:solidFill>
                  <a:srgbClr val="FFC000"/>
                </a:solidFill>
              </a:rPr>
              <a:t>vremenske priloške odredbe:</a:t>
            </a:r>
          </a:p>
          <a:p>
            <a:pPr>
              <a:buFontTx/>
              <a:buChar char="-"/>
            </a:pPr>
            <a:r>
              <a:rPr lang="sr-Latn-CS" sz="2400" u="sng" dirty="0"/>
              <a:t>Od te večeri</a:t>
            </a:r>
            <a:r>
              <a:rPr lang="sr-Latn-CS" sz="2400" dirty="0"/>
              <a:t> više ih ne vidjeh. </a:t>
            </a:r>
          </a:p>
          <a:p>
            <a:pPr>
              <a:buFontTx/>
              <a:buChar char="-"/>
            </a:pPr>
            <a:r>
              <a:rPr lang="sr-Latn-CS" sz="2400" dirty="0"/>
              <a:t>Sjećam ga se </a:t>
            </a:r>
            <a:r>
              <a:rPr lang="sr-Latn-CS" sz="2400" u="sng" dirty="0"/>
              <a:t>iz djetinjstva</a:t>
            </a:r>
            <a:r>
              <a:rPr lang="sr-Latn-CS" sz="2400" dirty="0"/>
              <a:t>.</a:t>
            </a:r>
          </a:p>
          <a:p>
            <a:pPr>
              <a:buFontTx/>
              <a:buChar char="-"/>
            </a:pPr>
            <a:r>
              <a:rPr lang="sr-Latn-CS" sz="2400" u="sng" dirty="0"/>
              <a:t>S jeseni </a:t>
            </a:r>
            <a:r>
              <a:rPr lang="sr-Latn-CS" sz="2400" dirty="0"/>
              <a:t>je uvijek dolazio.</a:t>
            </a:r>
          </a:p>
          <a:p>
            <a:pPr>
              <a:buNone/>
            </a:pPr>
            <a:endParaRPr lang="sr-Latn-CS" sz="2400" dirty="0"/>
          </a:p>
          <a:p>
            <a:pPr>
              <a:buNone/>
            </a:pPr>
            <a:r>
              <a:rPr lang="sr-Latn-CS" sz="2400" dirty="0">
                <a:solidFill>
                  <a:srgbClr val="FFC000"/>
                </a:solidFill>
              </a:rPr>
              <a:t>Značenje načina: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ransition>
    <p:comb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467600" cy="6400800"/>
          </a:xfrm>
        </p:spPr>
        <p:txBody>
          <a:bodyPr>
            <a:normAutofit/>
          </a:bodyPr>
          <a:lstStyle/>
          <a:p>
            <a:r>
              <a:rPr lang="sr-Latn-CS" sz="2400" dirty="0"/>
              <a:t>Smijao se </a:t>
            </a:r>
            <a:r>
              <a:rPr lang="sr-Latn-CS" sz="2400" u="sng" dirty="0"/>
              <a:t>od srca.</a:t>
            </a:r>
          </a:p>
          <a:p>
            <a:r>
              <a:rPr lang="sr-Latn-CS" sz="2400" dirty="0"/>
              <a:t>Gledala nas je </a:t>
            </a:r>
            <a:r>
              <a:rPr lang="sr-Latn-CS" sz="2400" u="sng" dirty="0"/>
              <a:t>s visine.</a:t>
            </a:r>
          </a:p>
          <a:p>
            <a:r>
              <a:rPr lang="sr-Latn-CS" sz="2400" dirty="0"/>
              <a:t>Zovnu ga </a:t>
            </a:r>
            <a:r>
              <a:rPr lang="sr-Latn-CS" sz="2400" u="sng" dirty="0"/>
              <a:t>iz sveg glasa.</a:t>
            </a:r>
          </a:p>
          <a:p>
            <a:pPr>
              <a:buNone/>
            </a:pPr>
            <a:endParaRPr lang="sr-Latn-CS" sz="2400" u="sng" dirty="0"/>
          </a:p>
          <a:p>
            <a:pPr>
              <a:buNone/>
            </a:pPr>
            <a:r>
              <a:rPr lang="sr-Latn-CS" sz="2400" dirty="0">
                <a:solidFill>
                  <a:srgbClr val="FFC000"/>
                </a:solidFill>
              </a:rPr>
              <a:t>Značenje uzroka:</a:t>
            </a:r>
          </a:p>
          <a:p>
            <a:pPr>
              <a:buNone/>
            </a:pPr>
            <a:r>
              <a:rPr lang="sr-Latn-CS" sz="2400" dirty="0">
                <a:solidFill>
                  <a:srgbClr val="FFC000"/>
                </a:solidFill>
              </a:rPr>
              <a:t>-    </a:t>
            </a:r>
            <a:r>
              <a:rPr lang="sr-Latn-CS" sz="2400" dirty="0"/>
              <a:t>Ne vidimo </a:t>
            </a:r>
            <a:r>
              <a:rPr lang="sr-Latn-CS" sz="2400" u="sng" dirty="0"/>
              <a:t>od dima.</a:t>
            </a:r>
          </a:p>
          <a:p>
            <a:pPr>
              <a:buFontTx/>
              <a:buChar char="-"/>
            </a:pPr>
            <a:r>
              <a:rPr lang="sr-Latn-CS" sz="2400" dirty="0"/>
              <a:t>Nije mogao da prođe </a:t>
            </a:r>
            <a:r>
              <a:rPr lang="sr-Latn-CS" sz="2400" u="sng" dirty="0"/>
              <a:t>od vozila</a:t>
            </a:r>
            <a:r>
              <a:rPr lang="sr-Latn-CS" sz="2400" dirty="0"/>
              <a:t>.</a:t>
            </a:r>
          </a:p>
          <a:p>
            <a:pPr>
              <a:buFontTx/>
              <a:buChar char="-"/>
            </a:pPr>
            <a:r>
              <a:rPr lang="sr-Latn-CS" sz="2400" dirty="0"/>
              <a:t>Razboljela se </a:t>
            </a:r>
            <a:r>
              <a:rPr lang="sr-Latn-CS" sz="2400" u="sng" dirty="0"/>
              <a:t>od žalosti</a:t>
            </a:r>
            <a:r>
              <a:rPr lang="sr-Latn-CS" sz="2400" dirty="0"/>
              <a:t>.</a:t>
            </a:r>
          </a:p>
          <a:p>
            <a:pPr>
              <a:buFontTx/>
              <a:buChar char="-"/>
            </a:pPr>
            <a:endParaRPr lang="sr-Latn-CS" sz="2400" dirty="0"/>
          </a:p>
          <a:p>
            <a:pPr>
              <a:buNone/>
            </a:pPr>
            <a:r>
              <a:rPr lang="sr-Latn-CS" sz="2400" dirty="0">
                <a:solidFill>
                  <a:srgbClr val="FFC000"/>
                </a:solidFill>
              </a:rPr>
              <a:t>Atributska funkcija:</a:t>
            </a:r>
          </a:p>
          <a:p>
            <a:pPr>
              <a:buFontTx/>
              <a:buChar char="-"/>
            </a:pPr>
            <a:r>
              <a:rPr lang="sr-Latn-CS" sz="2400" dirty="0"/>
              <a:t>Mi smo drugovi </a:t>
            </a:r>
            <a:r>
              <a:rPr lang="sr-Latn-CS" sz="2400" u="sng" dirty="0"/>
              <a:t>iz vojske</a:t>
            </a:r>
            <a:r>
              <a:rPr lang="sr-Latn-CS" sz="2400" dirty="0"/>
              <a:t>.</a:t>
            </a:r>
          </a:p>
          <a:p>
            <a:pPr>
              <a:buFontTx/>
              <a:buChar char="-"/>
            </a:pPr>
            <a:r>
              <a:rPr lang="sr-Latn-CS" sz="2400" dirty="0"/>
              <a:t>Kupio mi je prsten </a:t>
            </a:r>
            <a:r>
              <a:rPr lang="sr-Latn-CS" sz="2400" u="sng" dirty="0"/>
              <a:t>od zlata.</a:t>
            </a:r>
            <a:endParaRPr lang="en-US" sz="2400" u="sng" dirty="0"/>
          </a:p>
        </p:txBody>
      </p:sp>
    </p:spTree>
  </p:cSld>
  <p:clrMapOvr>
    <a:masterClrMapping/>
  </p:clrMapOvr>
  <p:transition>
    <p:comb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r>
              <a:rPr lang="sr-Latn-CS" sz="2800" i="1" dirty="0">
                <a:solidFill>
                  <a:srgbClr val="FFFF00"/>
                </a:solidFill>
              </a:rPr>
              <a:t>Zbog, usljed i radi</a:t>
            </a:r>
            <a:endParaRPr lang="en-US" sz="2800" i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4830763"/>
          </a:xfrm>
        </p:spPr>
        <p:txBody>
          <a:bodyPr>
            <a:normAutofit/>
          </a:bodyPr>
          <a:lstStyle/>
          <a:p>
            <a:r>
              <a:rPr lang="sr-Latn-CS" sz="2400" dirty="0"/>
              <a:t>Nije došao </a:t>
            </a:r>
            <a:r>
              <a:rPr lang="sr-Latn-CS" sz="2400" u="sng" dirty="0"/>
              <a:t>zbog jake prehlade</a:t>
            </a:r>
            <a:r>
              <a:rPr lang="sr-Latn-CS" sz="2400" dirty="0"/>
              <a:t>.</a:t>
            </a:r>
          </a:p>
          <a:p>
            <a:r>
              <a:rPr lang="sr-Latn-CS" sz="2400" dirty="0"/>
              <a:t>Nijesmo poletjeli </a:t>
            </a:r>
            <a:r>
              <a:rPr lang="sr-Latn-CS" sz="2400" u="sng" dirty="0"/>
              <a:t>usljed magle</a:t>
            </a:r>
            <a:r>
              <a:rPr lang="sr-Latn-CS" sz="2400" dirty="0"/>
              <a:t>.</a:t>
            </a:r>
          </a:p>
          <a:p>
            <a:r>
              <a:rPr lang="sr-Latn-CS" sz="2400" dirty="0"/>
              <a:t>Morao je da ode </a:t>
            </a:r>
            <a:r>
              <a:rPr lang="sr-Latn-CS" sz="2400" u="sng" dirty="0"/>
              <a:t>radi bolje zarade</a:t>
            </a:r>
            <a:r>
              <a:rPr lang="sr-Latn-CS" sz="2400" dirty="0"/>
              <a:t>.</a:t>
            </a:r>
          </a:p>
          <a:p>
            <a:pPr>
              <a:buNone/>
            </a:pPr>
            <a:endParaRPr lang="sr-Latn-CS" sz="2400" dirty="0"/>
          </a:p>
          <a:p>
            <a:pPr>
              <a:buNone/>
            </a:pPr>
            <a:r>
              <a:rPr lang="sr-Latn-CS" sz="2400" i="1" dirty="0"/>
              <a:t>Zbog i usljed </a:t>
            </a:r>
            <a:r>
              <a:rPr lang="sr-Latn-CS" sz="2400" dirty="0"/>
              <a:t>– značenje </a:t>
            </a:r>
            <a:r>
              <a:rPr lang="sr-Latn-CS" sz="2400" dirty="0">
                <a:solidFill>
                  <a:srgbClr val="FFFF00"/>
                </a:solidFill>
              </a:rPr>
              <a:t>uzroka.</a:t>
            </a:r>
          </a:p>
          <a:p>
            <a:pPr>
              <a:buNone/>
            </a:pPr>
            <a:r>
              <a:rPr lang="sr-Latn-CS" sz="2400" i="1" dirty="0"/>
              <a:t>Radi </a:t>
            </a:r>
            <a:r>
              <a:rPr lang="sr-Latn-CS" sz="2400" dirty="0"/>
              <a:t>- značenje </a:t>
            </a:r>
            <a:r>
              <a:rPr lang="sr-Latn-CS" sz="2400" dirty="0">
                <a:solidFill>
                  <a:srgbClr val="FFFF00"/>
                </a:solidFill>
              </a:rPr>
              <a:t>cilja.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r>
              <a:rPr lang="sr-Latn-CS" sz="2800" dirty="0">
                <a:solidFill>
                  <a:srgbClr val="FFFF00"/>
                </a:solidFill>
              </a:rPr>
              <a:t>Iza, između, iznad, ispod, ispred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638800"/>
          </a:xfrm>
        </p:spPr>
        <p:txBody>
          <a:bodyPr>
            <a:normAutofit lnSpcReduction="10000"/>
          </a:bodyPr>
          <a:lstStyle/>
          <a:p>
            <a:r>
              <a:rPr lang="sr-Latn-CS" sz="2400" dirty="0"/>
              <a:t>Značenje ovih prijedloga je ablativno, najčešće u vezi sa </a:t>
            </a:r>
            <a:r>
              <a:rPr lang="sr-Latn-CS" sz="2400" dirty="0">
                <a:solidFill>
                  <a:srgbClr val="FFFF00"/>
                </a:solidFill>
              </a:rPr>
              <a:t>mjesnim značenjem</a:t>
            </a:r>
            <a:r>
              <a:rPr lang="sr-Latn-CS" sz="2400" dirty="0"/>
              <a:t>:</a:t>
            </a:r>
          </a:p>
          <a:p>
            <a:pPr>
              <a:buNone/>
            </a:pPr>
            <a:endParaRPr lang="sr-Latn-CS" sz="2400" dirty="0"/>
          </a:p>
          <a:p>
            <a:pPr>
              <a:buFontTx/>
              <a:buChar char="-"/>
            </a:pPr>
            <a:r>
              <a:rPr lang="sr-Latn-CS" sz="2400" dirty="0"/>
              <a:t>Okupili su se </a:t>
            </a:r>
            <a:r>
              <a:rPr lang="sr-Latn-CS" sz="2400" u="sng" dirty="0"/>
              <a:t>iza velikog panoa</a:t>
            </a:r>
            <a:r>
              <a:rPr lang="sr-Latn-CS" sz="2400" dirty="0"/>
              <a:t>.</a:t>
            </a:r>
          </a:p>
          <a:p>
            <a:pPr>
              <a:buFontTx/>
              <a:buChar char="-"/>
            </a:pPr>
            <a:r>
              <a:rPr lang="sr-Latn-CS" sz="2400" dirty="0"/>
              <a:t>Gušter je izmilio </a:t>
            </a:r>
            <a:r>
              <a:rPr lang="sr-Latn-CS" sz="2400" u="sng" dirty="0"/>
              <a:t>ispod kamena.</a:t>
            </a:r>
          </a:p>
          <a:p>
            <a:pPr>
              <a:buFontTx/>
              <a:buChar char="-"/>
            </a:pPr>
            <a:r>
              <a:rPr lang="sr-Latn-CS" sz="2400" u="sng" dirty="0"/>
              <a:t>Ispred zgrade </a:t>
            </a:r>
            <a:r>
              <a:rPr lang="sr-Latn-CS" sz="2400" dirty="0"/>
              <a:t>okupila se družina.</a:t>
            </a:r>
          </a:p>
          <a:p>
            <a:pPr>
              <a:buNone/>
            </a:pPr>
            <a:endParaRPr lang="sr-Latn-CS" sz="2400" dirty="0"/>
          </a:p>
          <a:p>
            <a:pPr>
              <a:buNone/>
            </a:pPr>
            <a:r>
              <a:rPr lang="sr-Latn-CS" sz="2400" dirty="0"/>
              <a:t>Neki od ovih prijedloga imaju i </a:t>
            </a:r>
            <a:r>
              <a:rPr lang="sr-Latn-CS" sz="2400" dirty="0">
                <a:solidFill>
                  <a:srgbClr val="FFFF00"/>
                </a:solidFill>
              </a:rPr>
              <a:t>vremensko značenje:</a:t>
            </a:r>
          </a:p>
          <a:p>
            <a:pPr>
              <a:buFontTx/>
              <a:buChar char="-"/>
            </a:pPr>
            <a:r>
              <a:rPr lang="sr-Latn-CS" sz="2400" dirty="0"/>
              <a:t>Doći će </a:t>
            </a:r>
            <a:r>
              <a:rPr lang="sr-Latn-CS" sz="2400" u="sng" dirty="0"/>
              <a:t>između praznika</a:t>
            </a:r>
            <a:r>
              <a:rPr lang="sr-Latn-CS" sz="2400" dirty="0"/>
              <a:t>.</a:t>
            </a:r>
          </a:p>
          <a:p>
            <a:pPr>
              <a:buFontTx/>
              <a:buChar char="-"/>
            </a:pPr>
            <a:r>
              <a:rPr lang="sr-Latn-CS" sz="2400" u="sng" dirty="0"/>
              <a:t>Ispred noći </a:t>
            </a:r>
            <a:r>
              <a:rPr lang="sr-Latn-CS" sz="2400" dirty="0"/>
              <a:t>poče hladnoća.</a:t>
            </a:r>
          </a:p>
          <a:p>
            <a:pPr>
              <a:buNone/>
            </a:pPr>
            <a:endParaRPr lang="sr-Latn-CS" sz="2400" dirty="0"/>
          </a:p>
          <a:p>
            <a:pPr>
              <a:buNone/>
            </a:pPr>
            <a:r>
              <a:rPr lang="sr-Latn-CS" sz="2400" dirty="0">
                <a:solidFill>
                  <a:srgbClr val="FFFF00"/>
                </a:solidFill>
              </a:rPr>
              <a:t>Značenje načina: -</a:t>
            </a:r>
            <a:r>
              <a:rPr lang="sr-Latn-CS" sz="2400" dirty="0"/>
              <a:t> Radili su im to </a:t>
            </a:r>
            <a:r>
              <a:rPr lang="sr-Latn-CS" sz="2400" u="sng" dirty="0"/>
              <a:t>iza leđa</a:t>
            </a:r>
            <a:r>
              <a:rPr lang="sr-Latn-CS" sz="2400" dirty="0"/>
              <a:t>. </a:t>
            </a:r>
          </a:p>
          <a:p>
            <a:pPr>
              <a:buNone/>
            </a:pPr>
            <a:r>
              <a:rPr lang="sr-Latn-CS" sz="2400" dirty="0"/>
              <a:t>			       - Gledao ga je </a:t>
            </a:r>
            <a:r>
              <a:rPr lang="sr-Latn-CS" sz="2400" u="sng" dirty="0"/>
              <a:t>ispod oka.</a:t>
            </a:r>
            <a:endParaRPr lang="en-US" sz="2400" u="sng" dirty="0"/>
          </a:p>
        </p:txBody>
      </p:sp>
    </p:spTree>
  </p:cSld>
  <p:clrMapOvr>
    <a:masterClrMapping/>
  </p:clrMapOvr>
  <p:transition>
    <p:comb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sr-Latn-CS" dirty="0">
                <a:solidFill>
                  <a:srgbClr val="00B0F0"/>
                </a:solidFill>
              </a:rPr>
              <a:t>DATIV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486400"/>
          </a:xfrm>
        </p:spPr>
        <p:txBody>
          <a:bodyPr>
            <a:normAutofit/>
          </a:bodyPr>
          <a:lstStyle/>
          <a:p>
            <a:r>
              <a:rPr lang="sr-Latn-CS" sz="2800" dirty="0">
                <a:solidFill>
                  <a:srgbClr val="92D050"/>
                </a:solidFill>
              </a:rPr>
              <a:t>Dativ je padež namjene, padež u kome stoji ime pojma kome se nešto namjenjuje. Najčešće ima funkciju nepravog objekta.</a:t>
            </a:r>
          </a:p>
          <a:p>
            <a:pPr>
              <a:buFontTx/>
              <a:buChar char="-"/>
            </a:pPr>
            <a:r>
              <a:rPr lang="sr-Latn-CS" sz="2800" dirty="0"/>
              <a:t>Darovao je kuću </a:t>
            </a:r>
            <a:r>
              <a:rPr lang="sr-Latn-CS" sz="2800" u="sng" dirty="0"/>
              <a:t>svojoj djeci.</a:t>
            </a:r>
          </a:p>
          <a:p>
            <a:pPr>
              <a:buFontTx/>
              <a:buChar char="-"/>
            </a:pPr>
            <a:r>
              <a:rPr lang="sr-Latn-CS" sz="2800" dirty="0"/>
              <a:t>Spremam kontrolni zadatak </a:t>
            </a:r>
            <a:r>
              <a:rPr lang="sr-Latn-CS" sz="2800" u="sng" dirty="0"/>
              <a:t>đacima.</a:t>
            </a:r>
          </a:p>
          <a:p>
            <a:pPr>
              <a:buNone/>
            </a:pPr>
            <a:endParaRPr lang="sr-Latn-CS" sz="2800" u="sng" dirty="0"/>
          </a:p>
          <a:p>
            <a:pPr>
              <a:buNone/>
            </a:pPr>
            <a:r>
              <a:rPr lang="sr-Latn-CS" sz="2800" dirty="0">
                <a:solidFill>
                  <a:srgbClr val="92D050"/>
                </a:solidFill>
              </a:rPr>
              <a:t>Dativ koristi ili štete:</a:t>
            </a:r>
          </a:p>
          <a:p>
            <a:pPr>
              <a:buFontTx/>
              <a:buChar char="-"/>
            </a:pPr>
            <a:r>
              <a:rPr lang="sr-Latn-CS" sz="2800" dirty="0"/>
              <a:t>Oštetio je knjigu </a:t>
            </a:r>
            <a:r>
              <a:rPr lang="sr-Latn-CS" sz="2800" u="sng" dirty="0"/>
              <a:t>drugu.</a:t>
            </a:r>
          </a:p>
          <a:p>
            <a:pPr>
              <a:buFontTx/>
              <a:buChar char="-"/>
            </a:pPr>
            <a:r>
              <a:rPr lang="sr-Latn-CS" sz="2800" dirty="0"/>
              <a:t>Poklonio je knjigu </a:t>
            </a:r>
            <a:r>
              <a:rPr lang="sr-Latn-CS" sz="2800" u="sng" dirty="0"/>
              <a:t>drugu.</a:t>
            </a:r>
            <a:endParaRPr lang="en-US" sz="2800" u="sng" dirty="0"/>
          </a:p>
        </p:txBody>
      </p:sp>
    </p:spTree>
  </p:cSld>
  <p:clrMapOvr>
    <a:masterClrMapping/>
  </p:clrMapOvr>
  <p:transition>
    <p:comb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2819400"/>
          </a:xfrm>
        </p:spPr>
        <p:txBody>
          <a:bodyPr>
            <a:normAutofit/>
          </a:bodyPr>
          <a:lstStyle/>
          <a:p>
            <a:r>
              <a:rPr lang="sr-Latn-CS" sz="2400" dirty="0"/>
              <a:t>Značenje </a:t>
            </a:r>
            <a:r>
              <a:rPr lang="sr-Latn-CS" sz="2400" dirty="0">
                <a:solidFill>
                  <a:srgbClr val="FFC000"/>
                </a:solidFill>
              </a:rPr>
              <a:t>cilja</a:t>
            </a:r>
            <a:r>
              <a:rPr lang="sr-Latn-CS" sz="2400" dirty="0"/>
              <a:t>, funkcija </a:t>
            </a:r>
            <a:r>
              <a:rPr lang="sr-Latn-CS" sz="2400" dirty="0">
                <a:solidFill>
                  <a:srgbClr val="92D050"/>
                </a:solidFill>
              </a:rPr>
              <a:t>priloška:</a:t>
            </a:r>
          </a:p>
          <a:p>
            <a:pPr>
              <a:buNone/>
            </a:pPr>
            <a:r>
              <a:rPr lang="sr-Latn-CS" sz="2400" dirty="0">
                <a:solidFill>
                  <a:srgbClr val="92D050"/>
                </a:solidFill>
              </a:rPr>
              <a:t>-</a:t>
            </a:r>
            <a:r>
              <a:rPr lang="sr-Latn-CS" sz="2400" dirty="0"/>
              <a:t>Uvijek se vraćao </a:t>
            </a:r>
            <a:r>
              <a:rPr lang="sr-Latn-CS" sz="2400" u="sng" dirty="0"/>
              <a:t>svojoj zemlji</a:t>
            </a:r>
            <a:r>
              <a:rPr lang="sr-Latn-CS" sz="2400" dirty="0"/>
              <a:t>.</a:t>
            </a:r>
          </a:p>
          <a:p>
            <a:pPr>
              <a:buFontTx/>
              <a:buChar char="-"/>
            </a:pPr>
            <a:r>
              <a:rPr lang="sr-Latn-CS" sz="2400" dirty="0"/>
              <a:t>Približili smo se </a:t>
            </a:r>
            <a:r>
              <a:rPr lang="sr-Latn-CS" sz="2400" u="sng" dirty="0"/>
              <a:t>kući.</a:t>
            </a:r>
          </a:p>
          <a:p>
            <a:pPr>
              <a:buNone/>
            </a:pPr>
            <a:endParaRPr lang="sr-Latn-CS" sz="2400" u="sng" dirty="0"/>
          </a:p>
          <a:p>
            <a:pPr>
              <a:buNone/>
            </a:pPr>
            <a:r>
              <a:rPr lang="sr-Latn-CS" sz="2400" dirty="0">
                <a:solidFill>
                  <a:srgbClr val="FFFF00"/>
                </a:solidFill>
              </a:rPr>
              <a:t>Dativ zakletve: </a:t>
            </a:r>
            <a:r>
              <a:rPr lang="sr-Latn-CS" sz="2400" dirty="0"/>
              <a:t>Života </a:t>
            </a:r>
            <a:r>
              <a:rPr lang="sr-Latn-CS" sz="2400" u="sng" dirty="0"/>
              <a:t>ti.</a:t>
            </a:r>
            <a:r>
              <a:rPr lang="sr-Latn-CS" sz="2400" dirty="0"/>
              <a:t> Svega </a:t>
            </a:r>
            <a:r>
              <a:rPr lang="sr-Latn-CS" sz="2400" u="sng" dirty="0"/>
              <a:t>mi,</a:t>
            </a:r>
            <a:r>
              <a:rPr lang="sr-Latn-CS" sz="2400" dirty="0"/>
              <a:t> nije istina.</a:t>
            </a:r>
            <a:endParaRPr lang="en-US" sz="2400" dirty="0"/>
          </a:p>
        </p:txBody>
      </p:sp>
    </p:spTree>
  </p:cSld>
  <p:clrMapOvr>
    <a:masterClrMapping/>
  </p:clrMapOvr>
  <p:transition>
    <p:comb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487362"/>
          </a:xfrm>
        </p:spPr>
        <p:txBody>
          <a:bodyPr>
            <a:normAutofit/>
          </a:bodyPr>
          <a:lstStyle/>
          <a:p>
            <a:r>
              <a:rPr lang="sr-Latn-CS" sz="2400" dirty="0">
                <a:solidFill>
                  <a:srgbClr val="FF0000"/>
                </a:solidFill>
              </a:rPr>
              <a:t>Dativ sa prijedlozima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6096000"/>
          </a:xfrm>
        </p:spPr>
        <p:txBody>
          <a:bodyPr>
            <a:normAutofit fontScale="92500" lnSpcReduction="20000"/>
          </a:bodyPr>
          <a:lstStyle/>
          <a:p>
            <a:r>
              <a:rPr lang="sr-Latn-CS" sz="2800" dirty="0"/>
              <a:t>Sa dativom se upotrebljavaju sljedeći prijedlozi:</a:t>
            </a:r>
          </a:p>
          <a:p>
            <a:r>
              <a:rPr lang="sr-Latn-CS" sz="2800" dirty="0"/>
              <a:t>Prijedlog k(a) upotrebljava se uz glagole kretanja. </a:t>
            </a:r>
            <a:r>
              <a:rPr lang="sr-Latn-CS" sz="2800" dirty="0">
                <a:solidFill>
                  <a:srgbClr val="FFFF00"/>
                </a:solidFill>
              </a:rPr>
              <a:t>Pliva </a:t>
            </a:r>
            <a:r>
              <a:rPr lang="sr-Latn-CS" sz="2800" u="sng" dirty="0">
                <a:solidFill>
                  <a:srgbClr val="FFFF00"/>
                </a:solidFill>
              </a:rPr>
              <a:t>ka drugoj obali</a:t>
            </a:r>
            <a:r>
              <a:rPr lang="sr-Latn-CS" sz="2800" dirty="0">
                <a:solidFill>
                  <a:srgbClr val="FFFF00"/>
                </a:solidFill>
              </a:rPr>
              <a:t>. </a:t>
            </a:r>
          </a:p>
          <a:p>
            <a:pPr>
              <a:buNone/>
            </a:pPr>
            <a:r>
              <a:rPr lang="sr-Latn-CS" sz="2800" dirty="0">
                <a:solidFill>
                  <a:srgbClr val="FFFF00"/>
                </a:solidFill>
              </a:rPr>
              <a:t>			Otišla je </a:t>
            </a:r>
            <a:r>
              <a:rPr lang="sr-Latn-CS" sz="2800" u="sng" dirty="0">
                <a:solidFill>
                  <a:srgbClr val="FFFF00"/>
                </a:solidFill>
              </a:rPr>
              <a:t>k njima</a:t>
            </a:r>
            <a:r>
              <a:rPr lang="sr-Latn-CS" sz="2800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/>
              <a:t>Prijedlog </a:t>
            </a:r>
            <a:r>
              <a:rPr lang="sr-Latn-CS" sz="2800" dirty="0">
                <a:solidFill>
                  <a:srgbClr val="FFFF00"/>
                </a:solidFill>
              </a:rPr>
              <a:t>prema </a:t>
            </a:r>
            <a:r>
              <a:rPr lang="sr-Latn-CS" sz="2800" dirty="0"/>
              <a:t>se koristi isto da označi kretanje u pravcu s imenom u dativu: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/>
              <a:t>Otrča </a:t>
            </a:r>
            <a:r>
              <a:rPr lang="sr-Latn-CS" sz="2800" u="sng" dirty="0"/>
              <a:t>prema katunu.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/>
              <a:t>Uputio se </a:t>
            </a:r>
            <a:r>
              <a:rPr lang="sr-Latn-CS" sz="2800" u="sng" dirty="0"/>
              <a:t>prema vrhu.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>
                <a:solidFill>
                  <a:srgbClr val="FFFF00"/>
                </a:solidFill>
              </a:rPr>
              <a:t>Prijedlog nasuprot, kojim se iskazuje suprotan stav ili suprotno raspoloženje</a:t>
            </a:r>
            <a:r>
              <a:rPr lang="sr-Latn-CS" sz="2800" dirty="0"/>
              <a:t>: </a:t>
            </a:r>
            <a:r>
              <a:rPr lang="sr-Latn-CS" sz="2800" u="sng" dirty="0"/>
              <a:t>Nasuprot opštem mišljenju </a:t>
            </a:r>
            <a:r>
              <a:rPr lang="sr-Latn-CS" sz="2800" dirty="0"/>
              <a:t>grad je tada oživio.</a:t>
            </a:r>
          </a:p>
          <a:p>
            <a:pPr>
              <a:buFont typeface="Wingdings" pitchFamily="2" charset="2"/>
              <a:buChar char="Ø"/>
            </a:pPr>
            <a:r>
              <a:rPr lang="sr-Latn-CS" sz="2800" dirty="0">
                <a:solidFill>
                  <a:srgbClr val="92D050"/>
                </a:solidFill>
              </a:rPr>
              <a:t>Prijedlog nasuprot može imati mjesno značenje sa dativom</a:t>
            </a:r>
            <a:r>
              <a:rPr lang="sr-Latn-CS" sz="2800" dirty="0"/>
              <a:t>:</a:t>
            </a:r>
          </a:p>
          <a:p>
            <a:pPr>
              <a:buNone/>
            </a:pPr>
            <a:r>
              <a:rPr lang="sr-Latn-CS" sz="2800" dirty="0"/>
              <a:t> - Sjedio je za trpezom </a:t>
            </a:r>
            <a:r>
              <a:rPr lang="sr-Latn-CS" sz="2800" u="sng" dirty="0"/>
              <a:t>nasuprot domaćinu</a:t>
            </a:r>
          </a:p>
          <a:p>
            <a:pPr>
              <a:buNone/>
            </a:pPr>
            <a:r>
              <a:rPr lang="sr-Latn-CS" sz="2800" dirty="0"/>
              <a:t>-  Stajala je </a:t>
            </a:r>
            <a:r>
              <a:rPr lang="sr-Latn-CS" sz="2800" u="sng" dirty="0"/>
              <a:t>nasuprot meni.</a:t>
            </a:r>
            <a:endParaRPr lang="en-US" sz="2800" u="sng" dirty="0"/>
          </a:p>
        </p:txBody>
      </p:sp>
    </p:spTree>
  </p:cSld>
  <p:clrMapOvr>
    <a:masterClrMapping/>
  </p:clrMapOvr>
  <p:transition>
    <p:comb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467600" cy="609600"/>
          </a:xfrm>
        </p:spPr>
        <p:txBody>
          <a:bodyPr>
            <a:normAutofit/>
          </a:bodyPr>
          <a:lstStyle/>
          <a:p>
            <a:r>
              <a:rPr lang="sr-Latn-CS" sz="2800" dirty="0">
                <a:solidFill>
                  <a:srgbClr val="FF0000"/>
                </a:solidFill>
              </a:rPr>
              <a:t>AKUZATIV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772400" cy="5135563"/>
          </a:xfrm>
        </p:spPr>
        <p:txBody>
          <a:bodyPr/>
          <a:lstStyle/>
          <a:p>
            <a:r>
              <a:rPr lang="sr-Latn-CS" dirty="0"/>
              <a:t>Osnovna funkcija i značenje akuzativa je funkcija pravog objekta, tj. on označava to što je obuhvaćeno glagolskom radnjom.</a:t>
            </a:r>
          </a:p>
          <a:p>
            <a:r>
              <a:rPr lang="sr-Latn-CS" dirty="0"/>
              <a:t>Najčešće funkcije akuzativa su: objekat (pravi i nepravi), priloške odredbe, logički subjekat i sastavni dio imenskog predikata.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2400"/>
          <a:ext cx="82296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sr-Latn-CS" dirty="0"/>
                        <a:t>    Vrste akuzativa</a:t>
                      </a:r>
                    </a:p>
                    <a:p>
                      <a:r>
                        <a:rPr lang="sr-Latn-CS" dirty="0"/>
                        <a:t>       ZNAČENJE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    PRIMJERI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    FUNKCIJA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dirty="0"/>
                        <a:t>Pojam obuhvaćen radnjom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Govorio sam</a:t>
                      </a:r>
                      <a:r>
                        <a:rPr lang="sr-Latn-CS" baseline="0" dirty="0"/>
                        <a:t> </a:t>
                      </a:r>
                      <a:r>
                        <a:rPr lang="sr-Latn-CS" u="sng" baseline="0" dirty="0"/>
                        <a:t>istinu.</a:t>
                      </a:r>
                    </a:p>
                    <a:p>
                      <a:r>
                        <a:rPr lang="sr-Latn-CS" baseline="0" dirty="0"/>
                        <a:t>Ona </a:t>
                      </a:r>
                      <a:r>
                        <a:rPr lang="sr-Latn-CS" u="sng" baseline="0" dirty="0"/>
                        <a:t>nas</a:t>
                      </a:r>
                      <a:r>
                        <a:rPr lang="sr-Latn-CS" baseline="0" dirty="0"/>
                        <a:t> je naučila jednu </a:t>
                      </a:r>
                      <a:r>
                        <a:rPr lang="sr-Latn-CS" u="sng" baseline="0" dirty="0"/>
                        <a:t>staru rusku pjesmu.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      objekat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r>
                        <a:rPr lang="sr-Latn-CS" dirty="0"/>
                        <a:t>Nosilac stanja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Strah </a:t>
                      </a:r>
                      <a:r>
                        <a:rPr lang="sr-Latn-CS" u="sng" dirty="0"/>
                        <a:t>me</a:t>
                      </a:r>
                      <a:r>
                        <a:rPr lang="sr-Latn-CS" dirty="0"/>
                        <a:t> je da ostanem s</a:t>
                      </a:r>
                      <a:r>
                        <a:rPr lang="sr-Latn-CS" baseline="0" dirty="0"/>
                        <a:t> njima.</a:t>
                      </a:r>
                    </a:p>
                    <a:p>
                      <a:r>
                        <a:rPr lang="sr-Latn-CS" u="sng" baseline="0" dirty="0"/>
                        <a:t>Nevenu</a:t>
                      </a:r>
                      <a:r>
                        <a:rPr lang="sr-Latn-CS" baseline="0" dirty="0"/>
                        <a:t> krasi skromnost.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 Logički subjekat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r>
                        <a:rPr lang="sr-Latn-CS" dirty="0"/>
                        <a:t>Vremenski akuzativ</a:t>
                      </a:r>
                    </a:p>
                    <a:p>
                      <a:r>
                        <a:rPr lang="sr-Latn-CS" dirty="0"/>
                        <a:t>(dobija</a:t>
                      </a:r>
                      <a:r>
                        <a:rPr lang="sr-Latn-CS" baseline="0" dirty="0"/>
                        <a:t> se na pitanje kad)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u="sng" dirty="0"/>
                        <a:t>Svaki mjesec </a:t>
                      </a:r>
                      <a:r>
                        <a:rPr lang="sr-Latn-CS" dirty="0"/>
                        <a:t>putuju na Istok.</a:t>
                      </a:r>
                    </a:p>
                    <a:p>
                      <a:r>
                        <a:rPr lang="sr-Latn-CS" u="sng" dirty="0"/>
                        <a:t>Drugi dan </a:t>
                      </a:r>
                      <a:r>
                        <a:rPr lang="sr-Latn-CS" dirty="0"/>
                        <a:t>ona odluči da ostane.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   Priloška odredba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r>
                        <a:rPr lang="sr-Latn-CS" dirty="0"/>
                        <a:t>Akuzativ mjere, količine, cijene</a:t>
                      </a:r>
                    </a:p>
                    <a:p>
                      <a:r>
                        <a:rPr lang="sr-Latn-CS" dirty="0"/>
                        <a:t>(dobija se na pitanje</a:t>
                      </a:r>
                      <a:r>
                        <a:rPr lang="sr-Latn-CS" baseline="0" dirty="0"/>
                        <a:t> koliko)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Potrošili smo </a:t>
                      </a:r>
                      <a:r>
                        <a:rPr lang="sr-Latn-CS" u="sng" dirty="0"/>
                        <a:t>hiljadu eura </a:t>
                      </a:r>
                      <a:r>
                        <a:rPr lang="sr-Latn-CS" dirty="0"/>
                        <a:t>na moru.</a:t>
                      </a:r>
                    </a:p>
                    <a:p>
                      <a:r>
                        <a:rPr lang="sr-Latn-CS" u="sng" dirty="0"/>
                        <a:t>Cijelu</a:t>
                      </a:r>
                      <a:r>
                        <a:rPr lang="sr-Latn-CS" u="sng" baseline="0" dirty="0"/>
                        <a:t> noć </a:t>
                      </a:r>
                      <a:r>
                        <a:rPr lang="sr-Latn-CS" baseline="0" dirty="0"/>
                        <a:t>smo proveli na polju.</a:t>
                      </a:r>
                    </a:p>
                    <a:p>
                      <a:r>
                        <a:rPr lang="sr-Latn-CS" baseline="0" dirty="0"/>
                        <a:t>Spremao sam se </a:t>
                      </a:r>
                      <a:r>
                        <a:rPr lang="sr-Latn-CS" u="sng" baseline="0" dirty="0"/>
                        <a:t>čitavu godinu.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/>
                        <a:t>     Priloške odredbe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400800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CS" dirty="0"/>
              <a:t>Padežni oblici izražavaju odnose i veze predmeta označenih nekim imenom, prema drugim predmetima, osobinama, radnjama. U našem jeziku postoji 7 padeža, a promjena se naziva </a:t>
            </a:r>
            <a:r>
              <a:rPr lang="sr-Latn-CS" dirty="0">
                <a:solidFill>
                  <a:srgbClr val="FF0000"/>
                </a:solidFill>
              </a:rPr>
              <a:t>deklinacija.</a:t>
            </a:r>
          </a:p>
          <a:p>
            <a:pPr algn="just"/>
            <a:r>
              <a:rPr lang="sr-Latn-CS" dirty="0"/>
              <a:t>Nominativ i vokativ se nazivaju </a:t>
            </a:r>
            <a:r>
              <a:rPr lang="sr-Latn-CS" dirty="0">
                <a:solidFill>
                  <a:srgbClr val="FFC000"/>
                </a:solidFill>
              </a:rPr>
              <a:t>nezavisnim</a:t>
            </a:r>
            <a:r>
              <a:rPr lang="sr-Latn-CS" dirty="0"/>
              <a:t> padežima zbog toga što se njima ne izražavaju odnosi i veze, ostali su </a:t>
            </a:r>
            <a:r>
              <a:rPr lang="sr-Latn-CS" dirty="0">
                <a:solidFill>
                  <a:srgbClr val="FFC000"/>
                </a:solidFill>
              </a:rPr>
              <a:t>zavisni , </a:t>
            </a:r>
            <a:r>
              <a:rPr lang="sr-Latn-CS" dirty="0"/>
              <a:t>a zavisnim se nazivaju zbog toga što se uvijek nalaze u zavisnom odnosu prema drugoj riječi, sintagmi ili rečenici.</a:t>
            </a:r>
          </a:p>
          <a:p>
            <a:pPr algn="just"/>
            <a:r>
              <a:rPr lang="sr-Latn-CS" dirty="0"/>
              <a:t>Jedan padež može imati više funkcija.</a:t>
            </a:r>
          </a:p>
          <a:p>
            <a:pPr algn="just"/>
            <a:r>
              <a:rPr lang="sr-Latn-CS" dirty="0" smtClean="0">
                <a:solidFill>
                  <a:srgbClr val="FF0000"/>
                </a:solidFill>
              </a:rPr>
              <a:t>Padeži</a:t>
            </a:r>
            <a:r>
              <a:rPr lang="sr-Cyrl-ME" dirty="0" smtClean="0">
                <a:solidFill>
                  <a:srgbClr val="FF0000"/>
                </a:solidFill>
              </a:rPr>
              <a:t> </a:t>
            </a:r>
            <a:r>
              <a:rPr lang="sr-Latn-CS" dirty="0" smtClean="0">
                <a:solidFill>
                  <a:srgbClr val="FF0000"/>
                </a:solidFill>
              </a:rPr>
              <a:t>se</a:t>
            </a:r>
            <a:r>
              <a:rPr lang="sr-Latn-CS" dirty="0">
                <a:solidFill>
                  <a:srgbClr val="FF0000"/>
                </a:solidFill>
              </a:rPr>
              <a:t>, osim nominativa i vokativa, upotrebljavaju s prijedlozima i bez njih.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884238"/>
          </a:xfrm>
        </p:spPr>
        <p:txBody>
          <a:bodyPr>
            <a:normAutofit/>
          </a:bodyPr>
          <a:lstStyle/>
          <a:p>
            <a:r>
              <a:rPr lang="sr-Latn-CS" sz="2800" dirty="0">
                <a:solidFill>
                  <a:srgbClr val="FFC000"/>
                </a:solidFill>
              </a:rPr>
              <a:t>AKUZATIV SA PRIJEDLOZIMA</a:t>
            </a:r>
            <a:endParaRPr lang="en-US" sz="2800" dirty="0">
              <a:solidFill>
                <a:srgbClr val="FFC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762000"/>
          <a:ext cx="85344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67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PRIJEDLOZI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PRIMJERI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ZNAČENJE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FUNKCIJA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>
                          <a:solidFill>
                            <a:srgbClr val="FF0000"/>
                          </a:solidFill>
                        </a:rPr>
                        <a:t>KROZ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Idu </a:t>
                      </a:r>
                      <a:r>
                        <a:rPr lang="sr-Latn-CS" u="sng" dirty="0"/>
                        <a:t>kroz šumu.</a:t>
                      </a:r>
                    </a:p>
                    <a:p>
                      <a:endParaRPr lang="sr-Latn-CS" u="sng" dirty="0"/>
                    </a:p>
                    <a:p>
                      <a:endParaRPr lang="sr-Latn-CS" u="sng" dirty="0"/>
                    </a:p>
                    <a:p>
                      <a:r>
                        <a:rPr lang="sr-Latn-CS" dirty="0"/>
                        <a:t>Vratiću se </a:t>
                      </a:r>
                      <a:r>
                        <a:rPr lang="sr-Latn-CS" u="sng" dirty="0"/>
                        <a:t>kroz jedan dan.</a:t>
                      </a:r>
                    </a:p>
                    <a:p>
                      <a:endParaRPr lang="sr-Latn-CS" u="sng" dirty="0"/>
                    </a:p>
                    <a:p>
                      <a:r>
                        <a:rPr lang="sr-Latn-CS" u="sng" dirty="0"/>
                        <a:t>Kroz suze </a:t>
                      </a:r>
                      <a:r>
                        <a:rPr lang="sr-Latn-CS" dirty="0"/>
                        <a:t>je ispričala cijeli događaj.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Presijecanje mjesta kretanja po njegovoj unutrašnjosti.</a:t>
                      </a:r>
                    </a:p>
                    <a:p>
                      <a:endParaRPr lang="sr-Latn-CS" sz="1600" dirty="0"/>
                    </a:p>
                    <a:p>
                      <a:r>
                        <a:rPr lang="sr-Latn-CS" sz="1600" dirty="0"/>
                        <a:t>Vremensko</a:t>
                      </a:r>
                    </a:p>
                    <a:p>
                      <a:endParaRPr lang="sr-Latn-CS" sz="1600" dirty="0"/>
                    </a:p>
                    <a:p>
                      <a:endParaRPr lang="sr-Latn-CS" sz="1600" dirty="0"/>
                    </a:p>
                    <a:p>
                      <a:r>
                        <a:rPr lang="sr-Latn-CS" sz="1600" dirty="0"/>
                        <a:t>način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>
                          <a:solidFill>
                            <a:srgbClr val="FF0000"/>
                          </a:solidFill>
                        </a:rPr>
                        <a:t>NIZ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u="sng" dirty="0"/>
                        <a:t>Niz obraze </a:t>
                      </a:r>
                      <a:r>
                        <a:rPr lang="sr-Latn-CS" dirty="0"/>
                        <a:t>joj poteku suze.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Smjer kretanja</a:t>
                      </a:r>
                      <a:r>
                        <a:rPr lang="sr-Latn-CS" baseline="0" dirty="0"/>
                        <a:t> nadolje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>
                          <a:solidFill>
                            <a:srgbClr val="FF0000"/>
                          </a:solidFill>
                        </a:rPr>
                        <a:t>UZ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Šetali smo </a:t>
                      </a:r>
                      <a:r>
                        <a:rPr lang="sr-Latn-CS" u="sng" dirty="0"/>
                        <a:t>uz rijeku</a:t>
                      </a:r>
                      <a:r>
                        <a:rPr lang="sr-Latn-CS" dirty="0"/>
                        <a:t>.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Stavi stolicu </a:t>
                      </a:r>
                      <a:r>
                        <a:rPr lang="sr-Latn-CS" u="sng" dirty="0"/>
                        <a:t>uz prozor.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Sjedio je uz prozor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Smjer kretanja nagore</a:t>
                      </a:r>
                    </a:p>
                    <a:p>
                      <a:r>
                        <a:rPr lang="sr-Latn-CS" dirty="0"/>
                        <a:t>Mjesto završetka kretanja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Neposredna blizina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mb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0"/>
          <a:ext cx="8077201" cy="6274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384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9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5806">
                <a:tc>
                  <a:txBody>
                    <a:bodyPr/>
                    <a:lstStyle/>
                    <a:p>
                      <a:r>
                        <a:rPr lang="sr-Latn-CS" dirty="0"/>
                        <a:t>prijedlozi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primjeri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značenje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funkcija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59793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>
                          <a:solidFill>
                            <a:srgbClr val="FF0000"/>
                          </a:solidFill>
                        </a:rPr>
                        <a:t>NA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Istrčala je </a:t>
                      </a:r>
                      <a:r>
                        <a:rPr lang="sr-Latn-CS" u="sng" dirty="0"/>
                        <a:t>na put.</a:t>
                      </a:r>
                    </a:p>
                    <a:p>
                      <a:endParaRPr lang="sr-Latn-CS" u="sng" dirty="0"/>
                    </a:p>
                    <a:p>
                      <a:r>
                        <a:rPr lang="sr-Latn-CS" u="none" dirty="0"/>
                        <a:t>Doći  ćemo</a:t>
                      </a:r>
                      <a:r>
                        <a:rPr lang="sr-Latn-CS" u="none" baseline="0" dirty="0"/>
                        <a:t> </a:t>
                      </a:r>
                      <a:r>
                        <a:rPr lang="sr-Latn-CS" u="sng" baseline="0" dirty="0"/>
                        <a:t>na ljeto.</a:t>
                      </a:r>
                    </a:p>
                    <a:p>
                      <a:endParaRPr lang="sr-Latn-CS" u="sng" baseline="0" dirty="0"/>
                    </a:p>
                    <a:p>
                      <a:r>
                        <a:rPr lang="sr-Latn-CS" u="none" baseline="0" dirty="0"/>
                        <a:t>Otvoriše vrata</a:t>
                      </a:r>
                    </a:p>
                    <a:p>
                      <a:r>
                        <a:rPr lang="sr-Latn-CS" u="none" baseline="0" dirty="0"/>
                        <a:t> </a:t>
                      </a:r>
                      <a:r>
                        <a:rPr lang="sr-Latn-CS" u="sng" baseline="0" dirty="0"/>
                        <a:t>na silu.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Mjesto završetka kretanja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  Vremensko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   način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7650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endParaRPr lang="sr-Latn-CS" dirty="0">
                        <a:solidFill>
                          <a:srgbClr val="FF0000"/>
                        </a:solidFill>
                      </a:endParaRPr>
                    </a:p>
                    <a:p>
                      <a:endParaRPr lang="sr-Latn-CS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sr-Latn-CS" dirty="0">
                          <a:solidFill>
                            <a:srgbClr val="FF0000"/>
                          </a:solidFill>
                        </a:rPr>
                        <a:t>U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Ušla je </a:t>
                      </a:r>
                      <a:r>
                        <a:rPr lang="sr-Latn-CS" u="sng" dirty="0"/>
                        <a:t>u zgradu</a:t>
                      </a:r>
                      <a:r>
                        <a:rPr lang="sr-Latn-CS" dirty="0"/>
                        <a:t>.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u="sng" dirty="0"/>
                        <a:t>U vrijeme </a:t>
                      </a:r>
                      <a:r>
                        <a:rPr lang="sr-Latn-CS" dirty="0"/>
                        <a:t>starih Grka pisale su se tragedije.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Svi</a:t>
                      </a:r>
                      <a:r>
                        <a:rPr lang="sr-Latn-CS" baseline="0" dirty="0"/>
                        <a:t> govore </a:t>
                      </a:r>
                      <a:r>
                        <a:rPr lang="sr-Latn-CS" u="sng" baseline="0" dirty="0"/>
                        <a:t>u glas.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Završetak kretanja u unutrašnjosti</a:t>
                      </a:r>
                    </a:p>
                    <a:p>
                      <a:r>
                        <a:rPr lang="sr-Latn-CS" dirty="0"/>
                        <a:t> </a:t>
                      </a:r>
                    </a:p>
                    <a:p>
                      <a:r>
                        <a:rPr lang="sr-Latn-CS" dirty="0"/>
                        <a:t>  Vremensko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     način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96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mb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533400"/>
          <a:ext cx="8153400" cy="695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383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383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prijedlozi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primjeri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značenje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funkcija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Okači košulju </a:t>
                      </a:r>
                      <a:r>
                        <a:rPr lang="sr-Latn-CS" sz="1600" u="sng" dirty="0"/>
                        <a:t>o granu.</a:t>
                      </a:r>
                    </a:p>
                    <a:p>
                      <a:endParaRPr lang="sr-Latn-CS" sz="1600" u="sng" dirty="0"/>
                    </a:p>
                    <a:p>
                      <a:r>
                        <a:rPr lang="sr-Latn-CS" sz="1600" u="none" dirty="0"/>
                        <a:t>Carevi se otimaju </a:t>
                      </a:r>
                      <a:r>
                        <a:rPr lang="sr-Latn-CS" sz="1600" u="sng" dirty="0"/>
                        <a:t>o carstvo.</a:t>
                      </a:r>
                    </a:p>
                    <a:p>
                      <a:r>
                        <a:rPr lang="sr-Latn-CS" sz="1600" u="none" dirty="0"/>
                        <a:t>Zavadiše se </a:t>
                      </a:r>
                      <a:r>
                        <a:rPr lang="sr-Latn-CS" sz="1600" u="sng" dirty="0"/>
                        <a:t>o jednu haljinu.</a:t>
                      </a:r>
                      <a:endParaRPr lang="en-US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Mjesto završetka kretanja.</a:t>
                      </a:r>
                    </a:p>
                    <a:p>
                      <a:endParaRPr lang="sr-Latn-CS" sz="1600" dirty="0"/>
                    </a:p>
                    <a:p>
                      <a:r>
                        <a:rPr lang="sr-Latn-CS" sz="1600" dirty="0"/>
                        <a:t>Cilj</a:t>
                      </a:r>
                    </a:p>
                    <a:p>
                      <a:endParaRPr lang="sr-Latn-CS" sz="1600" dirty="0"/>
                    </a:p>
                    <a:p>
                      <a:r>
                        <a:rPr lang="sr-Latn-CS" sz="1600" dirty="0"/>
                        <a:t>uzrok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Idi </a:t>
                      </a:r>
                      <a:r>
                        <a:rPr lang="sr-Latn-CS" sz="1600" u="sng" dirty="0"/>
                        <a:t>po knjige</a:t>
                      </a:r>
                      <a:r>
                        <a:rPr lang="sr-Latn-CS" sz="1600" dirty="0"/>
                        <a:t>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cilj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među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sz="1600" dirty="0"/>
                    </a:p>
                    <a:p>
                      <a:r>
                        <a:rPr lang="sr-Latn-CS" sz="1600" dirty="0"/>
                        <a:t>Izašli su </a:t>
                      </a:r>
                      <a:r>
                        <a:rPr lang="sr-Latn-CS" sz="1600" u="sng" dirty="0"/>
                        <a:t>među narod.</a:t>
                      </a:r>
                      <a:endParaRPr lang="en-US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Mjesto završetka kretanja između djelova pojma u akuz.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Mačak se zavuče </a:t>
                      </a:r>
                      <a:r>
                        <a:rPr lang="sr-Latn-CS" sz="1600" u="sng" dirty="0"/>
                        <a:t>pod sto.</a:t>
                      </a:r>
                      <a:endParaRPr lang="en-US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Mjesto završ.kretanja ispod pojma u akuz.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pred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Dovede ga </a:t>
                      </a:r>
                      <a:r>
                        <a:rPr lang="sr-Latn-CS" sz="1600" u="sng" dirty="0"/>
                        <a:t>pred vrata.</a:t>
                      </a:r>
                    </a:p>
                    <a:p>
                      <a:endParaRPr lang="sr-Latn-CS" sz="1600" u="sng" dirty="0"/>
                    </a:p>
                    <a:p>
                      <a:r>
                        <a:rPr lang="sr-Latn-CS" sz="1600" u="sng" dirty="0"/>
                        <a:t>Pred noć </a:t>
                      </a:r>
                      <a:r>
                        <a:rPr lang="sr-Latn-CS" sz="1600" dirty="0"/>
                        <a:t>zaspa.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400" dirty="0"/>
                        <a:t>Mjesto završ.kretanja</a:t>
                      </a:r>
                      <a:r>
                        <a:rPr lang="sr-Latn-CS" sz="1400" baseline="0" dirty="0"/>
                        <a:t> ispred pojma u akuz.</a:t>
                      </a:r>
                    </a:p>
                    <a:p>
                      <a:endParaRPr lang="sr-Latn-CS" sz="1400" baseline="0" dirty="0"/>
                    </a:p>
                    <a:p>
                      <a:r>
                        <a:rPr lang="sr-Latn-CS" sz="1400" baseline="0" dirty="0"/>
                        <a:t>vremensko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CS" dirty="0"/>
                        <a:t>nad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Nagnu se nad njim.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...iznad pojma</a:t>
                      </a:r>
                      <a:r>
                        <a:rPr lang="sr-Latn-CS" sz="1600" baseline="0" dirty="0"/>
                        <a:t> u akuz.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r-Latn-CS" dirty="0"/>
                    </a:p>
                    <a:p>
                      <a:r>
                        <a:rPr lang="sr-Latn-CS" dirty="0"/>
                        <a:t>za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sz="1600" dirty="0"/>
                        <a:t>Osvetio mu se </a:t>
                      </a:r>
                      <a:r>
                        <a:rPr lang="sr-Latn-CS" sz="1600" u="sng" dirty="0"/>
                        <a:t>za uvredu.</a:t>
                      </a:r>
                    </a:p>
                    <a:p>
                      <a:endParaRPr lang="sr-Latn-CS" sz="1600" u="sng" dirty="0"/>
                    </a:p>
                    <a:p>
                      <a:r>
                        <a:rPr lang="sr-Latn-CS" sz="1600" dirty="0"/>
                        <a:t>U deset</a:t>
                      </a:r>
                      <a:r>
                        <a:rPr lang="sr-Latn-CS" sz="1600" baseline="0" dirty="0"/>
                        <a:t> sati voz kreće </a:t>
                      </a:r>
                      <a:r>
                        <a:rPr lang="sr-Latn-CS" sz="1600" u="sng" baseline="0" dirty="0"/>
                        <a:t>za </a:t>
                      </a:r>
                    </a:p>
                    <a:p>
                      <a:r>
                        <a:rPr lang="sr-Latn-CS" sz="1600" u="sng" baseline="0" dirty="0"/>
                        <a:t>Sarajevo.</a:t>
                      </a:r>
                      <a:endParaRPr lang="en-US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Uzrok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Pravac kretanja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CS" dirty="0"/>
                        <a:t>Priloška</a:t>
                      </a:r>
                    </a:p>
                    <a:p>
                      <a:endParaRPr lang="sr-Latn-CS" dirty="0"/>
                    </a:p>
                    <a:p>
                      <a:r>
                        <a:rPr lang="sr-Latn-CS" dirty="0"/>
                        <a:t>priloška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mb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685800"/>
          </a:xfrm>
        </p:spPr>
        <p:txBody>
          <a:bodyPr>
            <a:normAutofit/>
          </a:bodyPr>
          <a:lstStyle/>
          <a:p>
            <a:r>
              <a:rPr lang="sr-Latn-CS" sz="3200" dirty="0"/>
              <a:t>Instrumental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257800"/>
          </a:xfrm>
        </p:spPr>
        <p:txBody>
          <a:bodyPr>
            <a:normAutofit/>
          </a:bodyPr>
          <a:lstStyle/>
          <a:p>
            <a:r>
              <a:rPr lang="sr-Latn-CS" sz="2000" dirty="0"/>
              <a:t>Opšte značenje instrumentala jeste značenje zajednice. Ono obuhvata dva uža značenja: 1. sredstvo – iskazuje se instrumentalom bez prijedloga;</a:t>
            </a:r>
          </a:p>
          <a:p>
            <a:pPr>
              <a:buNone/>
            </a:pPr>
            <a:r>
              <a:rPr lang="sr-Latn-CS" sz="2000" dirty="0"/>
              <a:t>					2. društvo – iskazuje se instrumentalom s prijedlogom s(a).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dirty="0">
                <a:solidFill>
                  <a:srgbClr val="FFFF00"/>
                </a:solidFill>
              </a:rPr>
              <a:t>BEZ PRIJEDLOGA</a:t>
            </a:r>
          </a:p>
          <a:p>
            <a:endParaRPr lang="sr-Latn-CS" sz="2000" dirty="0">
              <a:solidFill>
                <a:srgbClr val="FFFF00"/>
              </a:solidFill>
            </a:endParaRPr>
          </a:p>
          <a:p>
            <a:r>
              <a:rPr lang="sr-Latn-CS" sz="2000" dirty="0"/>
              <a:t>Znao je upravljati </a:t>
            </a:r>
            <a:r>
              <a:rPr lang="sr-Latn-CS" sz="2000" u="sng" dirty="0"/>
              <a:t>tim vozilom. </a:t>
            </a:r>
            <a:r>
              <a:rPr lang="sr-Latn-CS" sz="2000" dirty="0"/>
              <a:t>(f: nepravi objekat; z: sredstvo)</a:t>
            </a:r>
          </a:p>
          <a:p>
            <a:r>
              <a:rPr lang="sr-Latn-CS" sz="2000" dirty="0"/>
              <a:t>Do požara je došlo </a:t>
            </a:r>
            <a:r>
              <a:rPr lang="sr-Latn-CS" sz="2000" u="sng" dirty="0"/>
              <a:t>nepažnjom.</a:t>
            </a:r>
            <a:r>
              <a:rPr lang="sr-Latn-CS" sz="2000" dirty="0"/>
              <a:t> (f: priloška; z: uzrok)</a:t>
            </a:r>
          </a:p>
          <a:p>
            <a:r>
              <a:rPr lang="sr-Latn-CS" sz="2000" dirty="0"/>
              <a:t>Rekla je to </a:t>
            </a:r>
            <a:r>
              <a:rPr lang="sr-Latn-CS" sz="2000" u="sng" dirty="0"/>
              <a:t>šapatom. </a:t>
            </a:r>
            <a:r>
              <a:rPr lang="sr-Latn-CS" sz="2000" dirty="0"/>
              <a:t>(f:priloška; z: način)</a:t>
            </a:r>
          </a:p>
          <a:p>
            <a:r>
              <a:rPr lang="sr-Latn-CS" sz="2000" dirty="0"/>
              <a:t>Ne radimo </a:t>
            </a:r>
            <a:r>
              <a:rPr lang="sr-Latn-CS" sz="2000" u="sng" dirty="0"/>
              <a:t>nedeljom</a:t>
            </a:r>
            <a:r>
              <a:rPr lang="sr-Latn-CS" sz="2000" dirty="0"/>
              <a:t>. (f: priloška; z: vremensko)</a:t>
            </a:r>
          </a:p>
          <a:p>
            <a:r>
              <a:rPr lang="sr-Latn-CS" sz="2000" u="sng" dirty="0"/>
              <a:t>Poljem</a:t>
            </a:r>
            <a:r>
              <a:rPr lang="sr-Latn-CS" sz="2000" dirty="0"/>
              <a:t> su trčala djeca. (f: priloška; z: mjesto)</a:t>
            </a:r>
          </a:p>
          <a:p>
            <a:r>
              <a:rPr lang="sr-Latn-CS" sz="2000" u="sng" dirty="0"/>
              <a:t>Rukama</a:t>
            </a:r>
            <a:r>
              <a:rPr lang="sr-Latn-CS" sz="2000" dirty="0"/>
              <a:t> hvata živu vatru. (f: priloška; z: sredstvo)</a:t>
            </a:r>
            <a:endParaRPr lang="en-US" sz="2000" dirty="0"/>
          </a:p>
        </p:txBody>
      </p:sp>
    </p:spTree>
  </p:cSld>
  <p:clrMapOvr>
    <a:masterClrMapping/>
  </p:clrMapOvr>
  <p:transition>
    <p:comb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457200"/>
          </a:xfrm>
        </p:spPr>
        <p:txBody>
          <a:bodyPr>
            <a:normAutofit/>
          </a:bodyPr>
          <a:lstStyle/>
          <a:p>
            <a:r>
              <a:rPr lang="sr-Latn-CS" sz="2400" dirty="0"/>
              <a:t>Instrumental s prijedlozima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419599"/>
          </a:xfrm>
        </p:spPr>
        <p:txBody>
          <a:bodyPr>
            <a:normAutofit/>
          </a:bodyPr>
          <a:lstStyle/>
          <a:p>
            <a:r>
              <a:rPr lang="sr-Latn-CS" sz="2000" dirty="0"/>
              <a:t>Šeta </a:t>
            </a:r>
            <a:r>
              <a:rPr lang="sr-Latn-CS" sz="2000" u="sng" dirty="0">
                <a:solidFill>
                  <a:srgbClr val="FFFF00"/>
                </a:solidFill>
              </a:rPr>
              <a:t>sa</a:t>
            </a:r>
            <a:r>
              <a:rPr lang="sr-Latn-CS" sz="2000" u="sng" dirty="0"/>
              <a:t> svojim unukom Markom</a:t>
            </a:r>
            <a:r>
              <a:rPr lang="sr-Latn-CS" sz="2000" dirty="0"/>
              <a:t>.</a:t>
            </a:r>
          </a:p>
          <a:p>
            <a:pPr>
              <a:buNone/>
            </a:pPr>
            <a:r>
              <a:rPr lang="sr-Latn-CS" sz="2000" dirty="0"/>
              <a:t>		 (f: priloška; z: društvo)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dirty="0"/>
              <a:t> Dječak </a:t>
            </a:r>
            <a:r>
              <a:rPr lang="sr-Latn-CS" sz="2000" u="sng" dirty="0">
                <a:solidFill>
                  <a:srgbClr val="FFFF00"/>
                </a:solidFill>
              </a:rPr>
              <a:t>sa</a:t>
            </a:r>
            <a:r>
              <a:rPr lang="sr-Latn-CS" sz="2000" u="sng" dirty="0"/>
              <a:t> anđeosim licem.</a:t>
            </a:r>
          </a:p>
          <a:p>
            <a:pPr>
              <a:buNone/>
            </a:pPr>
            <a:r>
              <a:rPr lang="sr-Latn-CS" sz="2000" dirty="0"/>
              <a:t>                     f: atributska; z:kvalitativno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u="sng" dirty="0">
                <a:solidFill>
                  <a:srgbClr val="FFFF00"/>
                </a:solidFill>
              </a:rPr>
              <a:t>Sa </a:t>
            </a:r>
            <a:r>
              <a:rPr lang="sr-Latn-CS" sz="2000" u="sng" dirty="0"/>
              <a:t>zabrinutošću </a:t>
            </a:r>
            <a:r>
              <a:rPr lang="sr-Latn-CS" sz="2000" dirty="0"/>
              <a:t>je razmišljala o njenoj bolesti.</a:t>
            </a:r>
          </a:p>
          <a:p>
            <a:pPr>
              <a:buNone/>
            </a:pPr>
            <a:r>
              <a:rPr lang="sr-Latn-CS" sz="2000" dirty="0"/>
              <a:t>      (f: priloška; z: način)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dirty="0"/>
              <a:t>Pamet </a:t>
            </a:r>
            <a:r>
              <a:rPr lang="sr-Latn-CS" sz="2000" u="sng" dirty="0">
                <a:solidFill>
                  <a:srgbClr val="FFFF00"/>
                </a:solidFill>
              </a:rPr>
              <a:t>s</a:t>
            </a:r>
            <a:r>
              <a:rPr lang="sr-Latn-CS" sz="2000" u="sng" dirty="0"/>
              <a:t> godinama </a:t>
            </a:r>
            <a:r>
              <a:rPr lang="sr-Latn-CS" sz="2000" dirty="0"/>
              <a:t>dolazi.</a:t>
            </a:r>
          </a:p>
          <a:p>
            <a:pPr>
              <a:buNone/>
            </a:pPr>
            <a:r>
              <a:rPr lang="sr-Latn-CS" sz="2000" dirty="0"/>
              <a:t>                 f:priloška; z:vremensko</a:t>
            </a:r>
            <a:endParaRPr lang="en-US" sz="2000" dirty="0"/>
          </a:p>
        </p:txBody>
      </p:sp>
    </p:spTree>
  </p:cSld>
  <p:clrMapOvr>
    <a:masterClrMapping/>
  </p:clrMapOvr>
  <p:transition>
    <p:comb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5821363"/>
          </a:xfrm>
        </p:spPr>
        <p:txBody>
          <a:bodyPr>
            <a:normAutofit/>
          </a:bodyPr>
          <a:lstStyle/>
          <a:p>
            <a:r>
              <a:rPr lang="sr-Latn-CS" sz="2000" u="sng" dirty="0">
                <a:solidFill>
                  <a:srgbClr val="FFFF00"/>
                </a:solidFill>
              </a:rPr>
              <a:t>Za</a:t>
            </a:r>
            <a:r>
              <a:rPr lang="sr-Latn-CS" sz="2000" u="sng" dirty="0"/>
              <a:t> stolom </a:t>
            </a:r>
            <a:r>
              <a:rPr lang="sr-Latn-CS" sz="2000" dirty="0"/>
              <a:t>je sjedjelo malo društvo.</a:t>
            </a:r>
          </a:p>
          <a:p>
            <a:pPr>
              <a:buNone/>
            </a:pPr>
            <a:r>
              <a:rPr lang="sr-Latn-CS" sz="2000" dirty="0"/>
              <a:t>      f:priloška, z:mjesto</a:t>
            </a:r>
          </a:p>
          <a:p>
            <a:pPr>
              <a:buNone/>
            </a:pPr>
            <a:r>
              <a:rPr lang="sr-Latn-CS" sz="2000" dirty="0"/>
              <a:t>                                               </a:t>
            </a:r>
          </a:p>
          <a:p>
            <a:pPr>
              <a:buNone/>
            </a:pPr>
            <a:r>
              <a:rPr lang="sr-Latn-CS" sz="2000" dirty="0"/>
              <a:t>                                                   f:priloška, z:mjesto</a:t>
            </a:r>
          </a:p>
          <a:p>
            <a:r>
              <a:rPr lang="sr-Latn-CS" sz="2000" dirty="0"/>
              <a:t>Zudjela je</a:t>
            </a:r>
            <a:r>
              <a:rPr lang="sr-Latn-CS" sz="2000" u="sng" dirty="0"/>
              <a:t> </a:t>
            </a:r>
            <a:r>
              <a:rPr lang="sr-Latn-CS" sz="2000" u="sng" dirty="0">
                <a:solidFill>
                  <a:srgbClr val="FFFF00"/>
                </a:solidFill>
              </a:rPr>
              <a:t>za</a:t>
            </a:r>
            <a:r>
              <a:rPr lang="sr-Latn-CS" sz="2000" u="sng" dirty="0"/>
              <a:t> njim</a:t>
            </a:r>
            <a:r>
              <a:rPr lang="sr-Latn-CS" sz="2000" dirty="0"/>
              <a:t>.</a:t>
            </a:r>
          </a:p>
          <a:p>
            <a:pPr>
              <a:buNone/>
            </a:pPr>
            <a:r>
              <a:rPr lang="sr-Latn-CS" sz="2000" dirty="0"/>
              <a:t>                        f:priloška, z: cilj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dirty="0"/>
              <a:t>Potrčao je </a:t>
            </a:r>
            <a:r>
              <a:rPr lang="sr-Latn-CS" sz="2000" u="sng" dirty="0">
                <a:solidFill>
                  <a:srgbClr val="FFFF00"/>
                </a:solidFill>
              </a:rPr>
              <a:t>za </a:t>
            </a:r>
            <a:r>
              <a:rPr lang="sr-Latn-CS" sz="2000" u="sng" dirty="0"/>
              <a:t>kolonom</a:t>
            </a:r>
            <a:r>
              <a:rPr lang="sr-Latn-CS" sz="2000" dirty="0"/>
              <a:t>.                      </a:t>
            </a:r>
          </a:p>
          <a:p>
            <a:pPr>
              <a:buNone/>
            </a:pPr>
            <a:r>
              <a:rPr lang="sr-Latn-CS" sz="2000" dirty="0"/>
              <a:t>                           f:priloška, z:cilj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u="sng" dirty="0">
                <a:solidFill>
                  <a:srgbClr val="FFFF00"/>
                </a:solidFill>
              </a:rPr>
              <a:t>Za</a:t>
            </a:r>
            <a:r>
              <a:rPr lang="sr-Latn-CS" sz="2000" u="sng" dirty="0"/>
              <a:t> profesorom </a:t>
            </a:r>
            <a:r>
              <a:rPr lang="sr-Latn-CS" sz="2000" dirty="0"/>
              <a:t>su ušli đaci.</a:t>
            </a:r>
          </a:p>
          <a:p>
            <a:pPr>
              <a:buNone/>
            </a:pPr>
            <a:r>
              <a:rPr lang="sr-Latn-CS" sz="2000" dirty="0"/>
              <a:t>      f: priloška, z: vremensko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u="sng" dirty="0">
                <a:solidFill>
                  <a:srgbClr val="FF0000"/>
                </a:solidFill>
              </a:rPr>
              <a:t>Među</a:t>
            </a:r>
            <a:r>
              <a:rPr lang="sr-Latn-CS" sz="2000" u="sng" dirty="0"/>
              <a:t> knjigama </a:t>
            </a:r>
            <a:r>
              <a:rPr lang="sr-Latn-CS" sz="2000" dirty="0"/>
              <a:t>našao je njeno pismo.</a:t>
            </a:r>
          </a:p>
          <a:p>
            <a:pPr>
              <a:buNone/>
            </a:pPr>
            <a:r>
              <a:rPr lang="sr-Latn-CS" sz="2000" dirty="0"/>
              <a:t>       f:priloška, z:mjesto                   </a:t>
            </a:r>
          </a:p>
        </p:txBody>
      </p:sp>
    </p:spTree>
  </p:cSld>
  <p:clrMapOvr>
    <a:masterClrMapping/>
  </p:clrMapOvr>
  <p:transition>
    <p:comb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sz="2000" u="sng" dirty="0">
                <a:solidFill>
                  <a:srgbClr val="FFC000"/>
                </a:solidFill>
              </a:rPr>
              <a:t>Pod</a:t>
            </a:r>
            <a:r>
              <a:rPr lang="sr-Latn-CS" sz="2000" u="sng" dirty="0"/>
              <a:t> njenim nogama </a:t>
            </a:r>
            <a:r>
              <a:rPr lang="sr-Latn-CS" sz="2000" dirty="0"/>
              <a:t>hujala je rijeka.</a:t>
            </a:r>
          </a:p>
          <a:p>
            <a:pPr>
              <a:buNone/>
            </a:pPr>
            <a:r>
              <a:rPr lang="sr-Latn-CS" sz="2000" dirty="0"/>
              <a:t>      f: priloška, z: mjesto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dirty="0"/>
              <a:t>Ušli su u kuću </a:t>
            </a:r>
            <a:r>
              <a:rPr lang="sr-Latn-CS" sz="2000" u="sng" dirty="0">
                <a:solidFill>
                  <a:srgbClr val="FFC000"/>
                </a:solidFill>
              </a:rPr>
              <a:t>pod</a:t>
            </a:r>
            <a:r>
              <a:rPr lang="sr-Latn-CS" sz="2000" u="sng" dirty="0"/>
              <a:t> oružjem</a:t>
            </a:r>
            <a:r>
              <a:rPr lang="sr-Latn-CS" sz="2000" dirty="0"/>
              <a:t>.</a:t>
            </a:r>
          </a:p>
          <a:p>
            <a:pPr>
              <a:buNone/>
            </a:pPr>
            <a:r>
              <a:rPr lang="sr-Latn-CS" sz="2000" dirty="0"/>
              <a:t>                               f:priloška, z:način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u="sng" dirty="0">
                <a:solidFill>
                  <a:srgbClr val="FF0000"/>
                </a:solidFill>
              </a:rPr>
              <a:t>Pred</a:t>
            </a:r>
            <a:r>
              <a:rPr lang="sr-Latn-CS" sz="2000" u="sng" dirty="0"/>
              <a:t> kućom </a:t>
            </a:r>
            <a:r>
              <a:rPr lang="sr-Latn-CS" sz="2000" dirty="0"/>
              <a:t>je cvjetala lipa.</a:t>
            </a:r>
          </a:p>
          <a:p>
            <a:pPr>
              <a:buNone/>
            </a:pPr>
            <a:r>
              <a:rPr lang="sr-Latn-CS" sz="2000" dirty="0"/>
              <a:t>        f: priloška, z:mjesto</a:t>
            </a:r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Lokativ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678363"/>
          </a:xfrm>
        </p:spPr>
        <p:txBody>
          <a:bodyPr>
            <a:normAutofit/>
          </a:bodyPr>
          <a:lstStyle/>
          <a:p>
            <a:r>
              <a:rPr lang="sr-Latn-CS" sz="2000" dirty="0"/>
              <a:t>Lokativ je, kako i sam naziv kaže, padež mjesta. On je padež koji se upotrebljava isključivo sa prijedlozima.</a:t>
            </a:r>
          </a:p>
          <a:p>
            <a:r>
              <a:rPr lang="sr-Latn-CS" sz="2000" dirty="0"/>
              <a:t>Prijedlozi koji se slažu sa lokativom su</a:t>
            </a:r>
            <a:r>
              <a:rPr lang="sr-Latn-CS" sz="2000" i="1" dirty="0"/>
              <a:t>: </a:t>
            </a:r>
            <a:r>
              <a:rPr lang="sr-Latn-CS" sz="2000" i="1" dirty="0">
                <a:solidFill>
                  <a:srgbClr val="FF0000"/>
                </a:solidFill>
              </a:rPr>
              <a:t>pri, prema, na, u, o, po.</a:t>
            </a:r>
          </a:p>
          <a:p>
            <a:endParaRPr lang="sr-Latn-CS" sz="2000" i="1" dirty="0">
              <a:solidFill>
                <a:srgbClr val="FF0000"/>
              </a:solidFill>
            </a:endParaRPr>
          </a:p>
          <a:p>
            <a:r>
              <a:rPr lang="sr-Latn-CS" sz="2000" dirty="0"/>
              <a:t>Sjedjeli su </a:t>
            </a:r>
            <a:r>
              <a:rPr lang="sr-Latn-CS" sz="2000" u="sng" dirty="0">
                <a:solidFill>
                  <a:srgbClr val="FFFF00"/>
                </a:solidFill>
              </a:rPr>
              <a:t>pri jednom zidu</a:t>
            </a:r>
            <a:r>
              <a:rPr lang="sr-Latn-CS" sz="2000" dirty="0"/>
              <a:t>.- f:priloška, z: mjesto</a:t>
            </a:r>
          </a:p>
          <a:p>
            <a:r>
              <a:rPr lang="sr-Latn-CS" sz="2000" dirty="0"/>
              <a:t>Uzeo je knjigu </a:t>
            </a:r>
            <a:r>
              <a:rPr lang="sr-Latn-CS" sz="2000" u="sng" dirty="0">
                <a:solidFill>
                  <a:srgbClr val="FFFF00"/>
                </a:solidFill>
              </a:rPr>
              <a:t>pri odlasku</a:t>
            </a:r>
            <a:r>
              <a:rPr lang="sr-Latn-CS" sz="2000" dirty="0"/>
              <a:t>. – f:priloška, z:vremena</a:t>
            </a:r>
          </a:p>
          <a:p>
            <a:r>
              <a:rPr lang="sr-Latn-CS" sz="2000" u="sng" dirty="0">
                <a:solidFill>
                  <a:srgbClr val="FFFF00"/>
                </a:solidFill>
              </a:rPr>
              <a:t>Prema meni </a:t>
            </a:r>
            <a:r>
              <a:rPr lang="sr-Latn-CS" sz="2000" dirty="0"/>
              <a:t>stoji nepoznati čovjek. – f: priloška, z:mjesto</a:t>
            </a:r>
          </a:p>
          <a:p>
            <a:r>
              <a:rPr lang="sr-Latn-CS" sz="2000" dirty="0"/>
              <a:t>Po cijeli dan sjedi </a:t>
            </a:r>
            <a:r>
              <a:rPr lang="sr-Latn-CS" sz="2000" u="sng" dirty="0">
                <a:solidFill>
                  <a:srgbClr val="FFFF00"/>
                </a:solidFill>
              </a:rPr>
              <a:t>na onom balkonu</a:t>
            </a:r>
            <a:r>
              <a:rPr lang="sr-Latn-CS" sz="2000" dirty="0"/>
              <a:t>.- f:priloška, z:mjesto</a:t>
            </a:r>
          </a:p>
          <a:p>
            <a:r>
              <a:rPr lang="sr-Latn-CS" sz="2000" dirty="0"/>
              <a:t>Zaposlila se </a:t>
            </a:r>
            <a:r>
              <a:rPr lang="sr-Latn-CS" sz="2000" u="sng" dirty="0">
                <a:solidFill>
                  <a:srgbClr val="FFFF00"/>
                </a:solidFill>
              </a:rPr>
              <a:t>na fakultet</a:t>
            </a:r>
            <a:r>
              <a:rPr lang="sr-Latn-CS" sz="2000" dirty="0"/>
              <a:t>. – f:priloška, z:mjesto</a:t>
            </a:r>
          </a:p>
          <a:p>
            <a:r>
              <a:rPr lang="sr-Latn-CS" sz="2000" u="sng" dirty="0">
                <a:solidFill>
                  <a:srgbClr val="FFFF00"/>
                </a:solidFill>
              </a:rPr>
              <a:t>Na kraju </a:t>
            </a:r>
            <a:r>
              <a:rPr lang="sr-Latn-CS" sz="2000" dirty="0"/>
              <a:t>smo se sporazumjeli. – f:priloška, z:vremensko</a:t>
            </a:r>
          </a:p>
          <a:p>
            <a:r>
              <a:rPr lang="sr-Latn-CS" sz="2000" dirty="0"/>
              <a:t>Vještice lete </a:t>
            </a:r>
            <a:r>
              <a:rPr lang="sr-Latn-CS" sz="2000" u="sng" dirty="0">
                <a:solidFill>
                  <a:srgbClr val="FFFF00"/>
                </a:solidFill>
              </a:rPr>
              <a:t>na metli</a:t>
            </a:r>
            <a:r>
              <a:rPr lang="sr-Latn-CS" sz="2000" dirty="0"/>
              <a:t>. – f:priloška, z:sredstvo</a:t>
            </a:r>
          </a:p>
          <a:p>
            <a:endParaRPr lang="en-US" sz="2000" dirty="0"/>
          </a:p>
        </p:txBody>
      </p:sp>
    </p:spTree>
  </p:cSld>
  <p:clrMapOvr>
    <a:masterClrMapping/>
  </p:clrMapOvr>
  <p:transition>
    <p:comb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382000" cy="5943600"/>
          </a:xfrm>
        </p:spPr>
        <p:txBody>
          <a:bodyPr>
            <a:normAutofit/>
          </a:bodyPr>
          <a:lstStyle/>
          <a:p>
            <a:r>
              <a:rPr lang="sr-Latn-CS" sz="2000" u="sng" dirty="0">
                <a:solidFill>
                  <a:srgbClr val="FFFF00"/>
                </a:solidFill>
              </a:rPr>
              <a:t>U sobama </a:t>
            </a:r>
            <a:r>
              <a:rPr lang="sr-Latn-CS" sz="2000" dirty="0"/>
              <a:t>je bilo zagušljivo. – f:priloška, z:mjesto</a:t>
            </a:r>
          </a:p>
          <a:p>
            <a:r>
              <a:rPr lang="sr-Latn-CS" sz="2000" u="sng" dirty="0">
                <a:solidFill>
                  <a:srgbClr val="FFFF00"/>
                </a:solidFill>
              </a:rPr>
              <a:t>U januaru </a:t>
            </a:r>
            <a:r>
              <a:rPr lang="sr-Latn-CS" sz="2000" dirty="0"/>
              <a:t>su kod nas najveće hladnoće. – f:priloška, z:vremena</a:t>
            </a:r>
          </a:p>
          <a:p>
            <a:r>
              <a:rPr lang="sr-Latn-CS" sz="2000" dirty="0"/>
              <a:t>Marko je </a:t>
            </a:r>
            <a:r>
              <a:rPr lang="sr-Latn-CS" sz="2000" u="sng" dirty="0">
                <a:solidFill>
                  <a:srgbClr val="FFFF00"/>
                </a:solidFill>
              </a:rPr>
              <a:t>u šali </a:t>
            </a:r>
            <a:r>
              <a:rPr lang="sr-Latn-CS" sz="2000" dirty="0"/>
              <a:t>to kazao. – f: priloška, z:način</a:t>
            </a:r>
          </a:p>
          <a:p>
            <a:endParaRPr lang="sr-Latn-CS" sz="2000" dirty="0"/>
          </a:p>
          <a:p>
            <a:r>
              <a:rPr lang="sr-Latn-CS" sz="2000" dirty="0"/>
              <a:t>Da ti meni </a:t>
            </a:r>
            <a:r>
              <a:rPr lang="sr-Latn-CS" sz="2000" u="sng" dirty="0">
                <a:solidFill>
                  <a:srgbClr val="FFFF00"/>
                </a:solidFill>
              </a:rPr>
              <a:t>o jeseni </a:t>
            </a:r>
            <a:r>
              <a:rPr lang="sr-Latn-CS" sz="2000" dirty="0"/>
              <a:t>dođeš. – f: priloška, z: vremena</a:t>
            </a:r>
          </a:p>
          <a:p>
            <a:r>
              <a:rPr lang="sr-Latn-CS" sz="2000" u="sng" dirty="0">
                <a:solidFill>
                  <a:srgbClr val="FFFF00"/>
                </a:solidFill>
              </a:rPr>
              <a:t>O zidu </a:t>
            </a:r>
            <a:r>
              <a:rPr lang="sr-Latn-CS" sz="2000" dirty="0"/>
              <a:t>je visila đedova puška. – f:priloška, z: mjesto</a:t>
            </a:r>
          </a:p>
          <a:p>
            <a:r>
              <a:rPr lang="sr-Latn-CS" sz="2000" dirty="0"/>
              <a:t>Putovali smo </a:t>
            </a:r>
            <a:r>
              <a:rPr lang="sr-Latn-CS" sz="2000" u="sng" dirty="0">
                <a:solidFill>
                  <a:srgbClr val="FFFF00"/>
                </a:solidFill>
              </a:rPr>
              <a:t>o svom trošku</a:t>
            </a:r>
            <a:r>
              <a:rPr lang="sr-Latn-CS" sz="2000" dirty="0"/>
              <a:t>. – f:priloška, z:način</a:t>
            </a:r>
          </a:p>
          <a:p>
            <a:endParaRPr lang="sr-Latn-CS" sz="2000" dirty="0"/>
          </a:p>
          <a:p>
            <a:r>
              <a:rPr lang="sr-Latn-CS" sz="2000" dirty="0"/>
              <a:t>Stada ovaca rasula su se </a:t>
            </a:r>
            <a:r>
              <a:rPr lang="sr-Latn-CS" sz="2000" u="sng" dirty="0">
                <a:solidFill>
                  <a:srgbClr val="FFFF00"/>
                </a:solidFill>
              </a:rPr>
              <a:t>po planinskim katunima</a:t>
            </a:r>
            <a:r>
              <a:rPr lang="sr-Latn-CS" sz="2000" dirty="0"/>
              <a:t>.</a:t>
            </a:r>
          </a:p>
          <a:p>
            <a:pPr>
              <a:buNone/>
            </a:pPr>
            <a:r>
              <a:rPr lang="sr-Latn-CS" sz="2000" dirty="0"/>
              <a:t>                                                  f:priloška, z: mjesto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u="sng" dirty="0">
                <a:solidFill>
                  <a:srgbClr val="FFFF00"/>
                </a:solidFill>
              </a:rPr>
              <a:t>Po njegovom odlasku </a:t>
            </a:r>
            <a:r>
              <a:rPr lang="sr-Latn-CS" sz="2000" dirty="0"/>
              <a:t>postala je neraspoložena.</a:t>
            </a:r>
          </a:p>
          <a:p>
            <a:pPr>
              <a:buNone/>
            </a:pPr>
            <a:r>
              <a:rPr lang="sr-Latn-CS" sz="2000" dirty="0"/>
              <a:t>        f: priloška, z: vremensko</a:t>
            </a:r>
          </a:p>
          <a:p>
            <a:pPr>
              <a:buNone/>
            </a:pPr>
            <a:endParaRPr lang="sr-Latn-CS" sz="2000" dirty="0"/>
          </a:p>
          <a:p>
            <a:r>
              <a:rPr lang="sr-Latn-CS" sz="2000" u="sng" dirty="0">
                <a:solidFill>
                  <a:srgbClr val="FFFF00"/>
                </a:solidFill>
              </a:rPr>
              <a:t>Po nalogu </a:t>
            </a:r>
            <a:r>
              <a:rPr lang="sr-Latn-CS" sz="2000" dirty="0"/>
              <a:t>ljekara počela je da pije ljekove.</a:t>
            </a:r>
          </a:p>
          <a:p>
            <a:pPr>
              <a:buNone/>
            </a:pPr>
            <a:r>
              <a:rPr lang="sr-Latn-CS" sz="2000" dirty="0"/>
              <a:t>        f: priloška, z: uzrok</a:t>
            </a:r>
            <a:endParaRPr lang="en-US" sz="2000" dirty="0"/>
          </a:p>
        </p:txBody>
      </p:sp>
    </p:spTree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/>
          <a:lstStyle/>
          <a:p>
            <a:r>
              <a:rPr lang="sr-Latn-CS" dirty="0"/>
              <a:t>Nominativ  ( ko, šta?) –ko je vršilac radnje;</a:t>
            </a:r>
          </a:p>
          <a:p>
            <a:r>
              <a:rPr lang="sr-Latn-CS" dirty="0"/>
              <a:t>Genitiv (koga, čega?) – ticanje, poticanje, pripadanje, dio nečega</a:t>
            </a:r>
          </a:p>
          <a:p>
            <a:r>
              <a:rPr lang="sr-Latn-CS" dirty="0"/>
              <a:t>Dativ (kome, čemu?) – namjena</a:t>
            </a:r>
          </a:p>
          <a:p>
            <a:r>
              <a:rPr lang="sr-Latn-CS" dirty="0"/>
              <a:t>Akuzativ (koga, šta</a:t>
            </a:r>
            <a:r>
              <a:rPr lang="sr-Latn-CS" dirty="0" smtClean="0"/>
              <a:t>?</a:t>
            </a:r>
            <a:r>
              <a:rPr lang="sr-Cyrl-ME" dirty="0" smtClean="0"/>
              <a:t>)</a:t>
            </a:r>
            <a:r>
              <a:rPr lang="sr-Latn-CS" dirty="0" smtClean="0"/>
              <a:t> </a:t>
            </a:r>
            <a:r>
              <a:rPr lang="sr-Latn-CS" dirty="0"/>
              <a:t>–obuhvata radnja</a:t>
            </a:r>
          </a:p>
          <a:p>
            <a:r>
              <a:rPr lang="sr-Latn-CS" dirty="0"/>
              <a:t>Vokativ (hej!) –služi za dozivanje i obraćanje</a:t>
            </a:r>
          </a:p>
          <a:p>
            <a:r>
              <a:rPr lang="sr-Latn-CS" dirty="0"/>
              <a:t>Instrumental (s kim, čim?) –društvo ili sredstvo</a:t>
            </a:r>
          </a:p>
          <a:p>
            <a:r>
              <a:rPr lang="sr-Latn-CS" dirty="0"/>
              <a:t>Lokativ (o kome, o čemu?) - mjesto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>
                <a:solidFill>
                  <a:srgbClr val="FFC000"/>
                </a:solidFill>
              </a:rPr>
              <a:t>Nominativ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Nominativ je padež imenovanja.</a:t>
            </a:r>
            <a:endParaRPr lang="sr-Latn-CS" dirty="0">
              <a:solidFill>
                <a:srgbClr val="FF0000"/>
              </a:solidFill>
            </a:endParaRPr>
          </a:p>
          <a:p>
            <a:r>
              <a:rPr lang="sr-Latn-CS" dirty="0"/>
              <a:t>Nominativ je imenski oblik u kome najčešće stoji ime vršioca radnje, nosioca stanja ili osobine i tada ima funkciju gramatičkog subjekta.</a:t>
            </a:r>
          </a:p>
          <a:p>
            <a:pPr>
              <a:buNone/>
            </a:pPr>
            <a:endParaRPr lang="sr-Latn-CS" dirty="0"/>
          </a:p>
          <a:p>
            <a:pPr>
              <a:buNone/>
            </a:pPr>
            <a:r>
              <a:rPr lang="sr-Latn-CS" sz="2400" u="sng" dirty="0">
                <a:solidFill>
                  <a:srgbClr val="FF0000"/>
                </a:solidFill>
              </a:rPr>
              <a:t>Brdo</a:t>
            </a:r>
            <a:r>
              <a:rPr lang="sr-Latn-CS" sz="2400" dirty="0">
                <a:solidFill>
                  <a:srgbClr val="FF0000"/>
                </a:solidFill>
              </a:rPr>
              <a:t> </a:t>
            </a:r>
            <a:r>
              <a:rPr lang="sr-Latn-CS" sz="2400" dirty="0"/>
              <a:t>je gorjelo cijelu noć.</a:t>
            </a:r>
          </a:p>
          <a:p>
            <a:pPr>
              <a:buNone/>
            </a:pPr>
            <a:r>
              <a:rPr lang="sr-Latn-CS" sz="2400" u="sng" dirty="0">
                <a:solidFill>
                  <a:srgbClr val="FF0000"/>
                </a:solidFill>
              </a:rPr>
              <a:t>Lidija</a:t>
            </a:r>
            <a:r>
              <a:rPr lang="sr-Latn-CS" sz="2400" dirty="0"/>
              <a:t> priča.</a:t>
            </a:r>
          </a:p>
          <a:p>
            <a:pPr>
              <a:buNone/>
            </a:pPr>
            <a:r>
              <a:rPr lang="sr-Latn-CS" sz="2400" u="sng" dirty="0">
                <a:solidFill>
                  <a:srgbClr val="FF0000"/>
                </a:solidFill>
              </a:rPr>
              <a:t>Vozov</a:t>
            </a:r>
            <a:r>
              <a:rPr lang="sr-Latn-CS" sz="2400" dirty="0"/>
              <a:t>i su huktali monotono.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r>
              <a:rPr lang="sr-Latn-CS" dirty="0">
                <a:solidFill>
                  <a:srgbClr val="FF0000"/>
                </a:solidFill>
              </a:rPr>
              <a:t>Funkcija atributa:</a:t>
            </a:r>
          </a:p>
          <a:p>
            <a:pPr>
              <a:buNone/>
            </a:pPr>
            <a:r>
              <a:rPr lang="sr-Latn-CS" sz="2800" u="sng" dirty="0"/>
              <a:t>Mirna, naivna starica </a:t>
            </a:r>
            <a:r>
              <a:rPr lang="sr-Latn-CS" sz="2800" dirty="0"/>
              <a:t>povjerovala je čovjeku.</a:t>
            </a:r>
          </a:p>
          <a:p>
            <a:pPr>
              <a:buNone/>
            </a:pPr>
            <a:r>
              <a:rPr lang="sr-Latn-CS" sz="2800" u="sng" dirty="0"/>
              <a:t>Jedan stariji prijatelj </a:t>
            </a:r>
            <a:r>
              <a:rPr lang="sr-Latn-CS" sz="2800" dirty="0"/>
              <a:t>donese mu nekoliko knjiga.</a:t>
            </a:r>
          </a:p>
          <a:p>
            <a:pPr>
              <a:buNone/>
            </a:pPr>
            <a:endParaRPr lang="sr-Latn-CS" sz="2800" dirty="0"/>
          </a:p>
          <a:p>
            <a:pPr>
              <a:buNone/>
            </a:pPr>
            <a:r>
              <a:rPr lang="sr-Latn-CS" sz="2800" dirty="0">
                <a:solidFill>
                  <a:srgbClr val="FF0000"/>
                </a:solidFill>
              </a:rPr>
              <a:t>Atributiv: </a:t>
            </a:r>
            <a:r>
              <a:rPr lang="sr-Latn-CS" sz="2800" dirty="0"/>
              <a:t>Pročitajte još jednom roman </a:t>
            </a:r>
            <a:r>
              <a:rPr lang="sr-Latn-CS" sz="2800" u="sng" dirty="0"/>
              <a:t> “Stranac</a:t>
            </a:r>
            <a:r>
              <a:rPr lang="sr-Latn-CS" sz="2800" dirty="0"/>
              <a:t>”.</a:t>
            </a:r>
          </a:p>
          <a:p>
            <a:pPr>
              <a:buNone/>
            </a:pPr>
            <a:endParaRPr lang="sr-Latn-CS" sz="2800" dirty="0"/>
          </a:p>
          <a:p>
            <a:r>
              <a:rPr lang="sr-Latn-CS" sz="2800" dirty="0">
                <a:solidFill>
                  <a:srgbClr val="FF0000"/>
                </a:solidFill>
              </a:rPr>
              <a:t>Funkcija apozicije:</a:t>
            </a:r>
          </a:p>
          <a:p>
            <a:pPr>
              <a:buNone/>
            </a:pPr>
            <a:r>
              <a:rPr lang="sr-Latn-CS" sz="2800" dirty="0"/>
              <a:t>   Španija, </a:t>
            </a:r>
            <a:r>
              <a:rPr lang="sr-Latn-CS" sz="2800" u="sng" dirty="0"/>
              <a:t>zemlja najljepšeg fudbala</a:t>
            </a:r>
            <a:r>
              <a:rPr lang="sr-Latn-CS" sz="2800" dirty="0"/>
              <a:t>, politički je veoma nestabilna.</a:t>
            </a:r>
          </a:p>
          <a:p>
            <a:r>
              <a:rPr lang="sr-Latn-CS" sz="2800" dirty="0">
                <a:solidFill>
                  <a:srgbClr val="FF0000"/>
                </a:solidFill>
              </a:rPr>
              <a:t>Imenski dio imenskog predikata:</a:t>
            </a:r>
          </a:p>
          <a:p>
            <a:pPr>
              <a:buNone/>
            </a:pPr>
            <a:r>
              <a:rPr lang="sr-Latn-CS" sz="2800" dirty="0"/>
              <a:t>   Marko je </a:t>
            </a:r>
            <a:r>
              <a:rPr lang="sr-Latn-CS" sz="2800" u="sng" dirty="0"/>
              <a:t>poštar.</a:t>
            </a:r>
          </a:p>
          <a:p>
            <a:r>
              <a:rPr lang="sr-Latn-CS" sz="2800" dirty="0">
                <a:solidFill>
                  <a:srgbClr val="FF0000"/>
                </a:solidFill>
              </a:rPr>
              <a:t>Nominativ može imati i funkciju nepotpune rečenice: </a:t>
            </a:r>
            <a:r>
              <a:rPr lang="sr-Latn-CS" sz="2800" dirty="0"/>
              <a:t>Šteta! Sramota! Požar!</a:t>
            </a:r>
            <a:endParaRPr lang="en-US" sz="2800" dirty="0"/>
          </a:p>
        </p:txBody>
      </p:sp>
    </p:spTree>
  </p:cSld>
  <p:clrMapOvr>
    <a:masterClrMapping/>
  </p:clrMapOvr>
  <p:transition>
    <p:comb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sr-Latn-CS" dirty="0">
                <a:solidFill>
                  <a:srgbClr val="00B050"/>
                </a:solidFill>
              </a:rPr>
              <a:t>Vokativ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924800" cy="5638800"/>
          </a:xfrm>
        </p:spPr>
        <p:txBody>
          <a:bodyPr>
            <a:normAutofit fontScale="92500" lnSpcReduction="20000"/>
          </a:bodyPr>
          <a:lstStyle/>
          <a:p>
            <a:r>
              <a:rPr lang="sr-Latn-CS" dirty="0"/>
              <a:t>Vokativ je oblik samostalne riječi koji nije vezan ni za jedan rečenični dio pa se u pisanju odvaja od njih zarezima. Najčešće ima funkciju dozivne riječi.</a:t>
            </a:r>
          </a:p>
          <a:p>
            <a:r>
              <a:rPr lang="sr-Latn-CS" sz="2400" dirty="0">
                <a:solidFill>
                  <a:srgbClr val="00B050"/>
                </a:solidFill>
              </a:rPr>
              <a:t>Šta je </a:t>
            </a:r>
            <a:r>
              <a:rPr lang="sr-Latn-CS" sz="2400" dirty="0" smtClean="0">
                <a:solidFill>
                  <a:srgbClr val="00B050"/>
                </a:solidFill>
              </a:rPr>
              <a:t>bilo,</a:t>
            </a:r>
            <a:r>
              <a:rPr lang="sr-Cyrl-ME" sz="2400" dirty="0" smtClean="0">
                <a:solidFill>
                  <a:srgbClr val="00B050"/>
                </a:solidFill>
              </a:rPr>
              <a:t> </a:t>
            </a:r>
            <a:r>
              <a:rPr lang="sr-Latn-CS" sz="2400" u="sng" dirty="0" smtClean="0">
                <a:solidFill>
                  <a:srgbClr val="00B050"/>
                </a:solidFill>
              </a:rPr>
              <a:t>sine</a:t>
            </a:r>
            <a:r>
              <a:rPr lang="sr-Latn-CS" sz="2400" dirty="0">
                <a:solidFill>
                  <a:srgbClr val="00B050"/>
                </a:solidFill>
              </a:rPr>
              <a:t>?</a:t>
            </a:r>
          </a:p>
          <a:p>
            <a:r>
              <a:rPr lang="sr-Latn-CS" sz="2400" u="sng" dirty="0">
                <a:solidFill>
                  <a:srgbClr val="00B050"/>
                </a:solidFill>
              </a:rPr>
              <a:t>Braćo</a:t>
            </a:r>
            <a:r>
              <a:rPr lang="sr-Latn-CS" sz="2400" dirty="0">
                <a:solidFill>
                  <a:srgbClr val="00B050"/>
                </a:solidFill>
              </a:rPr>
              <a:t>, šta smo odlučili?</a:t>
            </a:r>
          </a:p>
          <a:p>
            <a:r>
              <a:rPr lang="sr-Latn-CS" sz="2400" u="sng" dirty="0">
                <a:solidFill>
                  <a:srgbClr val="00B050"/>
                </a:solidFill>
              </a:rPr>
              <a:t>Učenici</a:t>
            </a:r>
            <a:r>
              <a:rPr lang="sr-Latn-CS" sz="2400" dirty="0">
                <a:solidFill>
                  <a:srgbClr val="00B050"/>
                </a:solidFill>
              </a:rPr>
              <a:t>, takmičenje počinje.</a:t>
            </a:r>
          </a:p>
          <a:p>
            <a:endParaRPr lang="sr-Latn-CS" dirty="0"/>
          </a:p>
          <a:p>
            <a:r>
              <a:rPr lang="sr-Latn-CS" sz="2800" dirty="0"/>
              <a:t>U narodnim pjesmama vokativ se često upotrebljava u službi nominativa iz potrebe dopunjavanja deseterca:</a:t>
            </a:r>
          </a:p>
          <a:p>
            <a:r>
              <a:rPr lang="sr-Latn-CS" sz="2800" dirty="0">
                <a:solidFill>
                  <a:srgbClr val="00B050"/>
                </a:solidFill>
              </a:rPr>
              <a:t>Vino pije, </a:t>
            </a:r>
            <a:r>
              <a:rPr lang="sr-Latn-CS" sz="2800" u="sng" dirty="0">
                <a:solidFill>
                  <a:srgbClr val="00B050"/>
                </a:solidFill>
              </a:rPr>
              <a:t>Kraljeviću Marko</a:t>
            </a:r>
            <a:r>
              <a:rPr lang="sr-Latn-CS" sz="2800" dirty="0">
                <a:solidFill>
                  <a:srgbClr val="00B050"/>
                </a:solidFill>
              </a:rPr>
              <a:t>!</a:t>
            </a:r>
          </a:p>
          <a:p>
            <a:r>
              <a:rPr lang="sr-Latn-CS" dirty="0"/>
              <a:t>U ovim primjerima vokativ ima funkciju subjekta.</a:t>
            </a: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467600" cy="990600"/>
          </a:xfrm>
        </p:spPr>
        <p:txBody>
          <a:bodyPr/>
          <a:lstStyle/>
          <a:p>
            <a:r>
              <a:rPr lang="sr-Latn-CS" dirty="0"/>
              <a:t>GENITIV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534400" cy="5715000"/>
          </a:xfrm>
        </p:spPr>
        <p:txBody>
          <a:bodyPr/>
          <a:lstStyle/>
          <a:p>
            <a:r>
              <a:rPr lang="sr-Latn-CS" dirty="0"/>
              <a:t>Najsloženiji padež i po značenjima i po funkcijama.</a:t>
            </a:r>
          </a:p>
          <a:p>
            <a:r>
              <a:rPr lang="sr-Latn-CS" dirty="0"/>
              <a:t>Genitiv ima tri osnovna značenja: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>
                <a:solidFill>
                  <a:srgbClr val="92D050"/>
                </a:solidFill>
              </a:rPr>
              <a:t>pripadnost – posesivni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>
                <a:solidFill>
                  <a:srgbClr val="92D050"/>
                </a:solidFill>
              </a:rPr>
              <a:t>Poticanje,odvajanje,udaljavanje – ablativni genitiv</a:t>
            </a:r>
          </a:p>
          <a:p>
            <a:pPr marL="550926" indent="-514350">
              <a:buFont typeface="+mj-lt"/>
              <a:buAutoNum type="arabicPeriod"/>
            </a:pPr>
            <a:r>
              <a:rPr lang="sr-Latn-CS" dirty="0">
                <a:solidFill>
                  <a:srgbClr val="92D050"/>
                </a:solidFill>
              </a:rPr>
              <a:t>dio nečega – dioni genitiv/partitivni</a:t>
            </a:r>
          </a:p>
          <a:p>
            <a:pPr marL="550926" indent="-514350">
              <a:buNone/>
            </a:pPr>
            <a:r>
              <a:rPr lang="sr-Latn-CS" dirty="0">
                <a:solidFill>
                  <a:schemeClr val="tx1">
                    <a:lumMod val="95000"/>
                  </a:schemeClr>
                </a:solidFill>
              </a:rPr>
              <a:t>	Najčešće funkcije genitiva su: atribut, objekat i priloška odredba.</a:t>
            </a:r>
            <a:endParaRPr lang="sr-Latn-C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7467600" cy="58213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sr-Latn-CS" dirty="0">
                <a:solidFill>
                  <a:srgbClr val="FF0000"/>
                </a:solidFill>
              </a:rPr>
              <a:t>Posesivni/prisvojni genitiv</a:t>
            </a:r>
          </a:p>
          <a:p>
            <a:r>
              <a:rPr lang="sr-Latn-CS" sz="2800" dirty="0"/>
              <a:t>To je djelo </a:t>
            </a:r>
            <a:r>
              <a:rPr lang="sr-Latn-CS" sz="2800" u="sng" dirty="0"/>
              <a:t>poznatog slikara</a:t>
            </a:r>
            <a:r>
              <a:rPr lang="sr-Latn-CS" sz="2800" dirty="0"/>
              <a:t>.</a:t>
            </a:r>
          </a:p>
          <a:p>
            <a:r>
              <a:rPr lang="sr-Latn-CS" sz="2800" dirty="0"/>
              <a:t>Krio se u podrumu </a:t>
            </a:r>
            <a:r>
              <a:rPr lang="sr-Latn-CS" sz="2800" u="sng" dirty="0"/>
              <a:t>gospođe Marije.</a:t>
            </a:r>
          </a:p>
          <a:p>
            <a:r>
              <a:rPr lang="sr-Latn-CS" sz="2800" dirty="0"/>
              <a:t>On je junak </a:t>
            </a:r>
            <a:r>
              <a:rPr lang="sr-Latn-CS" sz="2800" u="sng" dirty="0"/>
              <a:t>pripovijetke.</a:t>
            </a:r>
          </a:p>
          <a:p>
            <a:pPr>
              <a:buNone/>
            </a:pPr>
            <a:endParaRPr lang="sr-Latn-CS" dirty="0"/>
          </a:p>
          <a:p>
            <a:pPr>
              <a:buFont typeface="Wingdings" pitchFamily="2" charset="2"/>
              <a:buChar char="v"/>
            </a:pPr>
            <a:r>
              <a:rPr lang="sr-Latn-CS" dirty="0">
                <a:solidFill>
                  <a:srgbClr val="FF0000"/>
                </a:solidFill>
              </a:rPr>
              <a:t>Vremenski genitiv, označava vrijeme vršenja radnje</a:t>
            </a:r>
          </a:p>
          <a:p>
            <a:pPr>
              <a:buFont typeface="Wingdings" pitchFamily="2" charset="2"/>
              <a:buChar char="v"/>
            </a:pPr>
            <a:r>
              <a:rPr lang="sr-Latn-CS" u="sng" dirty="0"/>
              <a:t>Istog trena </a:t>
            </a:r>
            <a:r>
              <a:rPr lang="sr-Latn-CS" dirty="0"/>
              <a:t>zapališe ogromnu vatru.</a:t>
            </a:r>
          </a:p>
          <a:p>
            <a:pPr>
              <a:buFont typeface="Wingdings" pitchFamily="2" charset="2"/>
              <a:buChar char="v"/>
            </a:pPr>
            <a:r>
              <a:rPr lang="sr-Latn-CS" u="sng" dirty="0"/>
              <a:t>Narednog ljeta</a:t>
            </a:r>
            <a:r>
              <a:rPr lang="sr-Latn-CS" dirty="0"/>
              <a:t> me niko nije posjetio.</a:t>
            </a:r>
          </a:p>
          <a:p>
            <a:pPr>
              <a:buNone/>
            </a:pPr>
            <a:r>
              <a:rPr lang="sr-Latn-CS" dirty="0">
                <a:solidFill>
                  <a:srgbClr val="92D050"/>
                </a:solidFill>
              </a:rPr>
              <a:t>(značenje vremena, funkcija priloška)</a:t>
            </a:r>
          </a:p>
          <a:p>
            <a:pPr>
              <a:buNone/>
            </a:pPr>
            <a:endParaRPr lang="sr-Latn-CS" dirty="0"/>
          </a:p>
          <a:p>
            <a:pPr>
              <a:buNone/>
            </a:pPr>
            <a:endParaRPr lang="sr-Latn-CS" dirty="0"/>
          </a:p>
          <a:p>
            <a:pPr>
              <a:buNone/>
            </a:pPr>
            <a:endParaRPr lang="sr-Latn-C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/>
          <a:lstStyle/>
          <a:p>
            <a:r>
              <a:rPr lang="sr-Latn-CS" dirty="0">
                <a:solidFill>
                  <a:srgbClr val="FF0000"/>
                </a:solidFill>
              </a:rPr>
              <a:t>Kvalitativni genitiv, njime se označava osobina imeničkog pojma:</a:t>
            </a:r>
          </a:p>
          <a:p>
            <a:r>
              <a:rPr lang="sr-Latn-CS" dirty="0"/>
              <a:t>Sretoh se sa tim čovjekom </a:t>
            </a:r>
            <a:r>
              <a:rPr lang="sr-Latn-CS" u="sng" dirty="0"/>
              <a:t>oštrih koraka </a:t>
            </a:r>
            <a:r>
              <a:rPr lang="sr-Latn-CS" dirty="0"/>
              <a:t>i </a:t>
            </a:r>
            <a:r>
              <a:rPr lang="sr-Latn-CS" u="sng" dirty="0"/>
              <a:t>urednih brkova</a:t>
            </a:r>
            <a:r>
              <a:rPr lang="sr-Latn-CS" dirty="0"/>
              <a:t>.</a:t>
            </a:r>
          </a:p>
          <a:p>
            <a:endParaRPr lang="sr-Latn-CS" dirty="0"/>
          </a:p>
          <a:p>
            <a:r>
              <a:rPr lang="sr-Latn-CS" dirty="0">
                <a:solidFill>
                  <a:srgbClr val="00B0F0"/>
                </a:solidFill>
              </a:rPr>
              <a:t>Ablativni genitiv </a:t>
            </a:r>
            <a:r>
              <a:rPr lang="sr-Latn-CS" dirty="0"/>
              <a:t>označava  pojam od kojeg nešto potiče, od kojeg se nešto udaljava ili odvaja. Ima funkciju nepravog objekta.</a:t>
            </a:r>
          </a:p>
          <a:p>
            <a:pPr>
              <a:buNone/>
            </a:pPr>
            <a:endParaRPr lang="sr-Latn-CS" dirty="0"/>
          </a:p>
          <a:p>
            <a:pPr>
              <a:buNone/>
            </a:pPr>
            <a:r>
              <a:rPr lang="sr-Latn-CS" dirty="0">
                <a:solidFill>
                  <a:srgbClr val="92D050"/>
                </a:solidFill>
              </a:rPr>
              <a:t>Odrekao se </a:t>
            </a:r>
            <a:r>
              <a:rPr lang="sr-Latn-CS" u="sng" dirty="0">
                <a:solidFill>
                  <a:srgbClr val="92D050"/>
                </a:solidFill>
              </a:rPr>
              <a:t>svojih prvih pjesama</a:t>
            </a:r>
            <a:r>
              <a:rPr lang="sr-Latn-CS" dirty="0">
                <a:solidFill>
                  <a:srgbClr val="92D050"/>
                </a:solidFill>
              </a:rPr>
              <a:t>.</a:t>
            </a:r>
          </a:p>
          <a:p>
            <a:pPr>
              <a:buNone/>
            </a:pPr>
            <a:r>
              <a:rPr lang="sr-Latn-CS" dirty="0">
                <a:solidFill>
                  <a:srgbClr val="92D050"/>
                </a:solidFill>
              </a:rPr>
              <a:t>Čuvaj se </a:t>
            </a:r>
            <a:r>
              <a:rPr lang="sr-Latn-CS" u="sng" dirty="0">
                <a:solidFill>
                  <a:srgbClr val="92D050"/>
                </a:solidFill>
              </a:rPr>
              <a:t>promaje</a:t>
            </a:r>
            <a:r>
              <a:rPr lang="sr-Latn-CS" dirty="0">
                <a:solidFill>
                  <a:srgbClr val="92D050"/>
                </a:solidFill>
              </a:rPr>
              <a:t>.</a:t>
            </a:r>
          </a:p>
          <a:p>
            <a:pPr>
              <a:buNone/>
            </a:pPr>
            <a:r>
              <a:rPr lang="sr-Latn-CS" dirty="0">
                <a:solidFill>
                  <a:srgbClr val="92D050"/>
                </a:solidFill>
              </a:rPr>
              <a:t>Oslobodi se </a:t>
            </a:r>
            <a:r>
              <a:rPr lang="sr-Latn-CS" u="sng" dirty="0">
                <a:solidFill>
                  <a:srgbClr val="92D050"/>
                </a:solidFill>
              </a:rPr>
              <a:t>napasti.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ransition>
    <p:comb dir="vert"/>
  </p:transition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2216</TotalTime>
  <Words>1634</Words>
  <Application>Microsoft Office PowerPoint</Application>
  <PresentationFormat>On-screen Show (4:3)</PresentationFormat>
  <Paragraphs>405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Technic</vt:lpstr>
      <vt:lpstr>Padežni   sistem</vt:lpstr>
      <vt:lpstr>PowerPoint Presentation</vt:lpstr>
      <vt:lpstr>PowerPoint Presentation</vt:lpstr>
      <vt:lpstr>Nominativ</vt:lpstr>
      <vt:lpstr>PowerPoint Presentation</vt:lpstr>
      <vt:lpstr>Vokativ</vt:lpstr>
      <vt:lpstr>GENITIV</vt:lpstr>
      <vt:lpstr>PowerPoint Presentation</vt:lpstr>
      <vt:lpstr>PowerPoint Presentation</vt:lpstr>
      <vt:lpstr>PowerPoint Presentation</vt:lpstr>
      <vt:lpstr>Genitiv sa prijedlozima</vt:lpstr>
      <vt:lpstr>PowerPoint Presentation</vt:lpstr>
      <vt:lpstr>Zbog, usljed i radi</vt:lpstr>
      <vt:lpstr>Iza, između, iznad, ispod, ispred</vt:lpstr>
      <vt:lpstr>DATIV</vt:lpstr>
      <vt:lpstr>PowerPoint Presentation</vt:lpstr>
      <vt:lpstr>Dativ sa prijedlozima</vt:lpstr>
      <vt:lpstr>AKUZATIV</vt:lpstr>
      <vt:lpstr>PowerPoint Presentation</vt:lpstr>
      <vt:lpstr>AKUZATIV SA PRIJEDLOZIMA</vt:lpstr>
      <vt:lpstr>PowerPoint Presentation</vt:lpstr>
      <vt:lpstr>PowerPoint Presentation</vt:lpstr>
      <vt:lpstr>Instrumental</vt:lpstr>
      <vt:lpstr>Instrumental s prijedlozima</vt:lpstr>
      <vt:lpstr>PowerPoint Presentation</vt:lpstr>
      <vt:lpstr>PowerPoint Presentation</vt:lpstr>
      <vt:lpstr>Lokativ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>Korisnik</dc:creator>
  <cp:lastModifiedBy>Korisnik</cp:lastModifiedBy>
  <cp:revision>257</cp:revision>
  <dcterms:created xsi:type="dcterms:W3CDTF">2006-08-16T00:00:00Z</dcterms:created>
  <dcterms:modified xsi:type="dcterms:W3CDTF">2020-12-17T12:29:56Z</dcterms:modified>
</cp:coreProperties>
</file>