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63" r:id="rId11"/>
    <p:sldId id="271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4" autoAdjust="0"/>
    <p:restoredTop sz="94706" autoAdjust="0"/>
  </p:normalViewPr>
  <p:slideViewPr>
    <p:cSldViewPr snapToGrid="0">
      <p:cViewPr>
        <p:scale>
          <a:sx n="81" d="100"/>
          <a:sy n="81" d="100"/>
        </p:scale>
        <p:origin x="-78" y="-5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9989-EB00-4EE7-BCB5-25BDC5BB29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80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9989-EB00-4EE7-BCB5-25BDC5BB29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15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9989-EB00-4EE7-BCB5-25BDC5BB29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46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9989-EB00-4EE7-BCB5-25BDC5BB29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579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Straight Connector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Straight Connector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Straight Connector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Straight Connector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Straight Connector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Straight Connector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Straight Connector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cxnSp>
        <p:nvCxnSpPr>
          <p:cNvPr id="58" name="Straight Connector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Straight Connector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Straight Connector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Straight Connector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58" name="Straight Connector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en-US" smtClean="0"/>
              <a:t>4/12/2021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en-US" smtClean="0"/>
              <a:t>4/12/2021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en-US" smtClean="0"/>
              <a:t>4/12/2021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Straight Connector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oup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Straight Connector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oup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Straight Connector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Straight Connector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oup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Straight Connector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Straight Connector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Straight Connector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Footer Placeholder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12" name="Date Placeholder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en-US" smtClean="0"/>
              <a:t>4/12/2021</a:t>
            </a:fld>
            <a:endParaRPr lang="en-US"/>
          </a:p>
        </p:txBody>
      </p:sp>
      <p:sp>
        <p:nvSpPr>
          <p:cNvPr id="214" name="Slide Number Placehold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Straight Connector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Straight Connector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Straight Connector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BAF629-ECA2-4CF3-B790-9D9BDED98269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Straight Connector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Straight Connector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Straight Connector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Straight Connector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Straight Connector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oup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Straight Connector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Straight Connector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Straight Connector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48" name="Straight Connector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B51B2453-8663-4C69-AF73-9FD7B1DEC5D0}" type="datetime1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017" y="1909346"/>
            <a:ext cx="10271138" cy="3383280"/>
          </a:xfrm>
        </p:spPr>
        <p:txBody>
          <a:bodyPr/>
          <a:lstStyle/>
          <a:p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KORIŠĆENJE KOAKSIJALNOG KABLA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279" y="5502903"/>
            <a:ext cx="9604310" cy="457200"/>
          </a:xfrm>
        </p:spPr>
        <p:txBody>
          <a:bodyPr>
            <a:normAutofit/>
          </a:bodyPr>
          <a:lstStyle/>
          <a:p>
            <a:pPr algn="r"/>
            <a:r>
              <a:rPr lang="en-US" sz="2400" smtClean="0">
                <a:latin typeface="Impact" panose="020B0806030902050204" pitchFamily="34" charset="0"/>
              </a:rPr>
              <a:t>.</a:t>
            </a:r>
            <a:endParaRPr lang="en-US" sz="2400" dirty="0">
              <a:latin typeface="Impact" panose="020B080603090205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096" y="377901"/>
            <a:ext cx="7242676" cy="11644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4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955962">
            <a:off x="8176737" y="1745023"/>
            <a:ext cx="4626166" cy="253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8" y="857792"/>
            <a:ext cx="10487297" cy="3810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Koaksijalni</a:t>
            </a:r>
            <a:r>
              <a:rPr lang="en-US" dirty="0"/>
              <a:t> </a:t>
            </a:r>
            <a:r>
              <a:rPr lang="en-US" dirty="0" err="1"/>
              <a:t>vod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slične</a:t>
            </a:r>
            <a:r>
              <a:rPr lang="en-US" dirty="0"/>
              <a:t> </a:t>
            </a:r>
            <a:r>
              <a:rPr lang="en-US" dirty="0" err="1"/>
              <a:t>osobine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radio </a:t>
            </a:r>
            <a:r>
              <a:rPr lang="en-US" dirty="0" err="1"/>
              <a:t>sistemi</a:t>
            </a:r>
            <a:r>
              <a:rPr lang="en-US" dirty="0"/>
              <a:t>. </a:t>
            </a:r>
            <a:r>
              <a:rPr lang="en-US" dirty="0" err="1"/>
              <a:t>Zajednički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povezani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računari</a:t>
            </a:r>
            <a:r>
              <a:rPr lang="en-US" dirty="0"/>
              <a:t> (</a:t>
            </a:r>
            <a:r>
              <a:rPr lang="en-US" dirty="0" err="1"/>
              <a:t>slika</a:t>
            </a:r>
            <a:r>
              <a:rPr lang="en-US" dirty="0"/>
              <a:t>) </a:t>
            </a:r>
            <a:r>
              <a:rPr lang="en-US" dirty="0" err="1"/>
              <a:t>ima</a:t>
            </a:r>
            <a:r>
              <a:rPr lang="en-US" dirty="0"/>
              <a:t> 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ulogu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etra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komunikaciju</a:t>
            </a:r>
            <a:r>
              <a:rPr lang="en-US" dirty="0"/>
              <a:t> (</a:t>
            </a:r>
            <a:r>
              <a:rPr lang="en-US" dirty="0" err="1"/>
              <a:t>eng.</a:t>
            </a:r>
            <a:r>
              <a:rPr lang="en-US" dirty="0"/>
              <a:t> </a:t>
            </a:r>
            <a:r>
              <a:rPr lang="en-US" i="1" dirty="0"/>
              <a:t>ether</a:t>
            </a:r>
            <a:r>
              <a:rPr lang="en-US" dirty="0"/>
              <a:t>, </a:t>
            </a:r>
            <a:r>
              <a:rPr lang="en-US" dirty="0" err="1"/>
              <a:t>odakle</a:t>
            </a:r>
            <a:r>
              <a:rPr lang="en-US" dirty="0"/>
              <a:t> se </a:t>
            </a:r>
            <a:r>
              <a:rPr lang="en-US" dirty="0" err="1"/>
              <a:t>izvodi</a:t>
            </a:r>
            <a:r>
              <a:rPr lang="en-US" dirty="0"/>
              <a:t> </a:t>
            </a:r>
            <a:r>
              <a:rPr lang="en-US" dirty="0" err="1"/>
              <a:t>reč</a:t>
            </a:r>
            <a:r>
              <a:rPr lang="en-US" dirty="0"/>
              <a:t> </a:t>
            </a:r>
            <a:r>
              <a:rPr lang="en-US" i="1" dirty="0"/>
              <a:t>Ethernet</a:t>
            </a:r>
            <a:r>
              <a:rPr lang="en-US" dirty="0"/>
              <a:t>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4011" y="1638395"/>
            <a:ext cx="5943600" cy="41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4325" y="557347"/>
            <a:ext cx="6529252" cy="52817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Ethernet </a:t>
            </a:r>
            <a:r>
              <a:rPr lang="en-US" sz="35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standardi</a:t>
            </a:r>
            <a:endParaRPr lang="en-US" sz="35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marL="0" indent="0" algn="just">
              <a:buNone/>
            </a:pPr>
            <a:r>
              <a:rPr lang="en-US" sz="1900" dirty="0" smtClean="0"/>
              <a:t>Ethernet </a:t>
            </a:r>
            <a:r>
              <a:rPr lang="en-US" sz="1900" dirty="0"/>
              <a:t>je </a:t>
            </a:r>
            <a:r>
              <a:rPr lang="en-US" sz="1900" dirty="0" err="1"/>
              <a:t>originalno</a:t>
            </a:r>
            <a:r>
              <a:rPr lang="en-US" sz="1900" dirty="0"/>
              <a:t> </a:t>
            </a:r>
            <a:r>
              <a:rPr lang="en-US" sz="1900" dirty="0" err="1"/>
              <a:t>razvila</a:t>
            </a:r>
            <a:r>
              <a:rPr lang="en-US" sz="1900" dirty="0"/>
              <a:t> </a:t>
            </a:r>
            <a:r>
              <a:rPr lang="en-US" sz="1900" dirty="0" err="1"/>
              <a:t>kompanija</a:t>
            </a:r>
            <a:r>
              <a:rPr lang="en-US" sz="1900" dirty="0"/>
              <a:t> </a:t>
            </a:r>
            <a:r>
              <a:rPr lang="en-US" sz="1900" b="1" dirty="0"/>
              <a:t>Xerox PARC</a:t>
            </a:r>
            <a:r>
              <a:rPr lang="en-US" sz="1900" dirty="0"/>
              <a:t> 1973-1975. </a:t>
            </a:r>
            <a:r>
              <a:rPr lang="en-US" sz="1900" dirty="0" err="1"/>
              <a:t>godine</a:t>
            </a:r>
            <a:r>
              <a:rPr lang="en-US" sz="1900" dirty="0" smtClean="0"/>
              <a:t>.</a:t>
            </a:r>
            <a:r>
              <a:rPr lang="sr-Latn-ME" sz="1900" dirty="0" smtClean="0"/>
              <a:t> </a:t>
            </a:r>
            <a:r>
              <a:rPr lang="en-US" sz="1900" dirty="0" err="1" smtClean="0"/>
              <a:t>Godine</a:t>
            </a:r>
            <a:r>
              <a:rPr lang="en-US" sz="1900" dirty="0" smtClean="0"/>
              <a:t> 1975</a:t>
            </a:r>
            <a:r>
              <a:rPr lang="sr-Latn-ME" sz="1900" dirty="0" smtClean="0"/>
              <a:t>,</a:t>
            </a:r>
            <a:r>
              <a:rPr lang="en-US" sz="1900" dirty="0" smtClean="0"/>
              <a:t> </a:t>
            </a:r>
            <a:r>
              <a:rPr lang="en-US" sz="1900" dirty="0"/>
              <a:t>Xerox je </a:t>
            </a:r>
            <a:r>
              <a:rPr lang="en-US" sz="1900" dirty="0" err="1"/>
              <a:t>objavio</a:t>
            </a:r>
            <a:r>
              <a:rPr lang="en-US" sz="1900" dirty="0"/>
              <a:t> </a:t>
            </a:r>
            <a:r>
              <a:rPr lang="en-US" sz="1900" dirty="0" err="1"/>
              <a:t>patente</a:t>
            </a:r>
            <a:r>
              <a:rPr lang="en-US" sz="1900" dirty="0"/>
              <a:t> </a:t>
            </a:r>
            <a:r>
              <a:rPr lang="en-US" sz="1900" dirty="0" err="1"/>
              <a:t>navodeći</a:t>
            </a:r>
            <a:r>
              <a:rPr lang="en-US" sz="1900" dirty="0"/>
              <a:t> </a:t>
            </a:r>
            <a:r>
              <a:rPr lang="en-US" sz="1900" dirty="0" err="1"/>
              <a:t>imena</a:t>
            </a:r>
            <a:r>
              <a:rPr lang="en-US" sz="1900" dirty="0"/>
              <a:t> Roberta </a:t>
            </a:r>
            <a:r>
              <a:rPr lang="en-US" sz="1900" dirty="0" err="1"/>
              <a:t>Metcalfea</a:t>
            </a:r>
            <a:r>
              <a:rPr lang="en-US" sz="1900" dirty="0"/>
              <a:t>, </a:t>
            </a:r>
            <a:r>
              <a:rPr lang="en-US" sz="1900" dirty="0" err="1"/>
              <a:t>Davida</a:t>
            </a:r>
            <a:r>
              <a:rPr lang="en-US" sz="1900" dirty="0"/>
              <a:t> </a:t>
            </a:r>
            <a:r>
              <a:rPr lang="en-US" sz="1900" dirty="0" err="1"/>
              <a:t>Bouggsa</a:t>
            </a:r>
            <a:r>
              <a:rPr lang="en-US" sz="1900" dirty="0"/>
              <a:t>, Chuck </a:t>
            </a:r>
            <a:r>
              <a:rPr lang="en-US" sz="1900" dirty="0" err="1"/>
              <a:t>Thackera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Butler </a:t>
            </a:r>
            <a:r>
              <a:rPr lang="en-US" sz="1900" dirty="0" err="1"/>
              <a:t>Lampsona</a:t>
            </a:r>
            <a:r>
              <a:rPr lang="en-US" sz="1900" dirty="0"/>
              <a:t> </a:t>
            </a:r>
            <a:r>
              <a:rPr lang="en-US" sz="1900" dirty="0" err="1"/>
              <a:t>kao</a:t>
            </a:r>
            <a:r>
              <a:rPr lang="en-US" sz="1900" dirty="0"/>
              <a:t> </a:t>
            </a:r>
            <a:r>
              <a:rPr lang="en-US" sz="1900" dirty="0" err="1"/>
              <a:t>pronalazače</a:t>
            </a:r>
            <a:r>
              <a:rPr lang="en-US" sz="1900" dirty="0"/>
              <a:t> </a:t>
            </a:r>
            <a:r>
              <a:rPr lang="en-US" sz="1900" b="1" dirty="0" err="1"/>
              <a:t>sistema</a:t>
            </a:r>
            <a:r>
              <a:rPr lang="en-US" sz="1900" b="1" dirty="0"/>
              <a:t> </a:t>
            </a:r>
            <a:r>
              <a:rPr lang="en-US" sz="1900" b="1" dirty="0" err="1"/>
              <a:t>za</a:t>
            </a:r>
            <a:r>
              <a:rPr lang="en-US" sz="1900" b="1" dirty="0"/>
              <a:t> </a:t>
            </a:r>
            <a:r>
              <a:rPr lang="en-US" sz="1900" b="1" dirty="0" err="1"/>
              <a:t>komunikaciju</a:t>
            </a:r>
            <a:r>
              <a:rPr lang="en-US" sz="1900" b="1" dirty="0"/>
              <a:t> </a:t>
            </a:r>
            <a:r>
              <a:rPr lang="en-US" sz="1900" b="1" dirty="0" err="1"/>
              <a:t>sa</a:t>
            </a:r>
            <a:r>
              <a:rPr lang="en-US" sz="1900" b="1" dirty="0"/>
              <a:t> </a:t>
            </a:r>
            <a:r>
              <a:rPr lang="en-US" sz="1900" b="1" dirty="0" err="1"/>
              <a:t>više</a:t>
            </a:r>
            <a:r>
              <a:rPr lang="en-US" sz="1900" b="1" dirty="0"/>
              <a:t> </a:t>
            </a:r>
            <a:r>
              <a:rPr lang="en-US" sz="1900" b="1" dirty="0" err="1"/>
              <a:t>pristupnih</a:t>
            </a:r>
            <a:r>
              <a:rPr lang="en-US" sz="1900" b="1" dirty="0"/>
              <a:t> </a:t>
            </a:r>
            <a:r>
              <a:rPr lang="en-US" sz="1900" b="1" dirty="0" err="1"/>
              <a:t>tačaka</a:t>
            </a:r>
            <a:r>
              <a:rPr lang="en-US" sz="1900" b="1" dirty="0"/>
              <a:t> </a:t>
            </a:r>
            <a:r>
              <a:rPr lang="en-US" sz="1900" b="1" dirty="0" err="1"/>
              <a:t>sa</a:t>
            </a:r>
            <a:r>
              <a:rPr lang="en-US" sz="1900" b="1" dirty="0"/>
              <a:t> </a:t>
            </a:r>
            <a:r>
              <a:rPr lang="en-US" sz="1900" b="1" dirty="0" err="1"/>
              <a:t>detekcijom</a:t>
            </a:r>
            <a:r>
              <a:rPr lang="en-US" sz="1900" b="1" dirty="0"/>
              <a:t> </a:t>
            </a:r>
            <a:r>
              <a:rPr lang="en-US" sz="1900" b="1" dirty="0" err="1"/>
              <a:t>kolizije</a:t>
            </a:r>
            <a:r>
              <a:rPr lang="en-US" sz="1900" dirty="0"/>
              <a:t>. </a:t>
            </a:r>
            <a:endParaRPr lang="sr-Latn-ME" sz="1900" dirty="0" smtClean="0"/>
          </a:p>
          <a:p>
            <a:pPr marL="0" indent="0" algn="just">
              <a:buNone/>
            </a:pPr>
            <a:r>
              <a:rPr lang="en-US" sz="1900" dirty="0" err="1" smtClean="0"/>
              <a:t>Eksperimentalni</a:t>
            </a:r>
            <a:r>
              <a:rPr lang="en-US" sz="1900" dirty="0" smtClean="0"/>
              <a:t> </a:t>
            </a:r>
            <a:r>
              <a:rPr lang="en-US" sz="1900" dirty="0"/>
              <a:t>Ethernet je radio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brzini</a:t>
            </a:r>
            <a:r>
              <a:rPr lang="en-US" sz="1900" dirty="0"/>
              <a:t> od 3 Mbps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mogao</a:t>
            </a:r>
            <a:r>
              <a:rPr lang="en-US" sz="1900" dirty="0"/>
              <a:t> da </a:t>
            </a:r>
            <a:r>
              <a:rPr lang="en-US" sz="1900" dirty="0" err="1"/>
              <a:t>podrži</a:t>
            </a:r>
            <a:r>
              <a:rPr lang="en-US" sz="1900" dirty="0"/>
              <a:t> do 255 </a:t>
            </a:r>
            <a:r>
              <a:rPr lang="en-US" sz="1900" dirty="0" err="1"/>
              <a:t>računara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mreži</a:t>
            </a:r>
            <a:r>
              <a:rPr lang="en-US" sz="1900" dirty="0"/>
              <a:t>. Metcalfe je </a:t>
            </a:r>
            <a:r>
              <a:rPr lang="en-US" sz="1900" dirty="0" err="1"/>
              <a:t>napustio</a:t>
            </a:r>
            <a:r>
              <a:rPr lang="en-US" sz="1900" dirty="0"/>
              <a:t> Xerox 1979. </a:t>
            </a:r>
            <a:r>
              <a:rPr lang="en-US" sz="1900" dirty="0" err="1"/>
              <a:t>godine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osnovao</a:t>
            </a:r>
            <a:r>
              <a:rPr lang="en-US" sz="1900" dirty="0"/>
              <a:t> </a:t>
            </a:r>
            <a:r>
              <a:rPr lang="en-US" sz="1900" dirty="0" err="1"/>
              <a:t>firmu</a:t>
            </a:r>
            <a:r>
              <a:rPr lang="en-US" sz="1900" dirty="0"/>
              <a:t> 3Com, </a:t>
            </a:r>
            <a:r>
              <a:rPr lang="en-US" sz="1900" dirty="0" err="1"/>
              <a:t>koja</a:t>
            </a:r>
            <a:r>
              <a:rPr lang="en-US" sz="1900" dirty="0"/>
              <a:t> je u </a:t>
            </a:r>
            <a:r>
              <a:rPr lang="en-US" sz="1900" dirty="0" err="1"/>
              <a:t>kooperaciji</a:t>
            </a:r>
            <a:r>
              <a:rPr lang="en-US" sz="1900" dirty="0"/>
              <a:t> </a:t>
            </a:r>
            <a:r>
              <a:rPr lang="en-US" sz="1900" dirty="0" err="1"/>
              <a:t>sa</a:t>
            </a:r>
            <a:r>
              <a:rPr lang="en-US" sz="1900" dirty="0"/>
              <a:t> </a:t>
            </a:r>
            <a:r>
              <a:rPr lang="en-US" sz="1900" dirty="0" err="1"/>
              <a:t>firmom</a:t>
            </a:r>
            <a:r>
              <a:rPr lang="en-US" sz="1900" dirty="0"/>
              <a:t> DEC, </a:t>
            </a:r>
            <a:r>
              <a:rPr lang="en-US" sz="1900" dirty="0" err="1"/>
              <a:t>Intelom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Xeroxom</a:t>
            </a:r>
            <a:r>
              <a:rPr lang="en-US" sz="1900" dirty="0"/>
              <a:t> 1980. </a:t>
            </a:r>
            <a:r>
              <a:rPr lang="en-US" sz="1900" dirty="0" err="1"/>
              <a:t>godine</a:t>
            </a:r>
            <a:r>
              <a:rPr lang="en-US" sz="1900" dirty="0"/>
              <a:t> </a:t>
            </a:r>
            <a:r>
              <a:rPr lang="en-US" sz="1900" dirty="0" err="1"/>
              <a:t>standardizovala</a:t>
            </a:r>
            <a:r>
              <a:rPr lang="en-US" sz="1900" dirty="0"/>
              <a:t> 10 Mbps Ethernet. </a:t>
            </a:r>
            <a:endParaRPr lang="sr-Latn-ME" sz="1900" dirty="0" smtClean="0"/>
          </a:p>
          <a:p>
            <a:pPr marL="0" indent="0" algn="just">
              <a:buNone/>
            </a:pPr>
            <a:r>
              <a:rPr lang="en-US" sz="1900" dirty="0" err="1" smtClean="0"/>
              <a:t>Međunarodno</a:t>
            </a:r>
            <a:r>
              <a:rPr lang="en-US" sz="1900" dirty="0" smtClean="0"/>
              <a:t> </a:t>
            </a:r>
            <a:r>
              <a:rPr lang="en-US" sz="1900" dirty="0" err="1"/>
              <a:t>udruženje</a:t>
            </a:r>
            <a:r>
              <a:rPr lang="en-US" sz="1900" dirty="0"/>
              <a:t> IEEE </a:t>
            </a:r>
            <a:r>
              <a:rPr lang="en-US" sz="1900" dirty="0" err="1"/>
              <a:t>standardizovalo</a:t>
            </a:r>
            <a:r>
              <a:rPr lang="en-US" sz="1900" dirty="0"/>
              <a:t> je Ethernet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po</a:t>
            </a:r>
            <a:r>
              <a:rPr lang="en-US" sz="1900" dirty="0"/>
              <a:t> IEEE </a:t>
            </a:r>
            <a:r>
              <a:rPr lang="en-US" sz="1900" dirty="0" err="1"/>
              <a:t>oznaci</a:t>
            </a:r>
            <a:r>
              <a:rPr lang="en-US" sz="1900" dirty="0"/>
              <a:t> Ethernet </a:t>
            </a:r>
            <a:r>
              <a:rPr lang="en-US" sz="1900" dirty="0" err="1"/>
              <a:t>nosi</a:t>
            </a:r>
            <a:r>
              <a:rPr lang="en-US" sz="1900" dirty="0"/>
              <a:t> </a:t>
            </a:r>
            <a:r>
              <a:rPr lang="en-US" sz="1900" dirty="0" err="1"/>
              <a:t>naziv</a:t>
            </a:r>
            <a:r>
              <a:rPr lang="en-US" sz="1900" dirty="0"/>
              <a:t> 802.3 (</a:t>
            </a:r>
            <a:r>
              <a:rPr lang="en-US" sz="1900" dirty="0" err="1"/>
              <a:t>osamstodva</a:t>
            </a:r>
            <a:r>
              <a:rPr lang="en-US" sz="1900" dirty="0"/>
              <a:t>-</a:t>
            </a:r>
            <a:r>
              <a:rPr lang="en-US" sz="1900" dirty="0" err="1"/>
              <a:t>tačka</a:t>
            </a:r>
            <a:r>
              <a:rPr lang="en-US" sz="1900" dirty="0"/>
              <a:t>-tri standard). Ethernet je od 1980. </a:t>
            </a:r>
            <a:r>
              <a:rPr lang="en-US" sz="1900" dirty="0" err="1"/>
              <a:t>godine</a:t>
            </a:r>
            <a:r>
              <a:rPr lang="en-US" sz="1900" dirty="0"/>
              <a:t> </a:t>
            </a:r>
            <a:r>
              <a:rPr lang="en-US" sz="1900" dirty="0" err="1"/>
              <a:t>pretrpeo</a:t>
            </a:r>
            <a:r>
              <a:rPr lang="en-US" sz="1900" dirty="0"/>
              <a:t> </a:t>
            </a:r>
            <a:r>
              <a:rPr lang="en-US" sz="1900" dirty="0" err="1"/>
              <a:t>mnoga</a:t>
            </a:r>
            <a:r>
              <a:rPr lang="en-US" sz="1900" dirty="0"/>
              <a:t> </a:t>
            </a:r>
            <a:r>
              <a:rPr lang="en-US" sz="1900" dirty="0" err="1"/>
              <a:t>unapređenja</a:t>
            </a:r>
            <a:r>
              <a:rPr lang="en-US" sz="1900" dirty="0"/>
              <a:t> </a:t>
            </a:r>
            <a:r>
              <a:rPr lang="en-US" sz="1900" dirty="0" err="1"/>
              <a:t>tako</a:t>
            </a:r>
            <a:r>
              <a:rPr lang="en-US" sz="1900" dirty="0"/>
              <a:t> da </a:t>
            </a:r>
            <a:r>
              <a:rPr lang="en-US" sz="1900" dirty="0" err="1"/>
              <a:t>današnji</a:t>
            </a:r>
            <a:r>
              <a:rPr lang="en-US" sz="1900" dirty="0"/>
              <a:t> Ethernet </a:t>
            </a:r>
            <a:r>
              <a:rPr lang="en-US" sz="1900" dirty="0" err="1"/>
              <a:t>podržava</a:t>
            </a:r>
            <a:r>
              <a:rPr lang="en-US" sz="1900" dirty="0"/>
              <a:t> 1 </a:t>
            </a:r>
            <a:r>
              <a:rPr lang="en-US" sz="1900" dirty="0" err="1"/>
              <a:t>Gbps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10 </a:t>
            </a:r>
            <a:r>
              <a:rPr lang="en-US" sz="1900" dirty="0" err="1"/>
              <a:t>Gbps</a:t>
            </a:r>
            <a:r>
              <a:rPr lang="en-US" sz="1900" dirty="0"/>
              <a:t> </a:t>
            </a:r>
            <a:r>
              <a:rPr lang="en-US" sz="1900" dirty="0" err="1"/>
              <a:t>lokalne</a:t>
            </a:r>
            <a:r>
              <a:rPr lang="en-US" sz="1900" dirty="0"/>
              <a:t> </a:t>
            </a:r>
            <a:r>
              <a:rPr lang="en-US" sz="1900" dirty="0" err="1"/>
              <a:t>mreže</a:t>
            </a:r>
            <a:r>
              <a:rPr lang="en-US" sz="1900" dirty="0"/>
              <a:t>. U </a:t>
            </a:r>
            <a:r>
              <a:rPr lang="en-US" sz="1900" dirty="0" err="1" smtClean="0"/>
              <a:t>sl</a:t>
            </a:r>
            <a:r>
              <a:rPr lang="sr-Latn-ME" sz="1900" dirty="0" smtClean="0"/>
              <a:t>j</a:t>
            </a:r>
            <a:r>
              <a:rPr lang="en-US" sz="1900" dirty="0" err="1" smtClean="0"/>
              <a:t>edećoj</a:t>
            </a:r>
            <a:r>
              <a:rPr lang="en-US" sz="1900" dirty="0" smtClean="0"/>
              <a:t> </a:t>
            </a:r>
            <a:r>
              <a:rPr lang="en-US" sz="1900" dirty="0" err="1"/>
              <a:t>tabeli</a:t>
            </a:r>
            <a:r>
              <a:rPr lang="en-US" sz="1900" dirty="0"/>
              <a:t> </a:t>
            </a:r>
            <a:r>
              <a:rPr lang="en-US" sz="1900" dirty="0" err="1"/>
              <a:t>navedeni</a:t>
            </a:r>
            <a:r>
              <a:rPr lang="en-US" sz="1900" dirty="0"/>
              <a:t> </a:t>
            </a:r>
            <a:r>
              <a:rPr lang="en-US" sz="1900" dirty="0" err="1"/>
              <a:t>su</a:t>
            </a:r>
            <a:r>
              <a:rPr lang="en-US" sz="1900" dirty="0"/>
              <a:t> </a:t>
            </a:r>
            <a:r>
              <a:rPr lang="en-US" sz="1900" dirty="0" err="1"/>
              <a:t>neki</a:t>
            </a:r>
            <a:r>
              <a:rPr lang="en-US" sz="1900" dirty="0"/>
              <a:t> od Ethernet </a:t>
            </a:r>
            <a:r>
              <a:rPr lang="en-US" sz="1900" dirty="0" err="1"/>
              <a:t>standarda</a:t>
            </a:r>
            <a:r>
              <a:rPr lang="en-US" sz="1900" dirty="0"/>
              <a:t> </a:t>
            </a:r>
            <a:r>
              <a:rPr lang="en-US" sz="1900" dirty="0" err="1"/>
              <a:t>koji</a:t>
            </a:r>
            <a:r>
              <a:rPr lang="en-US" sz="1900" dirty="0"/>
              <a:t> </a:t>
            </a:r>
            <a:r>
              <a:rPr lang="en-US" sz="1900" dirty="0" err="1"/>
              <a:t>su</a:t>
            </a:r>
            <a:r>
              <a:rPr lang="en-US" sz="1900" dirty="0"/>
              <a:t> </a:t>
            </a:r>
            <a:r>
              <a:rPr lang="en-US" sz="1900" dirty="0" err="1"/>
              <a:t>razvijeni</a:t>
            </a:r>
            <a:r>
              <a:rPr lang="en-US" sz="1900" dirty="0"/>
              <a:t> </a:t>
            </a:r>
            <a:r>
              <a:rPr lang="en-US" sz="1900" dirty="0" err="1"/>
              <a:t>počev</a:t>
            </a:r>
            <a:r>
              <a:rPr lang="en-US" sz="1900" dirty="0"/>
              <a:t> od 80-tih do </a:t>
            </a:r>
            <a:r>
              <a:rPr lang="en-US" sz="1900" dirty="0" err="1"/>
              <a:t>donašnjih</a:t>
            </a:r>
            <a:r>
              <a:rPr lang="en-US" sz="1900" dirty="0"/>
              <a:t> dana.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8187" t="19196" r="26775" b="12054"/>
          <a:stretch/>
        </p:blipFill>
        <p:spPr>
          <a:xfrm>
            <a:off x="7503542" y="979713"/>
            <a:ext cx="4187715" cy="485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1525" y="882590"/>
            <a:ext cx="9601200" cy="2743200"/>
          </a:xfrm>
        </p:spPr>
        <p:txBody>
          <a:bodyPr>
            <a:normAutofit/>
          </a:bodyPr>
          <a:lstStyle/>
          <a:p>
            <a:pPr algn="ctr"/>
            <a:r>
              <a:rPr lang="sr-Latn-ME" sz="8000" dirty="0" smtClean="0"/>
              <a:t>HVALA NA PAŽNJI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36229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947" y="687978"/>
            <a:ext cx="10630989" cy="3809999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err="1"/>
              <a:t>Koaksijalni</a:t>
            </a:r>
            <a:r>
              <a:rPr lang="en-US" sz="2400" dirty="0"/>
              <a:t> </a:t>
            </a:r>
            <a:r>
              <a:rPr lang="en-US" sz="2400" dirty="0" err="1"/>
              <a:t>kabl</a:t>
            </a:r>
            <a:r>
              <a:rPr lang="en-US" sz="2400" dirty="0"/>
              <a:t> se </a:t>
            </a:r>
            <a:r>
              <a:rPr lang="en-US" sz="2400" dirty="0" err="1"/>
              <a:t>sastoji</a:t>
            </a:r>
            <a:r>
              <a:rPr lang="en-US" sz="2400" dirty="0"/>
              <a:t> od </a:t>
            </a:r>
            <a:r>
              <a:rPr lang="en-US" sz="2400" dirty="0" err="1"/>
              <a:t>bakarne</a:t>
            </a:r>
            <a:r>
              <a:rPr lang="en-US" sz="2400" dirty="0"/>
              <a:t> </a:t>
            </a:r>
            <a:r>
              <a:rPr lang="en-US" sz="2400" dirty="0" err="1"/>
              <a:t>žice</a:t>
            </a:r>
            <a:r>
              <a:rPr lang="en-US" sz="2400" dirty="0"/>
              <a:t> u </a:t>
            </a:r>
            <a:r>
              <a:rPr lang="en-US" sz="2400" dirty="0" err="1"/>
              <a:t>sredini</a:t>
            </a:r>
            <a:r>
              <a:rPr lang="en-US" sz="2400" dirty="0"/>
              <a:t>, </a:t>
            </a:r>
            <a:r>
              <a:rPr lang="en-US" sz="2400" dirty="0" err="1"/>
              <a:t>oko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se </a:t>
            </a:r>
            <a:r>
              <a:rPr lang="en-US" sz="2400" dirty="0" err="1"/>
              <a:t>nalazi</a:t>
            </a:r>
            <a:r>
              <a:rPr lang="en-US" sz="2400" dirty="0"/>
              <a:t> </a:t>
            </a:r>
            <a:r>
              <a:rPr lang="en-US" sz="2400" dirty="0" err="1" smtClean="0"/>
              <a:t>najpr</a:t>
            </a:r>
            <a:r>
              <a:rPr lang="sr-Latn-ME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/>
              <a:t>izolacija</a:t>
            </a:r>
            <a:r>
              <a:rPr lang="en-US" sz="2400" dirty="0"/>
              <a:t>, a </a:t>
            </a:r>
            <a:r>
              <a:rPr lang="en-US" sz="2400" dirty="0" err="1"/>
              <a:t>zatim</a:t>
            </a:r>
            <a:r>
              <a:rPr lang="en-US" sz="2400" dirty="0"/>
              <a:t> </a:t>
            </a:r>
            <a:r>
              <a:rPr lang="en-US" sz="2400" dirty="0" err="1"/>
              <a:t>sloj</a:t>
            </a:r>
            <a:r>
              <a:rPr lang="en-US" sz="2400" dirty="0"/>
              <a:t> od </a:t>
            </a:r>
            <a:r>
              <a:rPr lang="en-US" sz="2400" dirty="0" err="1"/>
              <a:t>upletenog</a:t>
            </a:r>
            <a:r>
              <a:rPr lang="en-US" sz="2400" dirty="0"/>
              <a:t> </a:t>
            </a:r>
            <a:r>
              <a:rPr lang="en-US" sz="2400" dirty="0" err="1"/>
              <a:t>metala</a:t>
            </a:r>
            <a:r>
              <a:rPr lang="en-US" sz="2400" dirty="0"/>
              <a:t> (</a:t>
            </a:r>
            <a:r>
              <a:rPr lang="en-US" sz="2400" dirty="0" err="1"/>
              <a:t>širm</a:t>
            </a:r>
            <a:r>
              <a:rPr lang="en-US" sz="2400" dirty="0"/>
              <a:t>) </a:t>
            </a:r>
            <a:r>
              <a:rPr lang="en-US" sz="2400" dirty="0" err="1"/>
              <a:t>i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kraju</a:t>
            </a:r>
            <a:r>
              <a:rPr lang="en-US" sz="2400" dirty="0"/>
              <a:t>, </a:t>
            </a:r>
            <a:r>
              <a:rPr lang="en-US" sz="2400" dirty="0" err="1"/>
              <a:t>spoljašnji</a:t>
            </a:r>
            <a:r>
              <a:rPr lang="en-US" sz="2400" dirty="0"/>
              <a:t> </a:t>
            </a:r>
            <a:r>
              <a:rPr lang="en-US" sz="2400" dirty="0" err="1"/>
              <a:t>zaštitni</a:t>
            </a:r>
            <a:r>
              <a:rPr lang="en-US" sz="2400" dirty="0"/>
              <a:t> </a:t>
            </a:r>
            <a:r>
              <a:rPr lang="en-US" sz="2400" dirty="0" err="1"/>
              <a:t>omotač</a:t>
            </a:r>
            <a:r>
              <a:rPr lang="en-US" sz="2400" dirty="0"/>
              <a:t>. </a:t>
            </a:r>
            <a:r>
              <a:rPr lang="en-US" sz="2400" dirty="0" err="1"/>
              <a:t>Širm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ulogu</a:t>
            </a:r>
            <a:r>
              <a:rPr lang="en-US" sz="2400" dirty="0"/>
              <a:t> </a:t>
            </a:r>
            <a:r>
              <a:rPr lang="en-US" sz="2400" dirty="0" err="1"/>
              <a:t>uzemljenja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štiti</a:t>
            </a:r>
            <a:r>
              <a:rPr lang="en-US" sz="2400" dirty="0"/>
              <a:t> </a:t>
            </a:r>
            <a:r>
              <a:rPr lang="en-US" sz="2400" dirty="0" err="1"/>
              <a:t>provodnik</a:t>
            </a:r>
            <a:r>
              <a:rPr lang="en-US" sz="2400" dirty="0"/>
              <a:t> od </a:t>
            </a:r>
            <a:r>
              <a:rPr lang="en-US" sz="2400" dirty="0" err="1"/>
              <a:t>električnog</a:t>
            </a:r>
            <a:r>
              <a:rPr lang="en-US" sz="2400" dirty="0"/>
              <a:t> </a:t>
            </a:r>
            <a:r>
              <a:rPr lang="en-US" sz="2400" dirty="0" err="1"/>
              <a:t>šuma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preslušavanja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6526" y="2290627"/>
            <a:ext cx="5947001" cy="363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2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387" y="1576252"/>
            <a:ext cx="10630989" cy="3809999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en-US" sz="2400" dirty="0" err="1"/>
              <a:t>Bakarni</a:t>
            </a:r>
            <a:r>
              <a:rPr lang="en-US" sz="2400" dirty="0"/>
              <a:t> </a:t>
            </a:r>
            <a:r>
              <a:rPr lang="en-US" sz="2400" dirty="0" err="1"/>
              <a:t>provodnik</a:t>
            </a:r>
            <a:r>
              <a:rPr lang="en-US" sz="2400" dirty="0"/>
              <a:t> (</a:t>
            </a:r>
            <a:r>
              <a:rPr lang="en-US" sz="2400" dirty="0" err="1"/>
              <a:t>žica</a:t>
            </a:r>
            <a:r>
              <a:rPr lang="en-US" sz="2400" dirty="0"/>
              <a:t>) u </a:t>
            </a:r>
            <a:r>
              <a:rPr lang="en-US" sz="2400" dirty="0" err="1"/>
              <a:t>sredini</a:t>
            </a:r>
            <a:r>
              <a:rPr lang="en-US" sz="2400" dirty="0"/>
              <a:t> </a:t>
            </a:r>
            <a:r>
              <a:rPr lang="en-US" sz="2400" dirty="0" err="1"/>
              <a:t>kabla</a:t>
            </a:r>
            <a:r>
              <a:rPr lang="en-US" sz="2400" dirty="0"/>
              <a:t> </a:t>
            </a:r>
            <a:r>
              <a:rPr lang="en-US" sz="2400" dirty="0" err="1"/>
              <a:t>prenosi</a:t>
            </a:r>
            <a:r>
              <a:rPr lang="en-US" sz="2400" dirty="0"/>
              <a:t> </a:t>
            </a:r>
            <a:r>
              <a:rPr lang="en-US" sz="2400" dirty="0" err="1"/>
              <a:t>elektronske</a:t>
            </a:r>
            <a:r>
              <a:rPr lang="en-US" sz="2400" dirty="0"/>
              <a:t> </a:t>
            </a:r>
            <a:r>
              <a:rPr lang="en-US" sz="2400" dirty="0" err="1"/>
              <a:t>signale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čine</a:t>
            </a:r>
            <a:r>
              <a:rPr lang="en-US" sz="2400" dirty="0"/>
              <a:t> </a:t>
            </a:r>
            <a:r>
              <a:rPr lang="en-US" sz="2400" dirty="0" err="1"/>
              <a:t>podatke</a:t>
            </a:r>
            <a:r>
              <a:rPr lang="en-US" sz="2400" dirty="0"/>
              <a:t>. </a:t>
            </a:r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provodnik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od </a:t>
            </a:r>
            <a:r>
              <a:rPr lang="en-US" sz="2400" dirty="0" err="1"/>
              <a:t>punog</a:t>
            </a:r>
            <a:r>
              <a:rPr lang="en-US" sz="2400" dirty="0"/>
              <a:t> </a:t>
            </a:r>
            <a:r>
              <a:rPr lang="en-US" sz="2400" dirty="0" err="1"/>
              <a:t>metala</a:t>
            </a:r>
            <a:r>
              <a:rPr lang="en-US" sz="2400" dirty="0"/>
              <a:t>, </a:t>
            </a:r>
            <a:r>
              <a:rPr lang="en-US" sz="2400" dirty="0" err="1"/>
              <a:t>ili</a:t>
            </a:r>
            <a:r>
              <a:rPr lang="en-US" sz="2400" dirty="0"/>
              <a:t> u </a:t>
            </a:r>
            <a:r>
              <a:rPr lang="en-US" sz="2400" dirty="0" err="1"/>
              <a:t>obliku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upletenih</a:t>
            </a:r>
            <a:r>
              <a:rPr lang="en-US" sz="2400" dirty="0"/>
              <a:t> </a:t>
            </a:r>
            <a:r>
              <a:rPr lang="en-US" sz="2400" dirty="0" err="1"/>
              <a:t>žica</a:t>
            </a:r>
            <a:r>
              <a:rPr lang="en-US" sz="2400" dirty="0"/>
              <a:t>. </a:t>
            </a:r>
            <a:r>
              <a:rPr lang="en-US" sz="2400" dirty="0" err="1"/>
              <a:t>Ukoliko</a:t>
            </a:r>
            <a:r>
              <a:rPr lang="en-US" sz="2400" dirty="0"/>
              <a:t> je od </a:t>
            </a:r>
            <a:r>
              <a:rPr lang="en-US" sz="2400" dirty="0" err="1"/>
              <a:t>punog</a:t>
            </a:r>
            <a:r>
              <a:rPr lang="en-US" sz="2400" dirty="0"/>
              <a:t> </a:t>
            </a:r>
            <a:r>
              <a:rPr lang="en-US" sz="2400" dirty="0" err="1"/>
              <a:t>metala</a:t>
            </a:r>
            <a:r>
              <a:rPr lang="en-US" sz="2400" dirty="0"/>
              <a:t>, </a:t>
            </a:r>
            <a:r>
              <a:rPr lang="en-US" sz="2400" dirty="0" err="1"/>
              <a:t>onda</a:t>
            </a:r>
            <a:r>
              <a:rPr lang="en-US" sz="2400" dirty="0"/>
              <a:t> je to </a:t>
            </a:r>
            <a:r>
              <a:rPr lang="en-US" sz="2400" dirty="0" err="1"/>
              <a:t>obično</a:t>
            </a:r>
            <a:r>
              <a:rPr lang="en-US" sz="2400" dirty="0"/>
              <a:t> </a:t>
            </a:r>
            <a:r>
              <a:rPr lang="en-US" sz="2400" dirty="0" err="1"/>
              <a:t>bakar</a:t>
            </a:r>
            <a:r>
              <a:rPr lang="en-US" sz="2400" dirty="0"/>
              <a:t>.</a:t>
            </a:r>
          </a:p>
          <a:p>
            <a:pPr algn="just" fontAlgn="base"/>
            <a:r>
              <a:rPr lang="en-US" sz="2400" dirty="0" err="1"/>
              <a:t>Širm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ulogu</a:t>
            </a:r>
            <a:r>
              <a:rPr lang="en-US" sz="2400" dirty="0"/>
              <a:t> </a:t>
            </a:r>
            <a:r>
              <a:rPr lang="en-US" sz="2400" dirty="0" err="1"/>
              <a:t>uzemljenja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štiti</a:t>
            </a:r>
            <a:r>
              <a:rPr lang="en-US" sz="2400" dirty="0"/>
              <a:t> </a:t>
            </a:r>
            <a:r>
              <a:rPr lang="en-US" sz="2400" dirty="0" err="1"/>
              <a:t>provodnik</a:t>
            </a:r>
            <a:r>
              <a:rPr lang="en-US" sz="2400" dirty="0"/>
              <a:t> od </a:t>
            </a:r>
            <a:r>
              <a:rPr lang="en-US" sz="2400" dirty="0" err="1"/>
              <a:t>električnog</a:t>
            </a:r>
            <a:r>
              <a:rPr lang="en-US" sz="2400" dirty="0"/>
              <a:t> </a:t>
            </a:r>
            <a:r>
              <a:rPr lang="en-US" sz="2400" dirty="0" err="1"/>
              <a:t>šuma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preslušavanja</a:t>
            </a:r>
            <a:r>
              <a:rPr lang="en-US" sz="2400" dirty="0"/>
              <a:t>. </a:t>
            </a:r>
            <a:r>
              <a:rPr lang="en-US" sz="2400" dirty="0" err="1"/>
              <a:t>Preslušavanje</a:t>
            </a:r>
            <a:r>
              <a:rPr lang="en-US" sz="2400" dirty="0"/>
              <a:t> (</a:t>
            </a:r>
            <a:r>
              <a:rPr lang="en-US" sz="2400" dirty="0" err="1"/>
              <a:t>engl.</a:t>
            </a:r>
            <a:r>
              <a:rPr lang="en-US" sz="2400" dirty="0"/>
              <a:t> crosstalk) </a:t>
            </a:r>
            <a:r>
              <a:rPr lang="en-US" sz="2400" dirty="0" err="1"/>
              <a:t>nastaje</a:t>
            </a:r>
            <a:r>
              <a:rPr lang="en-US" sz="2400" dirty="0"/>
              <a:t> </a:t>
            </a:r>
            <a:r>
              <a:rPr lang="en-US" sz="2400" dirty="0" err="1"/>
              <a:t>indukovanjem</a:t>
            </a:r>
            <a:r>
              <a:rPr lang="en-US" sz="2400" dirty="0"/>
              <a:t>, </a:t>
            </a:r>
            <a:r>
              <a:rPr lang="en-US" sz="2400" dirty="0" err="1"/>
              <a:t>tj</a:t>
            </a:r>
            <a:r>
              <a:rPr lang="en-US" sz="2400" dirty="0"/>
              <a:t>. </a:t>
            </a:r>
            <a:r>
              <a:rPr lang="en-US" sz="2400" dirty="0" err="1"/>
              <a:t>prelaženjem</a:t>
            </a:r>
            <a:r>
              <a:rPr lang="en-US" sz="2400" dirty="0"/>
              <a:t> </a:t>
            </a:r>
            <a:r>
              <a:rPr lang="en-US" sz="2400" dirty="0" err="1"/>
              <a:t>signala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 smtClean="0"/>
              <a:t>sus</a:t>
            </a:r>
            <a:r>
              <a:rPr lang="sr-Latn-ME" sz="2400" dirty="0" smtClean="0"/>
              <a:t>j</a:t>
            </a:r>
            <a:r>
              <a:rPr lang="en-US" sz="2400" dirty="0" err="1" smtClean="0"/>
              <a:t>ednih</a:t>
            </a:r>
            <a:r>
              <a:rPr lang="en-US" sz="2400" dirty="0" smtClean="0"/>
              <a:t> </a:t>
            </a:r>
            <a:r>
              <a:rPr lang="en-US" sz="2400" dirty="0" err="1"/>
              <a:t>provodnika</a:t>
            </a:r>
            <a:r>
              <a:rPr lang="en-US" sz="2400" dirty="0"/>
              <a:t>.</a:t>
            </a:r>
          </a:p>
          <a:p>
            <a:pPr algn="just" fontAlgn="base"/>
            <a:r>
              <a:rPr lang="en-US" sz="2400" dirty="0" err="1"/>
              <a:t>Bakarni</a:t>
            </a:r>
            <a:r>
              <a:rPr lang="en-US" sz="2400" dirty="0"/>
              <a:t> </a:t>
            </a:r>
            <a:r>
              <a:rPr lang="en-US" sz="2400" dirty="0" err="1"/>
              <a:t>provodnik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širm</a:t>
            </a:r>
            <a:r>
              <a:rPr lang="en-US" sz="2400" dirty="0"/>
              <a:t> ne </a:t>
            </a:r>
            <a:r>
              <a:rPr lang="en-US" sz="2400" dirty="0" err="1" smtClean="0"/>
              <a:t>sm</a:t>
            </a:r>
            <a:r>
              <a:rPr lang="sr-Latn-ME" sz="2400" dirty="0" smtClean="0"/>
              <a:t>i</a:t>
            </a:r>
            <a:r>
              <a:rPr lang="en-US" sz="2400" dirty="0" err="1" smtClean="0"/>
              <a:t>ju</a:t>
            </a:r>
            <a:r>
              <a:rPr lang="en-US" sz="2400" dirty="0" smtClean="0"/>
              <a:t> </a:t>
            </a:r>
            <a:r>
              <a:rPr lang="en-US" sz="2400" dirty="0" err="1"/>
              <a:t>biti</a:t>
            </a:r>
            <a:r>
              <a:rPr lang="en-US" sz="2400" dirty="0"/>
              <a:t> u </a:t>
            </a:r>
            <a:r>
              <a:rPr lang="en-US" sz="2400" dirty="0" err="1"/>
              <a:t>kontaktu</a:t>
            </a:r>
            <a:r>
              <a:rPr lang="en-US" sz="2400" dirty="0"/>
              <a:t>.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eventualno</a:t>
            </a:r>
            <a:r>
              <a:rPr lang="en-US" sz="2400" dirty="0"/>
              <a:t> </a:t>
            </a:r>
            <a:r>
              <a:rPr lang="en-US" sz="2400" dirty="0" err="1"/>
              <a:t>dođe</a:t>
            </a:r>
            <a:r>
              <a:rPr lang="en-US" sz="2400" dirty="0"/>
              <a:t> do </a:t>
            </a:r>
            <a:r>
              <a:rPr lang="en-US" sz="2400" dirty="0" err="1"/>
              <a:t>kontakta</a:t>
            </a:r>
            <a:r>
              <a:rPr lang="en-US" sz="2400" dirty="0"/>
              <a:t> u </a:t>
            </a:r>
            <a:r>
              <a:rPr lang="en-US" sz="2400" dirty="0" err="1"/>
              <a:t>kablu</a:t>
            </a:r>
            <a:r>
              <a:rPr lang="en-US" sz="2400" dirty="0"/>
              <a:t>, </a:t>
            </a:r>
            <a:r>
              <a:rPr lang="en-US" sz="2400" dirty="0" err="1"/>
              <a:t>nastaje</a:t>
            </a:r>
            <a:r>
              <a:rPr lang="en-US" sz="2400" dirty="0"/>
              <a:t> </a:t>
            </a:r>
            <a:r>
              <a:rPr lang="en-US" sz="2400" dirty="0" err="1"/>
              <a:t>kratak</a:t>
            </a:r>
            <a:r>
              <a:rPr lang="en-US" sz="2400" dirty="0"/>
              <a:t> </a:t>
            </a:r>
            <a:r>
              <a:rPr lang="en-US" sz="2400" dirty="0" err="1"/>
              <a:t>spoj</a:t>
            </a:r>
            <a:r>
              <a:rPr lang="en-US" sz="2400" dirty="0"/>
              <a:t>, a </a:t>
            </a:r>
            <a:r>
              <a:rPr lang="en-US" sz="2400" dirty="0" err="1"/>
              <a:t>šum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zalutali</a:t>
            </a:r>
            <a:r>
              <a:rPr lang="en-US" sz="2400" dirty="0"/>
              <a:t> </a:t>
            </a:r>
            <a:r>
              <a:rPr lang="en-US" sz="2400" dirty="0" err="1"/>
              <a:t>signali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mreže</a:t>
            </a:r>
            <a:r>
              <a:rPr lang="en-US" sz="2400" dirty="0"/>
              <a:t> </a:t>
            </a:r>
            <a:r>
              <a:rPr lang="en-US" sz="2400" dirty="0" err="1"/>
              <a:t>prelaze</a:t>
            </a:r>
            <a:r>
              <a:rPr lang="en-US" sz="2400" dirty="0"/>
              <a:t> u </a:t>
            </a:r>
            <a:r>
              <a:rPr lang="en-US" sz="2400" dirty="0" err="1"/>
              <a:t>provodnik</a:t>
            </a:r>
            <a:r>
              <a:rPr lang="en-US" sz="2400" dirty="0"/>
              <a:t>. Na </a:t>
            </a:r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način</a:t>
            </a:r>
            <a:r>
              <a:rPr lang="en-US" sz="2400" dirty="0"/>
              <a:t> </a:t>
            </a:r>
            <a:r>
              <a:rPr lang="en-US" sz="2400" dirty="0" err="1"/>
              <a:t>dolazi</a:t>
            </a:r>
            <a:r>
              <a:rPr lang="en-US" sz="2400" dirty="0"/>
              <a:t> do </a:t>
            </a:r>
            <a:r>
              <a:rPr lang="en-US" sz="2400" dirty="0" err="1"/>
              <a:t>pojave</a:t>
            </a:r>
            <a:r>
              <a:rPr lang="en-US" sz="2400" dirty="0"/>
              <a:t> </a:t>
            </a:r>
            <a:r>
              <a:rPr lang="en-US" sz="2400" dirty="0" err="1"/>
              <a:t>skretanja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u </a:t>
            </a:r>
            <a:r>
              <a:rPr lang="en-US" sz="2400" dirty="0" err="1"/>
              <a:t>neželjenom</a:t>
            </a:r>
            <a:r>
              <a:rPr lang="en-US" sz="2400" dirty="0"/>
              <a:t> </a:t>
            </a:r>
            <a:r>
              <a:rPr lang="en-US" sz="2400" dirty="0" err="1" smtClean="0"/>
              <a:t>sm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eru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77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386" y="637903"/>
            <a:ext cx="10630989" cy="3809999"/>
          </a:xfrm>
        </p:spPr>
        <p:txBody>
          <a:bodyPr>
            <a:normAutofit/>
          </a:bodyPr>
          <a:lstStyle/>
          <a:p>
            <a:pPr algn="just" fontAlgn="base"/>
            <a:r>
              <a:rPr lang="en-US" sz="2400" dirty="0" err="1"/>
              <a:t>Koaksijalni</a:t>
            </a:r>
            <a:r>
              <a:rPr lang="en-US" sz="2400" dirty="0"/>
              <a:t> </a:t>
            </a:r>
            <a:r>
              <a:rPr lang="en-US" sz="2400" dirty="0" err="1"/>
              <a:t>kabl</a:t>
            </a:r>
            <a:r>
              <a:rPr lang="en-US" sz="2400" dirty="0"/>
              <a:t> je </a:t>
            </a:r>
            <a:r>
              <a:rPr lang="en-US" sz="2400" dirty="0" err="1"/>
              <a:t>mnogo</a:t>
            </a:r>
            <a:r>
              <a:rPr lang="en-US" sz="2400" dirty="0"/>
              <a:t> </a:t>
            </a:r>
            <a:r>
              <a:rPr lang="en-US" sz="2400" dirty="0" err="1"/>
              <a:t>otporniji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pojave</a:t>
            </a:r>
            <a:r>
              <a:rPr lang="en-US" sz="2400" dirty="0"/>
              <a:t> </a:t>
            </a:r>
            <a:r>
              <a:rPr lang="en-US" sz="2400" dirty="0" smtClean="0"/>
              <a:t>m</a:t>
            </a:r>
            <a:r>
              <a:rPr lang="sr-Latn-ME" sz="2400" dirty="0" smtClean="0"/>
              <a:t>ij</a:t>
            </a:r>
            <a:r>
              <a:rPr lang="en-US" sz="2400" dirty="0" err="1" smtClean="0"/>
              <a:t>ešanja</a:t>
            </a:r>
            <a:r>
              <a:rPr lang="en-US" sz="2400" dirty="0" smtClean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slabljenja</a:t>
            </a:r>
            <a:r>
              <a:rPr lang="en-US" sz="2400" dirty="0"/>
              <a:t> </a:t>
            </a:r>
            <a:r>
              <a:rPr lang="en-US" sz="2400" dirty="0" err="1"/>
              <a:t>signala</a:t>
            </a:r>
            <a:r>
              <a:rPr lang="en-US" sz="2400" dirty="0"/>
              <a:t> od </a:t>
            </a:r>
            <a:r>
              <a:rPr lang="en-US" sz="2400" dirty="0" err="1"/>
              <a:t>kabla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smtClean="0"/>
              <a:t>up</a:t>
            </a:r>
            <a:r>
              <a:rPr lang="sr-Latn-ME" sz="2400" dirty="0" smtClean="0"/>
              <a:t>red</a:t>
            </a:r>
            <a:r>
              <a:rPr lang="en-US" sz="2400" dirty="0" err="1" smtClean="0"/>
              <a:t>enim</a:t>
            </a:r>
            <a:r>
              <a:rPr lang="en-US" sz="2400" dirty="0" smtClean="0"/>
              <a:t> </a:t>
            </a:r>
            <a:r>
              <a:rPr lang="en-US" sz="2400" dirty="0" err="1"/>
              <a:t>paricama</a:t>
            </a:r>
            <a:r>
              <a:rPr lang="en-US" sz="2400" dirty="0"/>
              <a:t>. </a:t>
            </a:r>
            <a:r>
              <a:rPr lang="en-US" sz="2400" dirty="0" err="1"/>
              <a:t>Slabljenje</a:t>
            </a:r>
            <a:r>
              <a:rPr lang="en-US" sz="2400" dirty="0"/>
              <a:t> </a:t>
            </a:r>
            <a:r>
              <a:rPr lang="en-US" sz="2400" dirty="0" err="1"/>
              <a:t>signala</a:t>
            </a:r>
            <a:r>
              <a:rPr lang="en-US" sz="2400" dirty="0"/>
              <a:t> (</a:t>
            </a:r>
            <a:r>
              <a:rPr lang="en-US" sz="2400" dirty="0" err="1"/>
              <a:t>engl.</a:t>
            </a:r>
            <a:r>
              <a:rPr lang="en-US" sz="2400" dirty="0"/>
              <a:t> attenuation) je </a:t>
            </a:r>
            <a:r>
              <a:rPr lang="en-US" sz="2400" dirty="0" err="1"/>
              <a:t>gubitak</a:t>
            </a:r>
            <a:r>
              <a:rPr lang="en-US" sz="2400" dirty="0"/>
              <a:t> </a:t>
            </a:r>
            <a:r>
              <a:rPr lang="en-US" sz="2400" dirty="0" err="1"/>
              <a:t>jačine</a:t>
            </a:r>
            <a:r>
              <a:rPr lang="en-US" sz="2400" dirty="0"/>
              <a:t> </a:t>
            </a:r>
            <a:r>
              <a:rPr lang="en-US" sz="2400" dirty="0" err="1"/>
              <a:t>signala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pojavljuje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 smtClean="0"/>
              <a:t>posl</a:t>
            </a:r>
            <a:r>
              <a:rPr lang="sr-Latn-ME" sz="2400" dirty="0" smtClean="0"/>
              <a:t>j</a:t>
            </a:r>
            <a:r>
              <a:rPr lang="en-US" sz="2400" dirty="0" err="1" smtClean="0"/>
              <a:t>edica</a:t>
            </a:r>
            <a:r>
              <a:rPr lang="en-US" sz="2400" dirty="0" smtClean="0"/>
              <a:t> </a:t>
            </a:r>
            <a:r>
              <a:rPr lang="en-US" sz="2400" dirty="0" err="1"/>
              <a:t>dugog</a:t>
            </a:r>
            <a:r>
              <a:rPr lang="en-US" sz="2400" dirty="0"/>
              <a:t> </a:t>
            </a:r>
            <a:r>
              <a:rPr lang="en-US" sz="2400" dirty="0" err="1"/>
              <a:t>putovanja</a:t>
            </a:r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bakarne</a:t>
            </a:r>
            <a:r>
              <a:rPr lang="en-US" sz="2400" dirty="0"/>
              <a:t> </a:t>
            </a:r>
            <a:r>
              <a:rPr lang="en-US" sz="2400" dirty="0" err="1"/>
              <a:t>kablove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8530" y="2089649"/>
            <a:ext cx="8648700" cy="2600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7385" y="4572060"/>
            <a:ext cx="106309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Zaštitni</a:t>
            </a:r>
            <a:r>
              <a:rPr lang="en-US" sz="2400" dirty="0"/>
              <a:t> </a:t>
            </a:r>
            <a:r>
              <a:rPr lang="en-US" sz="2400" dirty="0" err="1"/>
              <a:t>omotač</a:t>
            </a:r>
            <a:r>
              <a:rPr lang="en-US" sz="2400" dirty="0"/>
              <a:t> od </a:t>
            </a:r>
            <a:r>
              <a:rPr lang="en-US" sz="2400" dirty="0" err="1"/>
              <a:t>upletenog</a:t>
            </a:r>
            <a:r>
              <a:rPr lang="en-US" sz="2400" dirty="0"/>
              <a:t> </a:t>
            </a:r>
            <a:r>
              <a:rPr lang="en-US" sz="2400" dirty="0" err="1"/>
              <a:t>metala</a:t>
            </a:r>
            <a:r>
              <a:rPr lang="en-US" sz="2400" dirty="0"/>
              <a:t> </a:t>
            </a:r>
            <a:r>
              <a:rPr lang="en-US" sz="2400" dirty="0" err="1"/>
              <a:t>širm</a:t>
            </a:r>
            <a:r>
              <a:rPr lang="en-US" sz="2400" dirty="0"/>
              <a:t> </a:t>
            </a:r>
            <a:r>
              <a:rPr lang="en-US" sz="2400" dirty="0" err="1"/>
              <a:t>apsorbuje</a:t>
            </a:r>
            <a:r>
              <a:rPr lang="en-US" sz="2400" dirty="0"/>
              <a:t> </a:t>
            </a:r>
            <a:r>
              <a:rPr lang="en-US" sz="2400" dirty="0" err="1"/>
              <a:t>lutajuće</a:t>
            </a:r>
            <a:r>
              <a:rPr lang="en-US" sz="2400" dirty="0"/>
              <a:t> </a:t>
            </a:r>
            <a:r>
              <a:rPr lang="en-US" sz="2400" dirty="0" err="1"/>
              <a:t>elektronske</a:t>
            </a:r>
            <a:r>
              <a:rPr lang="en-US" sz="2400" dirty="0"/>
              <a:t> </a:t>
            </a:r>
            <a:r>
              <a:rPr lang="en-US" sz="2400" dirty="0" err="1"/>
              <a:t>signale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taj</a:t>
            </a:r>
            <a:r>
              <a:rPr lang="en-US" sz="2400" dirty="0"/>
              <a:t> </a:t>
            </a:r>
            <a:r>
              <a:rPr lang="en-US" sz="2400" dirty="0" err="1"/>
              <a:t>način</a:t>
            </a:r>
            <a:r>
              <a:rPr lang="en-US" sz="2400" dirty="0"/>
              <a:t>, </a:t>
            </a:r>
            <a:r>
              <a:rPr lang="en-US" sz="2400" dirty="0" err="1"/>
              <a:t>štiti</a:t>
            </a:r>
            <a:r>
              <a:rPr lang="en-US" sz="2400" dirty="0"/>
              <a:t> </a:t>
            </a:r>
            <a:r>
              <a:rPr lang="en-US" sz="2400" dirty="0" err="1"/>
              <a:t>podatke</a:t>
            </a:r>
            <a:r>
              <a:rPr lang="en-US" sz="2400" dirty="0"/>
              <a:t> u </a:t>
            </a:r>
            <a:r>
              <a:rPr lang="en-US" sz="2400" dirty="0" err="1"/>
              <a:t>bakarnom</a:t>
            </a:r>
            <a:r>
              <a:rPr lang="en-US" sz="2400" dirty="0"/>
              <a:t> </a:t>
            </a:r>
            <a:r>
              <a:rPr lang="en-US" sz="2400" dirty="0" err="1"/>
              <a:t>provodniku</a:t>
            </a:r>
            <a:r>
              <a:rPr lang="en-US" sz="2400" dirty="0"/>
              <a:t>. </a:t>
            </a:r>
            <a:r>
              <a:rPr lang="en-US" sz="2400" dirty="0" err="1"/>
              <a:t>Zbog</a:t>
            </a:r>
            <a:r>
              <a:rPr lang="en-US" sz="2400" dirty="0"/>
              <a:t> toga je </a:t>
            </a:r>
            <a:r>
              <a:rPr lang="en-US" sz="2400" dirty="0" err="1"/>
              <a:t>koaksijalni</a:t>
            </a:r>
            <a:r>
              <a:rPr lang="en-US" sz="2400" dirty="0"/>
              <a:t> </a:t>
            </a:r>
            <a:r>
              <a:rPr lang="en-US" sz="2400" dirty="0" err="1"/>
              <a:t>kabl</a:t>
            </a:r>
            <a:r>
              <a:rPr lang="en-US" sz="2400" dirty="0"/>
              <a:t> </a:t>
            </a:r>
            <a:r>
              <a:rPr lang="en-US" sz="2400" dirty="0" err="1"/>
              <a:t>dobar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jednostavan</a:t>
            </a:r>
            <a:r>
              <a:rPr lang="en-US" sz="2400" dirty="0"/>
              <a:t> </a:t>
            </a:r>
            <a:r>
              <a:rPr lang="en-US" sz="2400" dirty="0" err="1"/>
              <a:t>način</a:t>
            </a:r>
            <a:r>
              <a:rPr lang="en-US" sz="2400" dirty="0"/>
              <a:t> </a:t>
            </a:r>
            <a:r>
              <a:rPr lang="en-US" sz="2400" dirty="0" err="1"/>
              <a:t>prenošenja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veće</a:t>
            </a:r>
            <a:r>
              <a:rPr lang="en-US" sz="2400" dirty="0"/>
              <a:t> </a:t>
            </a:r>
            <a:r>
              <a:rPr lang="en-US" sz="2400" dirty="0" err="1"/>
              <a:t>daljine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333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386" y="637903"/>
            <a:ext cx="10630989" cy="380999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/>
              <a:t>tipa</a:t>
            </a:r>
            <a:r>
              <a:rPr lang="en-US" sz="2400" dirty="0"/>
              <a:t> </a:t>
            </a:r>
            <a:r>
              <a:rPr lang="en-US" sz="2400" dirty="0" err="1"/>
              <a:t>koaksijalnih</a:t>
            </a:r>
            <a:r>
              <a:rPr lang="en-US" sz="2400" dirty="0"/>
              <a:t> </a:t>
            </a:r>
            <a:r>
              <a:rPr lang="en-US" sz="2400" dirty="0" err="1"/>
              <a:t>kablova</a:t>
            </a:r>
            <a:r>
              <a:rPr lang="en-US" sz="2400" dirty="0"/>
              <a:t>: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400" dirty="0" err="1" smtClean="0"/>
              <a:t>tanki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engl.</a:t>
            </a:r>
            <a:r>
              <a:rPr lang="en-US" sz="2400" dirty="0"/>
              <a:t> </a:t>
            </a:r>
            <a:r>
              <a:rPr lang="en-US" sz="2400" dirty="0" err="1"/>
              <a:t>thinnet</a:t>
            </a:r>
            <a:r>
              <a:rPr lang="en-US" sz="2400" dirty="0"/>
              <a:t>) </a:t>
            </a:r>
            <a:r>
              <a:rPr lang="en-US" sz="2400" dirty="0" err="1"/>
              <a:t>kabl</a:t>
            </a:r>
            <a:endParaRPr lang="en-US" sz="2400" dirty="0"/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400" dirty="0" err="1" smtClean="0"/>
              <a:t>debeli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engl.</a:t>
            </a:r>
            <a:r>
              <a:rPr lang="en-US" sz="2400" dirty="0"/>
              <a:t> </a:t>
            </a:r>
            <a:r>
              <a:rPr lang="en-US" sz="2400" dirty="0" err="1"/>
              <a:t>thicknet</a:t>
            </a:r>
            <a:r>
              <a:rPr lang="en-US" sz="2400" dirty="0"/>
              <a:t>) </a:t>
            </a:r>
            <a:r>
              <a:rPr lang="en-US" sz="2400" dirty="0" err="1" smtClean="0"/>
              <a:t>kabl</a:t>
            </a:r>
            <a:endParaRPr lang="sr-Latn-ME" sz="2400" dirty="0"/>
          </a:p>
          <a:p>
            <a:pPr marL="0" indent="0" fontAlgn="base">
              <a:buNone/>
            </a:pPr>
            <a:r>
              <a:rPr lang="en-US" sz="2400" dirty="0" smtClean="0"/>
              <a:t>Od </a:t>
            </a:r>
            <a:r>
              <a:rPr lang="en-US" sz="2400" dirty="0" err="1"/>
              <a:t>potreba</a:t>
            </a:r>
            <a:r>
              <a:rPr lang="en-US" sz="2400" dirty="0"/>
              <a:t> </a:t>
            </a:r>
            <a:r>
              <a:rPr lang="en-US" sz="2400" dirty="0" err="1"/>
              <a:t>konkretne</a:t>
            </a:r>
            <a:r>
              <a:rPr lang="en-US" sz="2400" dirty="0"/>
              <a:t> </a:t>
            </a:r>
            <a:r>
              <a:rPr lang="en-US" sz="2400" dirty="0" err="1"/>
              <a:t>mreže</a:t>
            </a:r>
            <a:r>
              <a:rPr lang="en-US" sz="2400" dirty="0"/>
              <a:t> </a:t>
            </a:r>
            <a:r>
              <a:rPr lang="en-US" sz="2400" dirty="0" err="1"/>
              <a:t>zavisi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će</a:t>
            </a:r>
            <a:r>
              <a:rPr lang="en-US" sz="2400" dirty="0"/>
              <a:t> </a:t>
            </a:r>
            <a:r>
              <a:rPr lang="en-US" sz="2400" dirty="0" err="1"/>
              <a:t>vrsta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 smtClean="0"/>
              <a:t>upotr</a:t>
            </a:r>
            <a:r>
              <a:rPr lang="sr-Latn-ME" sz="2400" dirty="0" smtClean="0"/>
              <a:t>ij</a:t>
            </a:r>
            <a:r>
              <a:rPr lang="en-US" sz="2400" dirty="0" err="1" smtClean="0"/>
              <a:t>ebljena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46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2777" y="391885"/>
            <a:ext cx="1003227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Tanki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koaksijalni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kablovi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fontAlgn="base"/>
            <a:r>
              <a:rPr lang="en-US" dirty="0"/>
              <a:t> </a:t>
            </a:r>
          </a:p>
          <a:p>
            <a:pPr algn="just" fontAlgn="base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fleksibilni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debljine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0,64 cm. Ova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fleksibilnosti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lakog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korišćenja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odgo­vara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skoro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svakom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značajnije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slabljenje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pojavljuje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razdaljinama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većim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185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Proizvođači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usvojili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različite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označena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RG-58.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RG-58 je da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provodnik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sr-Latn-ME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Provodnik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punog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upletenih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bakarnih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žica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7703" y="4426625"/>
            <a:ext cx="6987402" cy="198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2777" y="391885"/>
            <a:ext cx="1003227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Debeli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koaksijalni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kablovi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fontAlgn="base"/>
            <a:r>
              <a:rPr lang="en-US" dirty="0"/>
              <a:t> </a:t>
            </a:r>
          </a:p>
          <a:p>
            <a:pPr algn="just" fontAlgn="base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relativno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čvrsti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prečnika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1,27 cm.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Debeli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nazivaju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 Ethernet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popularnoj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mrežnoj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arhitekturi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Ethernet.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Njihov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provodnik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deblji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provodnika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7451" y="2577099"/>
            <a:ext cx="4644798" cy="34474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2777" y="2730137"/>
            <a:ext cx="604810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debljina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provodnika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daljine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prenosa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provod­nika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prenese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razdaljine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500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bez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značajnijeg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slabljenja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debeli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predstavljaju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kičmu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povezujući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manjih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kablovima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ovaj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povezivanja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primopredajnik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transceiver).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Primopredajnik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povezivanje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koaksijalnih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kablova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debelim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82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2777" y="391885"/>
            <a:ext cx="10032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Pribor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za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koaksijalne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veze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fontAlgn="base"/>
            <a:r>
              <a:rPr lang="en-US" dirty="0"/>
              <a:t> </a:t>
            </a:r>
          </a:p>
          <a:p>
            <a:pPr fontAlgn="base"/>
            <a:r>
              <a:rPr lang="en-US" dirty="0" err="1"/>
              <a:t>Upotrebom</a:t>
            </a:r>
            <a:r>
              <a:rPr lang="en-US" dirty="0"/>
              <a:t> </a:t>
            </a:r>
            <a:r>
              <a:rPr lang="en-US" b="1" dirty="0"/>
              <a:t>BNC </a:t>
            </a:r>
            <a:r>
              <a:rPr lang="en-US" b="1" dirty="0" err="1"/>
              <a:t>konektora</a:t>
            </a:r>
            <a:r>
              <a:rPr lang="en-US" dirty="0"/>
              <a:t>, </a:t>
            </a:r>
            <a:r>
              <a:rPr lang="en-US" dirty="0" err="1"/>
              <a:t>koaksijalni</a:t>
            </a:r>
            <a:r>
              <a:rPr lang="en-US" dirty="0"/>
              <a:t> </a:t>
            </a:r>
            <a:r>
              <a:rPr lang="en-US" dirty="0" err="1"/>
              <a:t>kablovi</a:t>
            </a:r>
            <a:r>
              <a:rPr lang="en-US" dirty="0"/>
              <a:t> se </a:t>
            </a:r>
            <a:r>
              <a:rPr lang="en-US" dirty="0" err="1"/>
              <a:t>povezuju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računarima</a:t>
            </a:r>
            <a:r>
              <a:rPr lang="en-US" dirty="0"/>
              <a:t>. BNC </a:t>
            </a:r>
            <a:r>
              <a:rPr lang="en-US" dirty="0" err="1"/>
              <a:t>konektor</a:t>
            </a:r>
            <a:r>
              <a:rPr lang="en-US" dirty="0"/>
              <a:t> se,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lemi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kraj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/>
              <a:t>specijalnim</a:t>
            </a:r>
            <a:r>
              <a:rPr lang="en-US" dirty="0"/>
              <a:t> </a:t>
            </a:r>
            <a:r>
              <a:rPr lang="en-US" dirty="0" smtClean="0"/>
              <a:t>kl</a:t>
            </a:r>
            <a:r>
              <a:rPr lang="sr-Latn-ME" dirty="0" smtClean="0"/>
              <a:t>ij</a:t>
            </a:r>
            <a:r>
              <a:rPr lang="en-US" dirty="0" err="1" smtClean="0"/>
              <a:t>eštima</a:t>
            </a:r>
            <a:r>
              <a:rPr lang="en-US" dirty="0" smtClean="0"/>
              <a:t> </a:t>
            </a:r>
            <a:r>
              <a:rPr lang="en-US" dirty="0" err="1"/>
              <a:t>pričvrsti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en-US" dirty="0"/>
              <a:t> (“</a:t>
            </a:r>
            <a:r>
              <a:rPr lang="en-US" dirty="0" err="1"/>
              <a:t>krimpuje</a:t>
            </a:r>
            <a:r>
              <a:rPr lang="en-US" dirty="0"/>
              <a:t>” se).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6942" y="2033588"/>
            <a:ext cx="5215482" cy="30786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14309" y="2129246"/>
            <a:ext cx="4872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BNC T konektor</a:t>
            </a:r>
            <a:r>
              <a:rPr lang="en-US"/>
              <a:t> povezuje mrežni adapter (NIC) u računaru sa mrežnim kablom.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9990" y="2972344"/>
            <a:ext cx="4930661" cy="335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2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744583"/>
            <a:ext cx="107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BNC produžni (nastavni) konektor</a:t>
            </a:r>
            <a:r>
              <a:rPr lang="en-US"/>
              <a:t> se koristi za povezivanje, odnosno nastavljanje dva tanka koaksijalna kabla u jedan.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1336" y="1523183"/>
            <a:ext cx="3944983" cy="23751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9360" y="1698171"/>
            <a:ext cx="51467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BNC terminator</a:t>
            </a:r>
            <a:r>
              <a:rPr lang="en-US" dirty="0"/>
              <a:t> se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krajeve</a:t>
            </a:r>
            <a:r>
              <a:rPr lang="en-US" dirty="0"/>
              <a:t> </a:t>
            </a:r>
            <a:r>
              <a:rPr lang="en-US" dirty="0" err="1"/>
              <a:t>magistralnog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da bi </a:t>
            </a:r>
            <a:r>
              <a:rPr lang="en-US" dirty="0" err="1"/>
              <a:t>apsorbovao</a:t>
            </a:r>
            <a:r>
              <a:rPr lang="en-US" dirty="0"/>
              <a:t> </a:t>
            </a:r>
            <a:r>
              <a:rPr lang="en-US" dirty="0" err="1"/>
              <a:t>lutajuće</a:t>
            </a:r>
            <a:r>
              <a:rPr lang="en-US" dirty="0"/>
              <a:t> </a:t>
            </a:r>
            <a:r>
              <a:rPr lang="en-US" dirty="0" err="1"/>
              <a:t>signale</a:t>
            </a:r>
            <a:r>
              <a:rPr lang="en-US" dirty="0"/>
              <a:t>. U </a:t>
            </a:r>
            <a:r>
              <a:rPr lang="en-US" dirty="0" err="1"/>
              <a:t>suprotnom</a:t>
            </a:r>
            <a:r>
              <a:rPr lang="en-US" dirty="0"/>
              <a:t>,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emitovani</a:t>
            </a:r>
            <a:r>
              <a:rPr lang="en-US" dirty="0"/>
              <a:t> signal bi se </a:t>
            </a:r>
            <a:r>
              <a:rPr lang="en-US" dirty="0" err="1"/>
              <a:t>višestruko</a:t>
            </a:r>
            <a:r>
              <a:rPr lang="en-US" dirty="0"/>
              <a:t> </a:t>
            </a:r>
            <a:r>
              <a:rPr lang="en-US" dirty="0" err="1"/>
              <a:t>odbijao</a:t>
            </a:r>
            <a:r>
              <a:rPr lang="en-US" dirty="0"/>
              <a:t> </a:t>
            </a:r>
            <a:r>
              <a:rPr lang="en-US" dirty="0" err="1"/>
              <a:t>duž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, a </a:t>
            </a:r>
            <a:r>
              <a:rPr lang="en-US" dirty="0" err="1"/>
              <a:t>mreža</a:t>
            </a:r>
            <a:r>
              <a:rPr lang="en-US" dirty="0"/>
              <a:t> bi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onesposobljena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rad.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1170" y="3482756"/>
            <a:ext cx="3797769" cy="29391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1336" y="3898329"/>
            <a:ext cx="5590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Koriste</a:t>
            </a:r>
            <a:r>
              <a:rPr lang="en-US" dirty="0"/>
              <a:t> se u </a:t>
            </a:r>
            <a:r>
              <a:rPr lang="en-US" dirty="0" err="1"/>
              <a:t>telefonskim</a:t>
            </a:r>
            <a:r>
              <a:rPr lang="en-US" dirty="0"/>
              <a:t> </a:t>
            </a:r>
            <a:r>
              <a:rPr lang="en-US" dirty="0" err="1"/>
              <a:t>sistemima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se </a:t>
            </a:r>
            <a:r>
              <a:rPr lang="en-US" dirty="0" err="1"/>
              <a:t>uveliko</a:t>
            </a:r>
            <a:r>
              <a:rPr lang="en-US" dirty="0"/>
              <a:t> </a:t>
            </a:r>
            <a:r>
              <a:rPr lang="en-US" dirty="0" err="1"/>
              <a:t>zam</a:t>
            </a:r>
            <a:r>
              <a:rPr lang="sr-Latn-ME" dirty="0"/>
              <a:t>j</a:t>
            </a:r>
            <a:r>
              <a:rPr lang="en-US" dirty="0" err="1"/>
              <a:t>enjuju</a:t>
            </a:r>
            <a:r>
              <a:rPr lang="en-US" dirty="0"/>
              <a:t> </a:t>
            </a:r>
            <a:r>
              <a:rPr lang="en-US" dirty="0" err="1"/>
              <a:t>optičkim</a:t>
            </a:r>
            <a:r>
              <a:rPr lang="en-US" dirty="0"/>
              <a:t> </a:t>
            </a:r>
            <a:r>
              <a:rPr lang="en-US" dirty="0" err="1"/>
              <a:t>kablovima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kablovskoj</a:t>
            </a:r>
            <a:r>
              <a:rPr lang="en-US" dirty="0"/>
              <a:t> </a:t>
            </a:r>
            <a:r>
              <a:rPr lang="en-US" dirty="0" err="1"/>
              <a:t>televiziji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nekim</a:t>
            </a:r>
            <a:r>
              <a:rPr lang="en-US" dirty="0"/>
              <a:t> LAN. Na </a:t>
            </a:r>
            <a:r>
              <a:rPr lang="en-US" dirty="0" err="1"/>
              <a:t>kablu</a:t>
            </a:r>
            <a:r>
              <a:rPr lang="en-US" dirty="0"/>
              <a:t> </a:t>
            </a:r>
            <a:r>
              <a:rPr lang="en-US" dirty="0" err="1"/>
              <a:t>dužine</a:t>
            </a:r>
            <a:r>
              <a:rPr lang="en-US" dirty="0"/>
              <a:t> 1km </a:t>
            </a:r>
            <a:r>
              <a:rPr lang="en-US" dirty="0" err="1"/>
              <a:t>moguće</a:t>
            </a:r>
            <a:r>
              <a:rPr lang="en-US" dirty="0"/>
              <a:t> je </a:t>
            </a:r>
            <a:r>
              <a:rPr lang="en-US" dirty="0" err="1"/>
              <a:t>ostvariti</a:t>
            </a:r>
            <a:r>
              <a:rPr lang="en-US" dirty="0"/>
              <a:t> </a:t>
            </a:r>
            <a:r>
              <a:rPr lang="en-US" dirty="0" err="1"/>
              <a:t>brzinu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do 2Gb/s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Ethernet je </a:t>
            </a:r>
            <a:r>
              <a:rPr lang="en-US" dirty="0" err="1"/>
              <a:t>originalno</a:t>
            </a:r>
            <a:r>
              <a:rPr lang="en-US" dirty="0"/>
              <a:t> </a:t>
            </a:r>
            <a:r>
              <a:rPr lang="en-US" dirty="0" err="1"/>
              <a:t>projektovan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koaksijalnog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(10BASE2 </a:t>
            </a:r>
            <a:r>
              <a:rPr lang="en-US" dirty="0" err="1"/>
              <a:t>i</a:t>
            </a:r>
            <a:r>
              <a:rPr lang="en-US" dirty="0"/>
              <a:t> 10BASE5). </a:t>
            </a:r>
          </a:p>
        </p:txBody>
      </p:sp>
    </p:spTree>
    <p:extLst>
      <p:ext uri="{BB962C8B-B14F-4D97-AF65-F5344CB8AC3E}">
        <p14:creationId xmlns:p14="http://schemas.microsoft.com/office/powerpoint/2010/main" val="338473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usiness diamond grid presentation (widescreen).potx" id="{B2221865-AD13-4DF0-B68E-BF08E8CC5659}" vid="{BAA0C488-98B6-4F47-8E1C-5C7CD9605F73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diamond grid presentation (widescreen)</Template>
  <TotalTime>67</TotalTime>
  <Words>479</Words>
  <Application>Microsoft Office PowerPoint</Application>
  <PresentationFormat>Custom</PresentationFormat>
  <Paragraphs>42</Paragraphs>
  <Slides>12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Diamond Grid 16x9</vt:lpstr>
      <vt:lpstr>KORIŠĆENJE KOAKSIJALNOG KABLA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MEDIJUMI ZA PRENOS PODATAKA</dc:title>
  <dc:creator>User</dc:creator>
  <cp:lastModifiedBy>ucenik</cp:lastModifiedBy>
  <cp:revision>17</cp:revision>
  <dcterms:created xsi:type="dcterms:W3CDTF">2020-03-03T12:36:18Z</dcterms:created>
  <dcterms:modified xsi:type="dcterms:W3CDTF">2021-04-12T08:42:13Z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