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39"/>
  </p:notesMasterIdLst>
  <p:sldIdLst>
    <p:sldId id="501" r:id="rId2"/>
    <p:sldId id="502" r:id="rId3"/>
    <p:sldId id="503" r:id="rId4"/>
    <p:sldId id="531" r:id="rId5"/>
    <p:sldId id="505" r:id="rId6"/>
    <p:sldId id="506" r:id="rId7"/>
    <p:sldId id="507" r:id="rId8"/>
    <p:sldId id="532" r:id="rId9"/>
    <p:sldId id="533" r:id="rId10"/>
    <p:sldId id="508" r:id="rId11"/>
    <p:sldId id="534" r:id="rId12"/>
    <p:sldId id="509" r:id="rId13"/>
    <p:sldId id="535" r:id="rId14"/>
    <p:sldId id="510" r:id="rId15"/>
    <p:sldId id="511" r:id="rId16"/>
    <p:sldId id="536" r:id="rId17"/>
    <p:sldId id="512" r:id="rId18"/>
    <p:sldId id="513" r:id="rId19"/>
    <p:sldId id="537" r:id="rId20"/>
    <p:sldId id="514" r:id="rId21"/>
    <p:sldId id="515" r:id="rId22"/>
    <p:sldId id="516" r:id="rId23"/>
    <p:sldId id="517" r:id="rId24"/>
    <p:sldId id="518" r:id="rId25"/>
    <p:sldId id="519" r:id="rId26"/>
    <p:sldId id="520" r:id="rId27"/>
    <p:sldId id="521" r:id="rId28"/>
    <p:sldId id="522" r:id="rId29"/>
    <p:sldId id="523" r:id="rId30"/>
    <p:sldId id="538" r:id="rId31"/>
    <p:sldId id="524" r:id="rId32"/>
    <p:sldId id="525" r:id="rId33"/>
    <p:sldId id="539" r:id="rId34"/>
    <p:sldId id="526" r:id="rId35"/>
    <p:sldId id="540" r:id="rId36"/>
    <p:sldId id="527" r:id="rId37"/>
    <p:sldId id="528" r:id="rId3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112" autoAdjust="0"/>
  </p:normalViewPr>
  <p:slideViewPr>
    <p:cSldViewPr>
      <p:cViewPr>
        <p:scale>
          <a:sx n="75" d="100"/>
          <a:sy n="75" d="100"/>
        </p:scale>
        <p:origin x="-366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4.wmf"/><Relationship Id="rId1" Type="http://schemas.openxmlformats.org/officeDocument/2006/relationships/image" Target="../media/image22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8.wmf"/><Relationship Id="rId1" Type="http://schemas.openxmlformats.org/officeDocument/2006/relationships/image" Target="../media/image25.wmf"/><Relationship Id="rId6" Type="http://schemas.openxmlformats.org/officeDocument/2006/relationships/image" Target="../media/image30.wmf"/><Relationship Id="rId5" Type="http://schemas.openxmlformats.org/officeDocument/2006/relationships/image" Target="../media/image27.wmf"/><Relationship Id="rId4" Type="http://schemas.openxmlformats.org/officeDocument/2006/relationships/image" Target="../media/image29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Relationship Id="rId4" Type="http://schemas.openxmlformats.org/officeDocument/2006/relationships/image" Target="../media/image34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Relationship Id="rId5" Type="http://schemas.openxmlformats.org/officeDocument/2006/relationships/image" Target="../media/image42.wmf"/><Relationship Id="rId4" Type="http://schemas.openxmlformats.org/officeDocument/2006/relationships/image" Target="../media/image41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4.wmf"/><Relationship Id="rId1" Type="http://schemas.openxmlformats.org/officeDocument/2006/relationships/image" Target="../media/image43.wmf"/><Relationship Id="rId4" Type="http://schemas.openxmlformats.org/officeDocument/2006/relationships/image" Target="../media/image46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image" Target="../media/image6.wmf"/><Relationship Id="rId7" Type="http://schemas.openxmlformats.org/officeDocument/2006/relationships/image" Target="../media/image9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2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51.wmf"/><Relationship Id="rId1" Type="http://schemas.openxmlformats.org/officeDocument/2006/relationships/image" Target="../media/image50.wmf"/><Relationship Id="rId6" Type="http://schemas.openxmlformats.org/officeDocument/2006/relationships/image" Target="../media/image55.wmf"/><Relationship Id="rId5" Type="http://schemas.openxmlformats.org/officeDocument/2006/relationships/image" Target="../media/image54.wmf"/><Relationship Id="rId4" Type="http://schemas.openxmlformats.org/officeDocument/2006/relationships/image" Target="../media/image53.wmf"/></Relationships>
</file>

<file path=ppt/drawings/_rels/vmlDrawing21.vml.rels><?xml version="1.0" encoding="UTF-8" standalone="yes"?>
<Relationships xmlns="http://schemas.openxmlformats.org/package/2006/relationships"><Relationship Id="rId8" Type="http://schemas.openxmlformats.org/officeDocument/2006/relationships/image" Target="../media/image63.emf"/><Relationship Id="rId3" Type="http://schemas.openxmlformats.org/officeDocument/2006/relationships/image" Target="../media/image58.wmf"/><Relationship Id="rId7" Type="http://schemas.openxmlformats.org/officeDocument/2006/relationships/image" Target="../media/image62.emf"/><Relationship Id="rId2" Type="http://schemas.openxmlformats.org/officeDocument/2006/relationships/image" Target="../media/image57.wmf"/><Relationship Id="rId1" Type="http://schemas.openxmlformats.org/officeDocument/2006/relationships/image" Target="../media/image56.wmf"/><Relationship Id="rId6" Type="http://schemas.openxmlformats.org/officeDocument/2006/relationships/image" Target="../media/image61.wmf"/><Relationship Id="rId5" Type="http://schemas.openxmlformats.org/officeDocument/2006/relationships/image" Target="../media/image60.wmf"/><Relationship Id="rId4" Type="http://schemas.openxmlformats.org/officeDocument/2006/relationships/image" Target="../media/image59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2" Type="http://schemas.openxmlformats.org/officeDocument/2006/relationships/image" Target="../media/image65.wmf"/><Relationship Id="rId1" Type="http://schemas.openxmlformats.org/officeDocument/2006/relationships/image" Target="../media/image64.wmf"/><Relationship Id="rId4" Type="http://schemas.openxmlformats.org/officeDocument/2006/relationships/image" Target="../media/image67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0.wmf"/><Relationship Id="rId2" Type="http://schemas.openxmlformats.org/officeDocument/2006/relationships/image" Target="../media/image69.wmf"/><Relationship Id="rId1" Type="http://schemas.openxmlformats.org/officeDocument/2006/relationships/image" Target="../media/image68.wmf"/><Relationship Id="rId4" Type="http://schemas.openxmlformats.org/officeDocument/2006/relationships/image" Target="../media/image71.wmf"/></Relationships>
</file>

<file path=ppt/drawings/_rels/vmlDrawing24.vml.rels><?xml version="1.0" encoding="UTF-8" standalone="yes"?>
<Relationships xmlns="http://schemas.openxmlformats.org/package/2006/relationships"><Relationship Id="rId2" Type="http://schemas.openxmlformats.org/officeDocument/2006/relationships/image" Target="../media/image73.wmf"/><Relationship Id="rId1" Type="http://schemas.openxmlformats.org/officeDocument/2006/relationships/image" Target="../media/image72.emf"/></Relationships>
</file>

<file path=ppt/drawings/_rels/vmlDrawing25.vml.rels><?xml version="1.0" encoding="UTF-8" standalone="yes"?>
<Relationships xmlns="http://schemas.openxmlformats.org/package/2006/relationships"><Relationship Id="rId2" Type="http://schemas.openxmlformats.org/officeDocument/2006/relationships/image" Target="../media/image75.emf"/><Relationship Id="rId1" Type="http://schemas.openxmlformats.org/officeDocument/2006/relationships/image" Target="../media/image74.w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78.emf"/><Relationship Id="rId2" Type="http://schemas.openxmlformats.org/officeDocument/2006/relationships/image" Target="../media/image77.wmf"/><Relationship Id="rId1" Type="http://schemas.openxmlformats.org/officeDocument/2006/relationships/image" Target="../media/image76.w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2" Type="http://schemas.openxmlformats.org/officeDocument/2006/relationships/image" Target="../media/image80.wmf"/><Relationship Id="rId1" Type="http://schemas.openxmlformats.org/officeDocument/2006/relationships/image" Target="../media/image79.wmf"/></Relationships>
</file>

<file path=ppt/drawings/_rels/vmlDrawing28.vml.rels><?xml version="1.0" encoding="UTF-8" standalone="yes"?>
<Relationships xmlns="http://schemas.openxmlformats.org/package/2006/relationships"><Relationship Id="rId3" Type="http://schemas.openxmlformats.org/officeDocument/2006/relationships/image" Target="../media/image84.wmf"/><Relationship Id="rId2" Type="http://schemas.openxmlformats.org/officeDocument/2006/relationships/image" Target="../media/image83.wmf"/><Relationship Id="rId1" Type="http://schemas.openxmlformats.org/officeDocument/2006/relationships/image" Target="../media/image82.wmf"/><Relationship Id="rId6" Type="http://schemas.openxmlformats.org/officeDocument/2006/relationships/image" Target="../media/image87.wmf"/><Relationship Id="rId5" Type="http://schemas.openxmlformats.org/officeDocument/2006/relationships/image" Target="../media/image86.wmf"/><Relationship Id="rId4" Type="http://schemas.openxmlformats.org/officeDocument/2006/relationships/image" Target="../media/image85.wmf"/></Relationships>
</file>

<file path=ppt/drawings/_rels/vmlDrawing29.vml.rels><?xml version="1.0" encoding="UTF-8" standalone="yes"?>
<Relationships xmlns="http://schemas.openxmlformats.org/package/2006/relationships"><Relationship Id="rId3" Type="http://schemas.openxmlformats.org/officeDocument/2006/relationships/image" Target="../media/image84.wmf"/><Relationship Id="rId2" Type="http://schemas.openxmlformats.org/officeDocument/2006/relationships/image" Target="../media/image83.wmf"/><Relationship Id="rId1" Type="http://schemas.openxmlformats.org/officeDocument/2006/relationships/image" Target="../media/image8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30.vml.rels><?xml version="1.0" encoding="UTF-8" standalone="yes"?>
<Relationships xmlns="http://schemas.openxmlformats.org/package/2006/relationships"><Relationship Id="rId3" Type="http://schemas.openxmlformats.org/officeDocument/2006/relationships/image" Target="../media/image90.wmf"/><Relationship Id="rId2" Type="http://schemas.openxmlformats.org/officeDocument/2006/relationships/image" Target="../media/image89.wmf"/><Relationship Id="rId1" Type="http://schemas.openxmlformats.org/officeDocument/2006/relationships/image" Target="../media/image88.wmf"/><Relationship Id="rId6" Type="http://schemas.openxmlformats.org/officeDocument/2006/relationships/image" Target="../media/image93.wmf"/><Relationship Id="rId5" Type="http://schemas.openxmlformats.org/officeDocument/2006/relationships/image" Target="../media/image92.wmf"/><Relationship Id="rId4" Type="http://schemas.openxmlformats.org/officeDocument/2006/relationships/image" Target="../media/image91.w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4.wmf"/></Relationships>
</file>

<file path=ppt/drawings/_rels/vmlDrawing3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wmf"/><Relationship Id="rId3" Type="http://schemas.openxmlformats.org/officeDocument/2006/relationships/image" Target="../media/image96.wmf"/><Relationship Id="rId7" Type="http://schemas.openxmlformats.org/officeDocument/2006/relationships/image" Target="../media/image100.wmf"/><Relationship Id="rId2" Type="http://schemas.openxmlformats.org/officeDocument/2006/relationships/image" Target="../media/image95.wmf"/><Relationship Id="rId1" Type="http://schemas.openxmlformats.org/officeDocument/2006/relationships/image" Target="../media/image94.wmf"/><Relationship Id="rId6" Type="http://schemas.openxmlformats.org/officeDocument/2006/relationships/image" Target="../media/image99.wmf"/><Relationship Id="rId5" Type="http://schemas.openxmlformats.org/officeDocument/2006/relationships/image" Target="../media/image98.wmf"/><Relationship Id="rId4" Type="http://schemas.openxmlformats.org/officeDocument/2006/relationships/image" Target="../media/image97.w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2.wmf"/></Relationships>
</file>

<file path=ppt/drawings/_rels/vmlDrawing3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wmf"/><Relationship Id="rId2" Type="http://schemas.openxmlformats.org/officeDocument/2006/relationships/image" Target="../media/image103.wmf"/><Relationship Id="rId1" Type="http://schemas.openxmlformats.org/officeDocument/2006/relationships/image" Target="../media/image102.wmf"/><Relationship Id="rId5" Type="http://schemas.openxmlformats.org/officeDocument/2006/relationships/image" Target="../media/image106.wmf"/><Relationship Id="rId4" Type="http://schemas.openxmlformats.org/officeDocument/2006/relationships/image" Target="../media/image105.wmf"/></Relationships>
</file>

<file path=ppt/drawings/_rels/vmlDrawing3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wmf"/><Relationship Id="rId2" Type="http://schemas.openxmlformats.org/officeDocument/2006/relationships/image" Target="../media/image108.wmf"/><Relationship Id="rId1" Type="http://schemas.openxmlformats.org/officeDocument/2006/relationships/image" Target="../media/image107.wmf"/><Relationship Id="rId6" Type="http://schemas.openxmlformats.org/officeDocument/2006/relationships/image" Target="../media/image112.wmf"/><Relationship Id="rId5" Type="http://schemas.openxmlformats.org/officeDocument/2006/relationships/image" Target="../media/image111.wmf"/><Relationship Id="rId4" Type="http://schemas.openxmlformats.org/officeDocument/2006/relationships/image" Target="../media/image110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21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EF9FE30-7C70-44AA-AA3B-31B162319D6C}" type="datetimeFigureOut">
              <a:rPr lang="en-US"/>
              <a:pPr>
                <a:defRPr/>
              </a:pPr>
              <a:t>11/22/2015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DE87C7C-209A-4BC9-B81B-C4FF0E31FE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4582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/>
              <a:gdLst>
                <a:gd name="T0" fmla="*/ 0 w 5760"/>
                <a:gd name="T1" fmla="*/ 0 h 528"/>
                <a:gd name="T2" fmla="*/ 9108557 w 5760"/>
                <a:gd name="T3" fmla="*/ 0 h 528"/>
                <a:gd name="T4" fmla="*/ 9108557 w 5760"/>
                <a:gd name="T5" fmla="*/ 838200 h 528"/>
                <a:gd name="T6" fmla="*/ 75905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>
                <a:defRPr/>
              </a:pPr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879CF96-F9BE-4CF9-9AA3-25E53EAFA1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902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D1FE4-DADD-4138-B459-395265F50F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215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1D7F14-122C-4873-B694-CCE5516A14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9138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6D994A-A5BD-4E61-B6FB-9900324908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498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861D2-D0EC-4C57-A249-187B853DD5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370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Chevron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7912B7F-55FD-4CA1-98F7-66DC343091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8939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9BC2464-AF1E-4E70-B9B7-ED8BB1F2F7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1067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CF9FE39-21C5-4FB3-8DB7-A1B384C376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180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73813AD-DECB-45E9-97B4-C1967D9B3C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875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6BA25-6A68-4241-ADCC-F4ACAA475B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339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839644D-8D3A-4B59-94E6-DD3D5CADA5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9139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reeform 1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3802505 w 5591"/>
              <a:gd name="T3" fmla="*/ 0 h 588"/>
              <a:gd name="T4" fmla="*/ 3802505 w 5591"/>
              <a:gd name="T5" fmla="*/ 838200 h 588"/>
              <a:gd name="T6" fmla="*/ 31688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Right Triangle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Chevron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CC79CFEB-8F16-4831-AC12-290F9BC185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738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27" name="Freeform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3802505 w 5591"/>
              <a:gd name="T3" fmla="*/ 0 h 588"/>
              <a:gd name="T4" fmla="*/ 3802505 w 5591"/>
              <a:gd name="T5" fmla="*/ 838200 h 588"/>
              <a:gd name="T6" fmla="*/ 31688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53FB2AD7-D93F-4447-890E-C30A9B9B99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2" r:id="rId2"/>
    <p:sldLayoutId id="2147483708" r:id="rId3"/>
    <p:sldLayoutId id="2147483709" r:id="rId4"/>
    <p:sldLayoutId id="2147483710" r:id="rId5"/>
    <p:sldLayoutId id="2147483711" r:id="rId6"/>
    <p:sldLayoutId id="2147483703" r:id="rId7"/>
    <p:sldLayoutId id="2147483712" r:id="rId8"/>
    <p:sldLayoutId id="2147483713" r:id="rId9"/>
    <p:sldLayoutId id="2147483704" r:id="rId10"/>
    <p:sldLayoutId id="2147483705" r:id="rId11"/>
    <p:sldLayoutId id="2147483706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21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22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27.bin"/><Relationship Id="rId4" Type="http://schemas.openxmlformats.org/officeDocument/2006/relationships/image" Target="../media/image22.wmf"/><Relationship Id="rId9" Type="http://schemas.openxmlformats.org/officeDocument/2006/relationships/image" Target="../media/image23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oleObject" Target="../embeddings/oleObject30.bin"/><Relationship Id="rId7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31.bin"/><Relationship Id="rId4" Type="http://schemas.openxmlformats.org/officeDocument/2006/relationships/image" Target="../media/image25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13" Type="http://schemas.openxmlformats.org/officeDocument/2006/relationships/oleObject" Target="../embeddings/oleObject38.bin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5.bin"/><Relationship Id="rId12" Type="http://schemas.openxmlformats.org/officeDocument/2006/relationships/image" Target="../media/image2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8.wmf"/><Relationship Id="rId11" Type="http://schemas.openxmlformats.org/officeDocument/2006/relationships/oleObject" Target="../embeddings/oleObject37.bin"/><Relationship Id="rId5" Type="http://schemas.openxmlformats.org/officeDocument/2006/relationships/oleObject" Target="../embeddings/oleObject34.bin"/><Relationship Id="rId10" Type="http://schemas.openxmlformats.org/officeDocument/2006/relationships/image" Target="../media/image29.wmf"/><Relationship Id="rId4" Type="http://schemas.openxmlformats.org/officeDocument/2006/relationships/image" Target="../media/image25.wmf"/><Relationship Id="rId9" Type="http://schemas.openxmlformats.org/officeDocument/2006/relationships/oleObject" Target="../embeddings/oleObject36.bin"/><Relationship Id="rId14" Type="http://schemas.openxmlformats.org/officeDocument/2006/relationships/image" Target="../media/image30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oleObject" Target="../embeddings/oleObject39.bin"/><Relationship Id="rId7" Type="http://schemas.openxmlformats.org/officeDocument/2006/relationships/oleObject" Target="../embeddings/oleObject4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32.wmf"/><Relationship Id="rId11" Type="http://schemas.openxmlformats.org/officeDocument/2006/relationships/oleObject" Target="../embeddings/oleObject43.bin"/><Relationship Id="rId5" Type="http://schemas.openxmlformats.org/officeDocument/2006/relationships/oleObject" Target="../embeddings/oleObject40.bin"/><Relationship Id="rId10" Type="http://schemas.openxmlformats.org/officeDocument/2006/relationships/image" Target="../media/image34.wmf"/><Relationship Id="rId4" Type="http://schemas.openxmlformats.org/officeDocument/2006/relationships/image" Target="../media/image31.wmf"/><Relationship Id="rId9" Type="http://schemas.openxmlformats.org/officeDocument/2006/relationships/oleObject" Target="../embeddings/oleObject42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35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3" Type="http://schemas.openxmlformats.org/officeDocument/2006/relationships/oleObject" Target="../embeddings/oleObject45.bin"/><Relationship Id="rId7" Type="http://schemas.openxmlformats.org/officeDocument/2006/relationships/oleObject" Target="../embeddings/oleObject4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36.wmf"/><Relationship Id="rId5" Type="http://schemas.openxmlformats.org/officeDocument/2006/relationships/oleObject" Target="../embeddings/oleObject46.bin"/><Relationship Id="rId4" Type="http://schemas.openxmlformats.org/officeDocument/2006/relationships/image" Target="../media/image35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3" Type="http://schemas.openxmlformats.org/officeDocument/2006/relationships/oleObject" Target="../embeddings/oleObject48.bin"/><Relationship Id="rId7" Type="http://schemas.openxmlformats.org/officeDocument/2006/relationships/oleObject" Target="../embeddings/oleObject50.bin"/><Relationship Id="rId12" Type="http://schemas.openxmlformats.org/officeDocument/2006/relationships/image" Target="../media/image4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39.wmf"/><Relationship Id="rId11" Type="http://schemas.openxmlformats.org/officeDocument/2006/relationships/oleObject" Target="../embeddings/oleObject52.bin"/><Relationship Id="rId5" Type="http://schemas.openxmlformats.org/officeDocument/2006/relationships/oleObject" Target="../embeddings/oleObject49.bin"/><Relationship Id="rId10" Type="http://schemas.openxmlformats.org/officeDocument/2006/relationships/image" Target="../media/image41.wmf"/><Relationship Id="rId4" Type="http://schemas.openxmlformats.org/officeDocument/2006/relationships/image" Target="../media/image38.wmf"/><Relationship Id="rId9" Type="http://schemas.openxmlformats.org/officeDocument/2006/relationships/oleObject" Target="../embeddings/oleObject51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43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3" Type="http://schemas.openxmlformats.org/officeDocument/2006/relationships/oleObject" Target="../embeddings/oleObject54.bin"/><Relationship Id="rId7" Type="http://schemas.openxmlformats.org/officeDocument/2006/relationships/oleObject" Target="../embeddings/oleObject5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44.wmf"/><Relationship Id="rId5" Type="http://schemas.openxmlformats.org/officeDocument/2006/relationships/oleObject" Target="../embeddings/oleObject55.bin"/><Relationship Id="rId10" Type="http://schemas.openxmlformats.org/officeDocument/2006/relationships/image" Target="../media/image46.wmf"/><Relationship Id="rId4" Type="http://schemas.openxmlformats.org/officeDocument/2006/relationships/image" Target="../media/image43.wmf"/><Relationship Id="rId9" Type="http://schemas.openxmlformats.org/officeDocument/2006/relationships/oleObject" Target="../embeddings/oleObject57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1.bin"/><Relationship Id="rId3" Type="http://schemas.openxmlformats.org/officeDocument/2006/relationships/oleObject" Target="../embeddings/oleObject58.bin"/><Relationship Id="rId7" Type="http://schemas.openxmlformats.org/officeDocument/2006/relationships/oleObject" Target="../embeddings/oleObject6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48.wmf"/><Relationship Id="rId5" Type="http://schemas.openxmlformats.org/officeDocument/2006/relationships/oleObject" Target="../embeddings/oleObject59.bin"/><Relationship Id="rId4" Type="http://schemas.openxmlformats.org/officeDocument/2006/relationships/image" Target="../media/image47.wmf"/><Relationship Id="rId9" Type="http://schemas.openxmlformats.org/officeDocument/2006/relationships/image" Target="../media/image49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wmf"/><Relationship Id="rId13" Type="http://schemas.openxmlformats.org/officeDocument/2006/relationships/oleObject" Target="../embeddings/oleObject67.bin"/><Relationship Id="rId3" Type="http://schemas.openxmlformats.org/officeDocument/2006/relationships/oleObject" Target="../embeddings/oleObject62.bin"/><Relationship Id="rId7" Type="http://schemas.openxmlformats.org/officeDocument/2006/relationships/oleObject" Target="../embeddings/oleObject64.bin"/><Relationship Id="rId12" Type="http://schemas.openxmlformats.org/officeDocument/2006/relationships/image" Target="../media/image5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51.wmf"/><Relationship Id="rId11" Type="http://schemas.openxmlformats.org/officeDocument/2006/relationships/oleObject" Target="../embeddings/oleObject66.bin"/><Relationship Id="rId5" Type="http://schemas.openxmlformats.org/officeDocument/2006/relationships/oleObject" Target="../embeddings/oleObject63.bin"/><Relationship Id="rId10" Type="http://schemas.openxmlformats.org/officeDocument/2006/relationships/image" Target="../media/image53.wmf"/><Relationship Id="rId4" Type="http://schemas.openxmlformats.org/officeDocument/2006/relationships/image" Target="../media/image50.wmf"/><Relationship Id="rId9" Type="http://schemas.openxmlformats.org/officeDocument/2006/relationships/oleObject" Target="../embeddings/oleObject65.bin"/><Relationship Id="rId14" Type="http://schemas.openxmlformats.org/officeDocument/2006/relationships/image" Target="../media/image55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wmf"/><Relationship Id="rId13" Type="http://schemas.openxmlformats.org/officeDocument/2006/relationships/oleObject" Target="../embeddings/oleObject73.bin"/><Relationship Id="rId18" Type="http://schemas.openxmlformats.org/officeDocument/2006/relationships/image" Target="../media/image63.emf"/><Relationship Id="rId3" Type="http://schemas.openxmlformats.org/officeDocument/2006/relationships/oleObject" Target="../embeddings/oleObject68.bin"/><Relationship Id="rId7" Type="http://schemas.openxmlformats.org/officeDocument/2006/relationships/oleObject" Target="../embeddings/oleObject70.bin"/><Relationship Id="rId12" Type="http://schemas.openxmlformats.org/officeDocument/2006/relationships/image" Target="../media/image60.wmf"/><Relationship Id="rId17" Type="http://schemas.openxmlformats.org/officeDocument/2006/relationships/oleObject" Target="../embeddings/oleObject75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2.emf"/><Relationship Id="rId1" Type="http://schemas.openxmlformats.org/officeDocument/2006/relationships/vmlDrawing" Target="../drawings/vmlDrawing21.vml"/><Relationship Id="rId6" Type="http://schemas.openxmlformats.org/officeDocument/2006/relationships/image" Target="../media/image57.wmf"/><Relationship Id="rId11" Type="http://schemas.openxmlformats.org/officeDocument/2006/relationships/oleObject" Target="../embeddings/oleObject72.bin"/><Relationship Id="rId5" Type="http://schemas.openxmlformats.org/officeDocument/2006/relationships/oleObject" Target="../embeddings/oleObject69.bin"/><Relationship Id="rId15" Type="http://schemas.openxmlformats.org/officeDocument/2006/relationships/oleObject" Target="../embeddings/oleObject74.bin"/><Relationship Id="rId10" Type="http://schemas.openxmlformats.org/officeDocument/2006/relationships/image" Target="../media/image59.wmf"/><Relationship Id="rId4" Type="http://schemas.openxmlformats.org/officeDocument/2006/relationships/image" Target="../media/image56.wmf"/><Relationship Id="rId9" Type="http://schemas.openxmlformats.org/officeDocument/2006/relationships/oleObject" Target="../embeddings/oleObject71.bin"/><Relationship Id="rId14" Type="http://schemas.openxmlformats.org/officeDocument/2006/relationships/image" Target="../media/image61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wmf"/><Relationship Id="rId3" Type="http://schemas.openxmlformats.org/officeDocument/2006/relationships/oleObject" Target="../embeddings/oleObject76.bin"/><Relationship Id="rId7" Type="http://schemas.openxmlformats.org/officeDocument/2006/relationships/oleObject" Target="../embeddings/oleObject7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65.wmf"/><Relationship Id="rId5" Type="http://schemas.openxmlformats.org/officeDocument/2006/relationships/oleObject" Target="../embeddings/oleObject77.bin"/><Relationship Id="rId10" Type="http://schemas.openxmlformats.org/officeDocument/2006/relationships/image" Target="../media/image67.wmf"/><Relationship Id="rId4" Type="http://schemas.openxmlformats.org/officeDocument/2006/relationships/image" Target="../media/image64.wmf"/><Relationship Id="rId9" Type="http://schemas.openxmlformats.org/officeDocument/2006/relationships/oleObject" Target="../embeddings/oleObject79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wmf"/><Relationship Id="rId3" Type="http://schemas.openxmlformats.org/officeDocument/2006/relationships/oleObject" Target="../embeddings/oleObject80.bin"/><Relationship Id="rId7" Type="http://schemas.openxmlformats.org/officeDocument/2006/relationships/oleObject" Target="../embeddings/oleObject8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69.wmf"/><Relationship Id="rId5" Type="http://schemas.openxmlformats.org/officeDocument/2006/relationships/oleObject" Target="../embeddings/oleObject81.bin"/><Relationship Id="rId10" Type="http://schemas.openxmlformats.org/officeDocument/2006/relationships/image" Target="../media/image71.wmf"/><Relationship Id="rId4" Type="http://schemas.openxmlformats.org/officeDocument/2006/relationships/image" Target="../media/image68.wmf"/><Relationship Id="rId9" Type="http://schemas.openxmlformats.org/officeDocument/2006/relationships/oleObject" Target="../embeddings/oleObject83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73.wmf"/><Relationship Id="rId5" Type="http://schemas.openxmlformats.org/officeDocument/2006/relationships/oleObject" Target="../embeddings/oleObject85.bin"/><Relationship Id="rId4" Type="http://schemas.openxmlformats.org/officeDocument/2006/relationships/image" Target="../media/image72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6.bin"/><Relationship Id="rId7" Type="http://schemas.openxmlformats.org/officeDocument/2006/relationships/oleObject" Target="../embeddings/oleObject8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75.emf"/><Relationship Id="rId5" Type="http://schemas.openxmlformats.org/officeDocument/2006/relationships/oleObject" Target="../embeddings/oleObject87.bin"/><Relationship Id="rId4" Type="http://schemas.openxmlformats.org/officeDocument/2006/relationships/image" Target="../media/image74.w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emf"/><Relationship Id="rId3" Type="http://schemas.openxmlformats.org/officeDocument/2006/relationships/oleObject" Target="../embeddings/oleObject89.bin"/><Relationship Id="rId7" Type="http://schemas.openxmlformats.org/officeDocument/2006/relationships/oleObject" Target="../embeddings/oleObject9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77.wmf"/><Relationship Id="rId5" Type="http://schemas.openxmlformats.org/officeDocument/2006/relationships/oleObject" Target="../embeddings/oleObject90.bin"/><Relationship Id="rId4" Type="http://schemas.openxmlformats.org/officeDocument/2006/relationships/image" Target="../media/image76.w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5.bin"/><Relationship Id="rId3" Type="http://schemas.openxmlformats.org/officeDocument/2006/relationships/oleObject" Target="../embeddings/oleObject92.bin"/><Relationship Id="rId7" Type="http://schemas.openxmlformats.org/officeDocument/2006/relationships/oleObject" Target="../embeddings/oleObject9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80.wmf"/><Relationship Id="rId5" Type="http://schemas.openxmlformats.org/officeDocument/2006/relationships/oleObject" Target="../embeddings/oleObject93.bin"/><Relationship Id="rId4" Type="http://schemas.openxmlformats.org/officeDocument/2006/relationships/image" Target="../media/image79.wmf"/><Relationship Id="rId9" Type="http://schemas.openxmlformats.org/officeDocument/2006/relationships/image" Target="../media/image8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wmf"/><Relationship Id="rId13" Type="http://schemas.openxmlformats.org/officeDocument/2006/relationships/oleObject" Target="../embeddings/oleObject101.bin"/><Relationship Id="rId3" Type="http://schemas.openxmlformats.org/officeDocument/2006/relationships/oleObject" Target="../embeddings/oleObject96.bin"/><Relationship Id="rId7" Type="http://schemas.openxmlformats.org/officeDocument/2006/relationships/oleObject" Target="../embeddings/oleObject98.bin"/><Relationship Id="rId12" Type="http://schemas.openxmlformats.org/officeDocument/2006/relationships/image" Target="../media/image8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83.wmf"/><Relationship Id="rId11" Type="http://schemas.openxmlformats.org/officeDocument/2006/relationships/oleObject" Target="../embeddings/oleObject100.bin"/><Relationship Id="rId5" Type="http://schemas.openxmlformats.org/officeDocument/2006/relationships/oleObject" Target="../embeddings/oleObject97.bin"/><Relationship Id="rId10" Type="http://schemas.openxmlformats.org/officeDocument/2006/relationships/image" Target="../media/image85.wmf"/><Relationship Id="rId4" Type="http://schemas.openxmlformats.org/officeDocument/2006/relationships/image" Target="../media/image82.wmf"/><Relationship Id="rId9" Type="http://schemas.openxmlformats.org/officeDocument/2006/relationships/oleObject" Target="../embeddings/oleObject99.bin"/><Relationship Id="rId14" Type="http://schemas.openxmlformats.org/officeDocument/2006/relationships/image" Target="../media/image87.w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wmf"/><Relationship Id="rId3" Type="http://schemas.openxmlformats.org/officeDocument/2006/relationships/oleObject" Target="../embeddings/oleObject102.bin"/><Relationship Id="rId7" Type="http://schemas.openxmlformats.org/officeDocument/2006/relationships/oleObject" Target="../embeddings/oleObject10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83.wmf"/><Relationship Id="rId5" Type="http://schemas.openxmlformats.org/officeDocument/2006/relationships/oleObject" Target="../embeddings/oleObject103.bin"/><Relationship Id="rId4" Type="http://schemas.openxmlformats.org/officeDocument/2006/relationships/image" Target="../media/image82.w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wmf"/><Relationship Id="rId13" Type="http://schemas.openxmlformats.org/officeDocument/2006/relationships/oleObject" Target="../embeddings/oleObject110.bin"/><Relationship Id="rId3" Type="http://schemas.openxmlformats.org/officeDocument/2006/relationships/oleObject" Target="../embeddings/oleObject105.bin"/><Relationship Id="rId7" Type="http://schemas.openxmlformats.org/officeDocument/2006/relationships/oleObject" Target="../embeddings/oleObject107.bin"/><Relationship Id="rId12" Type="http://schemas.openxmlformats.org/officeDocument/2006/relationships/image" Target="../media/image9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89.wmf"/><Relationship Id="rId11" Type="http://schemas.openxmlformats.org/officeDocument/2006/relationships/oleObject" Target="../embeddings/oleObject109.bin"/><Relationship Id="rId5" Type="http://schemas.openxmlformats.org/officeDocument/2006/relationships/oleObject" Target="../embeddings/oleObject106.bin"/><Relationship Id="rId10" Type="http://schemas.openxmlformats.org/officeDocument/2006/relationships/image" Target="../media/image91.wmf"/><Relationship Id="rId4" Type="http://schemas.openxmlformats.org/officeDocument/2006/relationships/image" Target="../media/image88.wmf"/><Relationship Id="rId9" Type="http://schemas.openxmlformats.org/officeDocument/2006/relationships/oleObject" Target="../embeddings/oleObject108.bin"/><Relationship Id="rId14" Type="http://schemas.openxmlformats.org/officeDocument/2006/relationships/image" Target="../media/image93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1.vml"/><Relationship Id="rId4" Type="http://schemas.openxmlformats.org/officeDocument/2006/relationships/image" Target="../media/image94.w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wmf"/><Relationship Id="rId13" Type="http://schemas.openxmlformats.org/officeDocument/2006/relationships/oleObject" Target="../embeddings/oleObject117.bin"/><Relationship Id="rId18" Type="http://schemas.openxmlformats.org/officeDocument/2006/relationships/image" Target="../media/image101.wmf"/><Relationship Id="rId3" Type="http://schemas.openxmlformats.org/officeDocument/2006/relationships/oleObject" Target="../embeddings/oleObject112.bin"/><Relationship Id="rId7" Type="http://schemas.openxmlformats.org/officeDocument/2006/relationships/oleObject" Target="../embeddings/oleObject114.bin"/><Relationship Id="rId12" Type="http://schemas.openxmlformats.org/officeDocument/2006/relationships/image" Target="../media/image98.wmf"/><Relationship Id="rId17" Type="http://schemas.openxmlformats.org/officeDocument/2006/relationships/oleObject" Target="../embeddings/oleObject119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0.wmf"/><Relationship Id="rId1" Type="http://schemas.openxmlformats.org/officeDocument/2006/relationships/vmlDrawing" Target="../drawings/vmlDrawing32.vml"/><Relationship Id="rId6" Type="http://schemas.openxmlformats.org/officeDocument/2006/relationships/image" Target="../media/image95.wmf"/><Relationship Id="rId11" Type="http://schemas.openxmlformats.org/officeDocument/2006/relationships/oleObject" Target="../embeddings/oleObject116.bin"/><Relationship Id="rId5" Type="http://schemas.openxmlformats.org/officeDocument/2006/relationships/oleObject" Target="../embeddings/oleObject113.bin"/><Relationship Id="rId15" Type="http://schemas.openxmlformats.org/officeDocument/2006/relationships/oleObject" Target="../embeddings/oleObject118.bin"/><Relationship Id="rId10" Type="http://schemas.openxmlformats.org/officeDocument/2006/relationships/image" Target="../media/image97.wmf"/><Relationship Id="rId4" Type="http://schemas.openxmlformats.org/officeDocument/2006/relationships/image" Target="../media/image94.wmf"/><Relationship Id="rId9" Type="http://schemas.openxmlformats.org/officeDocument/2006/relationships/oleObject" Target="../embeddings/oleObject115.bin"/><Relationship Id="rId14" Type="http://schemas.openxmlformats.org/officeDocument/2006/relationships/image" Target="../media/image99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3.vml"/><Relationship Id="rId4" Type="http://schemas.openxmlformats.org/officeDocument/2006/relationships/image" Target="../media/image102.w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wmf"/><Relationship Id="rId3" Type="http://schemas.openxmlformats.org/officeDocument/2006/relationships/oleObject" Target="../embeddings/oleObject121.bin"/><Relationship Id="rId7" Type="http://schemas.openxmlformats.org/officeDocument/2006/relationships/oleObject" Target="../embeddings/oleObject123.bin"/><Relationship Id="rId12" Type="http://schemas.openxmlformats.org/officeDocument/2006/relationships/image" Target="../media/image10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4.vml"/><Relationship Id="rId6" Type="http://schemas.openxmlformats.org/officeDocument/2006/relationships/image" Target="../media/image103.wmf"/><Relationship Id="rId11" Type="http://schemas.openxmlformats.org/officeDocument/2006/relationships/oleObject" Target="../embeddings/oleObject125.bin"/><Relationship Id="rId5" Type="http://schemas.openxmlformats.org/officeDocument/2006/relationships/oleObject" Target="../embeddings/oleObject122.bin"/><Relationship Id="rId10" Type="http://schemas.openxmlformats.org/officeDocument/2006/relationships/image" Target="../media/image105.wmf"/><Relationship Id="rId4" Type="http://schemas.openxmlformats.org/officeDocument/2006/relationships/image" Target="../media/image102.wmf"/><Relationship Id="rId9" Type="http://schemas.openxmlformats.org/officeDocument/2006/relationships/oleObject" Target="../embeddings/oleObject124.bin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wmf"/><Relationship Id="rId13" Type="http://schemas.openxmlformats.org/officeDocument/2006/relationships/oleObject" Target="../embeddings/oleObject131.bin"/><Relationship Id="rId3" Type="http://schemas.openxmlformats.org/officeDocument/2006/relationships/oleObject" Target="../embeddings/oleObject126.bin"/><Relationship Id="rId7" Type="http://schemas.openxmlformats.org/officeDocument/2006/relationships/oleObject" Target="../embeddings/oleObject128.bin"/><Relationship Id="rId12" Type="http://schemas.openxmlformats.org/officeDocument/2006/relationships/image" Target="../media/image11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5.vml"/><Relationship Id="rId6" Type="http://schemas.openxmlformats.org/officeDocument/2006/relationships/image" Target="../media/image108.wmf"/><Relationship Id="rId11" Type="http://schemas.openxmlformats.org/officeDocument/2006/relationships/oleObject" Target="../embeddings/oleObject130.bin"/><Relationship Id="rId5" Type="http://schemas.openxmlformats.org/officeDocument/2006/relationships/oleObject" Target="../embeddings/oleObject127.bin"/><Relationship Id="rId10" Type="http://schemas.openxmlformats.org/officeDocument/2006/relationships/image" Target="../media/image110.wmf"/><Relationship Id="rId4" Type="http://schemas.openxmlformats.org/officeDocument/2006/relationships/image" Target="../media/image107.wmf"/><Relationship Id="rId9" Type="http://schemas.openxmlformats.org/officeDocument/2006/relationships/oleObject" Target="../embeddings/oleObject129.bin"/><Relationship Id="rId14" Type="http://schemas.openxmlformats.org/officeDocument/2006/relationships/image" Target="../media/image112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13" Type="http://schemas.openxmlformats.org/officeDocument/2006/relationships/oleObject" Target="../embeddings/oleObject7.bin"/><Relationship Id="rId18" Type="http://schemas.openxmlformats.org/officeDocument/2006/relationships/image" Target="../media/image10.e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12" Type="http://schemas.openxmlformats.org/officeDocument/2006/relationships/image" Target="../media/image8.wmf"/><Relationship Id="rId17" Type="http://schemas.openxmlformats.org/officeDocument/2006/relationships/oleObject" Target="../embeddings/oleObject9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9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3.bin"/><Relationship Id="rId15" Type="http://schemas.openxmlformats.org/officeDocument/2006/relationships/oleObject" Target="../embeddings/oleObject8.bin"/><Relationship Id="rId10" Type="http://schemas.openxmlformats.org/officeDocument/2006/relationships/image" Target="../media/image7.wmf"/><Relationship Id="rId4" Type="http://schemas.openxmlformats.org/officeDocument/2006/relationships/image" Target="../media/image4.wmf"/><Relationship Id="rId9" Type="http://schemas.openxmlformats.org/officeDocument/2006/relationships/oleObject" Target="../embeddings/oleObject5.bin"/><Relationship Id="rId14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1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13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5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1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6.wmf"/><Relationship Id="rId11" Type="http://schemas.openxmlformats.org/officeDocument/2006/relationships/oleObject" Target="../embeddings/oleObject20.bin"/><Relationship Id="rId5" Type="http://schemas.openxmlformats.org/officeDocument/2006/relationships/oleObject" Target="../embeddings/oleObject17.bin"/><Relationship Id="rId10" Type="http://schemas.openxmlformats.org/officeDocument/2006/relationships/image" Target="../media/image18.wmf"/><Relationship Id="rId4" Type="http://schemas.openxmlformats.org/officeDocument/2006/relationships/image" Target="../media/image15.wmf"/><Relationship Id="rId9" Type="http://schemas.openxmlformats.org/officeDocument/2006/relationships/oleObject" Target="../embeddings/oleObject19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0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2286000"/>
            <a:ext cx="7772400" cy="1470025"/>
          </a:xfrm>
        </p:spPr>
        <p:txBody>
          <a:bodyPr>
            <a:normAutofit fontScale="90000"/>
          </a:bodyPr>
          <a:lstStyle/>
          <a:p>
            <a:pPr marL="838200" indent="-838200" eaLnBrk="1" fontAlgn="auto" hangingPunct="1">
              <a:spcAft>
                <a:spcPts val="0"/>
              </a:spcAft>
              <a:defRPr/>
            </a:pPr>
            <a:r>
              <a:rPr lang="en-US" sz="4000" smtClean="0"/>
              <a:t/>
            </a:r>
            <a:br>
              <a:rPr lang="en-US" sz="4000" smtClean="0"/>
            </a:br>
            <a:r>
              <a:rPr lang="hr-HR" sz="4000" i="1" smtClean="0"/>
              <a:t>FUNKCIJE</a:t>
            </a:r>
            <a:br>
              <a:rPr lang="hr-HR" sz="4000" i="1" smtClean="0"/>
            </a:br>
            <a:endParaRPr lang="sr-Latn-CS" sz="4000" i="1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7526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sr-Latn-CS" sz="1800" b="1" dirty="0" smtClean="0"/>
              <a:t>Prim</a:t>
            </a:r>
            <a:r>
              <a:rPr lang="en-US" sz="1800" b="1" dirty="0" smtClean="0"/>
              <a:t>j</a:t>
            </a:r>
            <a:r>
              <a:rPr lang="sr-Latn-CS" sz="1800" b="1" dirty="0" smtClean="0"/>
              <a:t>er </a:t>
            </a:r>
            <a:r>
              <a:rPr lang="sr-Latn-CS" sz="1800" b="1" dirty="0" smtClean="0"/>
              <a:t>2</a:t>
            </a:r>
          </a:p>
          <a:p>
            <a:pPr eaLnBrk="1" hangingPunct="1">
              <a:buFontTx/>
              <a:buNone/>
            </a:pPr>
            <a:r>
              <a:rPr lang="sr-Cyrl-CS" sz="1600" dirty="0" smtClean="0"/>
              <a:t>Odrediti domen funkcij</a:t>
            </a:r>
            <a:r>
              <a:rPr lang="sr-Latn-CS" sz="1600" dirty="0" smtClean="0"/>
              <a:t>e</a:t>
            </a:r>
          </a:p>
          <a:p>
            <a:pPr eaLnBrk="1" hangingPunct="1">
              <a:buFontTx/>
              <a:buNone/>
            </a:pPr>
            <a:endParaRPr lang="sr-Latn-CS" sz="1600" dirty="0" smtClean="0"/>
          </a:p>
          <a:p>
            <a:pPr eaLnBrk="1" hangingPunct="1">
              <a:buFontTx/>
              <a:buNone/>
            </a:pPr>
            <a:r>
              <a:rPr lang="sr-Latn-CS" sz="1800" b="1" dirty="0" smtClean="0"/>
              <a:t>R</a:t>
            </a:r>
            <a:r>
              <a:rPr lang="en-US" sz="1800" b="1" dirty="0" smtClean="0"/>
              <a:t>j</a:t>
            </a:r>
            <a:r>
              <a:rPr lang="sr-Latn-CS" sz="1800" b="1" dirty="0" smtClean="0"/>
              <a:t>ešenje:</a:t>
            </a:r>
            <a:endParaRPr lang="en-US" sz="1800" b="1" dirty="0" smtClean="0"/>
          </a:p>
          <a:p>
            <a:pPr eaLnBrk="1" hangingPunct="1">
              <a:buFontTx/>
              <a:buNone/>
            </a:pPr>
            <a:endParaRPr lang="sr-Latn-CS" sz="1800" b="1" dirty="0" smtClean="0"/>
          </a:p>
          <a:p>
            <a:pPr eaLnBrk="1" hangingPunct="1">
              <a:buFontTx/>
              <a:buNone/>
            </a:pPr>
            <a:r>
              <a:rPr lang="sr-Cyrl-CS" sz="1600" dirty="0" smtClean="0"/>
              <a:t>Znajući da </a:t>
            </a:r>
            <a:r>
              <a:rPr lang="en-US" sz="1600" dirty="0" err="1" smtClean="0"/>
              <a:t>podkorjena</a:t>
            </a:r>
            <a:r>
              <a:rPr lang="en-US" sz="1600" dirty="0" smtClean="0"/>
              <a:t> </a:t>
            </a:r>
            <a:r>
              <a:rPr lang="en-US" sz="1600" dirty="0" err="1" smtClean="0"/>
              <a:t>veli</a:t>
            </a:r>
            <a:r>
              <a:rPr lang="sr-Latn-CS" sz="1600" dirty="0" smtClean="0"/>
              <a:t>č</a:t>
            </a:r>
            <a:r>
              <a:rPr lang="en-US" sz="1600" dirty="0" err="1" smtClean="0"/>
              <a:t>ina</a:t>
            </a:r>
            <a:r>
              <a:rPr lang="en-US" sz="1600" dirty="0" smtClean="0"/>
              <a:t> </a:t>
            </a:r>
            <a:r>
              <a:rPr lang="en-US" sz="1600" dirty="0" err="1" smtClean="0"/>
              <a:t>mora</a:t>
            </a:r>
            <a:r>
              <a:rPr lang="en-US" sz="1600" dirty="0" smtClean="0"/>
              <a:t> da </a:t>
            </a:r>
            <a:r>
              <a:rPr lang="en-US" sz="1600" dirty="0" err="1" smtClean="0"/>
              <a:t>bude</a:t>
            </a:r>
            <a:r>
              <a:rPr lang="en-US" sz="1600" dirty="0" smtClean="0"/>
              <a:t> </a:t>
            </a:r>
            <a:r>
              <a:rPr lang="en-US" sz="1600" dirty="0" err="1" smtClean="0"/>
              <a:t>ve</a:t>
            </a:r>
            <a:r>
              <a:rPr lang="sr-Latn-CS" sz="1600" dirty="0" smtClean="0"/>
              <a:t>ć</a:t>
            </a:r>
            <a:r>
              <a:rPr lang="en-US" sz="1600" dirty="0" smtClean="0"/>
              <a:t>a</a:t>
            </a:r>
            <a:r>
              <a:rPr lang="sr-Latn-CS" sz="1600" dirty="0" smtClean="0"/>
              <a:t> ili jednaka od nule</a:t>
            </a:r>
          </a:p>
          <a:p>
            <a:pPr eaLnBrk="1" hangingPunct="1">
              <a:buFontTx/>
              <a:buNone/>
            </a:pPr>
            <a:r>
              <a:rPr lang="sr-Latn-CS" sz="1600" dirty="0" smtClean="0"/>
              <a:t>određujemo domen funkcije</a:t>
            </a:r>
          </a:p>
          <a:p>
            <a:pPr eaLnBrk="1" hangingPunct="1">
              <a:buFontTx/>
              <a:buNone/>
            </a:pPr>
            <a:endParaRPr lang="sr-Latn-CS" sz="1600" dirty="0" smtClean="0"/>
          </a:p>
          <a:p>
            <a:pPr eaLnBrk="1" hangingPunct="1">
              <a:buFontTx/>
              <a:buNone/>
            </a:pPr>
            <a:endParaRPr lang="sr-Latn-CS" sz="1600" dirty="0" smtClean="0"/>
          </a:p>
          <a:p>
            <a:pPr eaLnBrk="1" hangingPunct="1">
              <a:buFontTx/>
              <a:buNone/>
            </a:pPr>
            <a:endParaRPr lang="sr-Latn-CS" sz="1800" dirty="0" smtClean="0"/>
          </a:p>
          <a:p>
            <a:pPr eaLnBrk="1" hangingPunct="1">
              <a:buFontTx/>
              <a:buNone/>
            </a:pPr>
            <a:r>
              <a:rPr lang="sr-Latn-CS" sz="1800" dirty="0" smtClean="0"/>
              <a:t>  </a:t>
            </a:r>
          </a:p>
        </p:txBody>
      </p:sp>
      <p:sp>
        <p:nvSpPr>
          <p:cNvPr id="18435" name="Rectangle 4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8436" name="Rectangle 6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8437" name="Rectangle 8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8438" name="Rectangle 10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8439" name="Rectangle 12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8440" name="Rectangle 14"/>
          <p:cNvSpPr>
            <a:spLocks noChangeArrowheads="1"/>
          </p:cNvSpPr>
          <p:nvPr/>
        </p:nvSpPr>
        <p:spPr bwMode="auto">
          <a:xfrm>
            <a:off x="0" y="32956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8441" name="Object 2"/>
          <p:cNvGraphicFramePr>
            <a:graphicFrameLocks noChangeAspect="1"/>
          </p:cNvGraphicFramePr>
          <p:nvPr/>
        </p:nvGraphicFramePr>
        <p:xfrm>
          <a:off x="1524000" y="4495800"/>
          <a:ext cx="4724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8" name="Equation" r:id="rId3" imgW="3009900" imgH="254000" progId="Equation.DSMT4">
                  <p:embed/>
                </p:oleObj>
              </mc:Choice>
              <mc:Fallback>
                <p:oleObj name="Equation" r:id="rId3" imgW="3009900" imgH="2540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495800"/>
                        <a:ext cx="4724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2" name="Rectangle 18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8443" name="Rectangle 21"/>
          <p:cNvSpPr>
            <a:spLocks noChangeArrowheads="1"/>
          </p:cNvSpPr>
          <p:nvPr/>
        </p:nvSpPr>
        <p:spPr bwMode="auto">
          <a:xfrm>
            <a:off x="1752600" y="50292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8444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8445" name="Object 3"/>
          <p:cNvGraphicFramePr>
            <a:graphicFrameLocks noChangeAspect="1"/>
          </p:cNvGraphicFramePr>
          <p:nvPr/>
        </p:nvGraphicFramePr>
        <p:xfrm>
          <a:off x="2971800" y="1981200"/>
          <a:ext cx="1279525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9" name="Equation" r:id="rId5" imgW="761669" imgH="266584" progId="Equation.DSMT4">
                  <p:embed/>
                </p:oleObj>
              </mc:Choice>
              <mc:Fallback>
                <p:oleObj name="Equation" r:id="rId5" imgW="761669" imgH="266584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1981200"/>
                        <a:ext cx="1279525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752600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sr-Latn-CS" sz="1800" b="1" smtClean="0"/>
              <a:t>Prim</a:t>
            </a:r>
            <a:r>
              <a:rPr lang="en-US" sz="1800" b="1" smtClean="0"/>
              <a:t>j</a:t>
            </a:r>
            <a:r>
              <a:rPr lang="sr-Latn-CS" sz="1800" b="1" smtClean="0"/>
              <a:t>er 3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r-Cyrl-CS" sz="1600" smtClean="0"/>
              <a:t>Odrediti domen funkcij</a:t>
            </a:r>
            <a:r>
              <a:rPr lang="sr-Latn-CS" sz="1600" smtClean="0"/>
              <a:t>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sr-Latn-CS" sz="16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sr-Latn-CS" sz="1800" b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sr-Latn-CS" sz="20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r-Latn-CS" sz="1800" b="1" smtClean="0"/>
              <a:t>Prim</a:t>
            </a:r>
            <a:r>
              <a:rPr lang="en-US" sz="1800" b="1" smtClean="0"/>
              <a:t>j</a:t>
            </a:r>
            <a:r>
              <a:rPr lang="sr-Latn-CS" sz="1800" b="1" smtClean="0"/>
              <a:t>er 4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r-Cyrl-CS" sz="1600" smtClean="0"/>
              <a:t>Odrediti domen funkcij</a:t>
            </a:r>
            <a:r>
              <a:rPr lang="sr-Latn-CS" sz="1600" smtClean="0"/>
              <a:t>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sr-Latn-CS" sz="16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sr-Latn-CS" sz="18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r-Latn-CS" sz="2400" smtClean="0"/>
              <a:t>  </a:t>
            </a:r>
          </a:p>
        </p:txBody>
      </p:sp>
      <p:sp>
        <p:nvSpPr>
          <p:cNvPr id="19459" name="Rectangle 4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9460" name="Rectangle 5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9461" name="Rectangle 6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9462" name="Rectangle 7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9463" name="Rectangle 8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9464" name="Rectangle 9"/>
          <p:cNvSpPr>
            <a:spLocks noChangeArrowheads="1"/>
          </p:cNvSpPr>
          <p:nvPr/>
        </p:nvSpPr>
        <p:spPr bwMode="auto">
          <a:xfrm>
            <a:off x="0" y="32956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9465" name="Rectangle 11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9466" name="Rectangle 12"/>
          <p:cNvSpPr>
            <a:spLocks noChangeArrowheads="1"/>
          </p:cNvSpPr>
          <p:nvPr/>
        </p:nvSpPr>
        <p:spPr bwMode="auto">
          <a:xfrm>
            <a:off x="1752600" y="50292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9467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9468" name="Rectangle 16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9469" name="Object 2"/>
          <p:cNvGraphicFramePr>
            <a:graphicFrameLocks noChangeAspect="1"/>
          </p:cNvGraphicFramePr>
          <p:nvPr/>
        </p:nvGraphicFramePr>
        <p:xfrm>
          <a:off x="3048000" y="1981200"/>
          <a:ext cx="1444625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8" name="Equation" r:id="rId3" imgW="723586" imgH="228501" progId="Equation.DSMT4">
                  <p:embed/>
                </p:oleObj>
              </mc:Choice>
              <mc:Fallback>
                <p:oleObj name="Equation" r:id="rId3" imgW="723586" imgH="228501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1981200"/>
                        <a:ext cx="1444625" cy="455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70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9471" name="Rectangle 20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9472" name="Rectangle 22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9473" name="Rectangle 24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9474" name="Rectangle 26"/>
          <p:cNvSpPr>
            <a:spLocks noChangeArrowheads="1"/>
          </p:cNvSpPr>
          <p:nvPr/>
        </p:nvSpPr>
        <p:spPr bwMode="auto">
          <a:xfrm>
            <a:off x="0" y="32527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9475" name="Object 5"/>
          <p:cNvGraphicFramePr>
            <a:graphicFrameLocks noChangeAspect="1"/>
          </p:cNvGraphicFramePr>
          <p:nvPr/>
        </p:nvGraphicFramePr>
        <p:xfrm>
          <a:off x="3214688" y="3429000"/>
          <a:ext cx="950912" cy="641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9" name="Equation" r:id="rId5" imgW="520474" imgH="355446" progId="Equation.DSMT4">
                  <p:embed/>
                </p:oleObj>
              </mc:Choice>
              <mc:Fallback>
                <p:oleObj name="Equation" r:id="rId5" imgW="520474" imgH="355446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4688" y="3429000"/>
                        <a:ext cx="950912" cy="641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752600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sr-Latn-CS" sz="1800" b="1" smtClean="0"/>
              <a:t>Prim</a:t>
            </a:r>
            <a:r>
              <a:rPr lang="en-US" sz="1800" b="1" smtClean="0"/>
              <a:t>j</a:t>
            </a:r>
            <a:r>
              <a:rPr lang="sr-Latn-CS" sz="1800" b="1" smtClean="0"/>
              <a:t>er 3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r-Cyrl-CS" sz="1600" smtClean="0"/>
              <a:t>Odrediti domen funkcij</a:t>
            </a:r>
            <a:r>
              <a:rPr lang="sr-Latn-CS" sz="1600" smtClean="0"/>
              <a:t>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sr-Latn-CS" sz="16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r-Latn-CS" sz="1800" b="1" smtClean="0"/>
              <a:t>R</a:t>
            </a:r>
            <a:r>
              <a:rPr lang="en-US" sz="1800" b="1" smtClean="0"/>
              <a:t>j</a:t>
            </a:r>
            <a:r>
              <a:rPr lang="sr-Latn-CS" sz="1800" b="1" smtClean="0"/>
              <a:t>ešenje: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sr-Latn-CS" sz="1800" b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sr-Latn-CS" sz="20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r-Latn-CS" sz="1800" b="1" smtClean="0"/>
              <a:t>Prim</a:t>
            </a:r>
            <a:r>
              <a:rPr lang="en-US" sz="1800" b="1" smtClean="0"/>
              <a:t>j</a:t>
            </a:r>
            <a:r>
              <a:rPr lang="sr-Latn-CS" sz="1800" b="1" smtClean="0"/>
              <a:t>er 4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r-Cyrl-CS" sz="1600" smtClean="0"/>
              <a:t>Odrediti domen funkcij</a:t>
            </a:r>
            <a:r>
              <a:rPr lang="sr-Latn-CS" sz="1600" smtClean="0"/>
              <a:t>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sr-Latn-CS" sz="16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r-Latn-CS" sz="1800" smtClean="0"/>
              <a:t>Rešenje: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sr-Latn-CS" sz="18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r-Latn-CS" sz="2400" smtClean="0"/>
              <a:t>  </a:t>
            </a:r>
          </a:p>
        </p:txBody>
      </p:sp>
      <p:sp>
        <p:nvSpPr>
          <p:cNvPr id="20483" name="Rectangle 4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0484" name="Rectangle 5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0485" name="Rectangle 6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0486" name="Rectangle 7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0487" name="Rectangle 8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0488" name="Rectangle 9"/>
          <p:cNvSpPr>
            <a:spLocks noChangeArrowheads="1"/>
          </p:cNvSpPr>
          <p:nvPr/>
        </p:nvSpPr>
        <p:spPr bwMode="auto">
          <a:xfrm>
            <a:off x="0" y="32956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0489" name="Rectangle 11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0490" name="Rectangle 12"/>
          <p:cNvSpPr>
            <a:spLocks noChangeArrowheads="1"/>
          </p:cNvSpPr>
          <p:nvPr/>
        </p:nvSpPr>
        <p:spPr bwMode="auto">
          <a:xfrm>
            <a:off x="1752600" y="50292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049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0492" name="Rectangle 16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0493" name="Object 2"/>
          <p:cNvGraphicFramePr>
            <a:graphicFrameLocks noChangeAspect="1"/>
          </p:cNvGraphicFramePr>
          <p:nvPr/>
        </p:nvGraphicFramePr>
        <p:xfrm>
          <a:off x="3048000" y="1981200"/>
          <a:ext cx="1444625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6" name="Equation" r:id="rId3" imgW="723586" imgH="228501" progId="Equation.DSMT4">
                  <p:embed/>
                </p:oleObj>
              </mc:Choice>
              <mc:Fallback>
                <p:oleObj name="Equation" r:id="rId3" imgW="723586" imgH="228501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1981200"/>
                        <a:ext cx="1444625" cy="455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4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0495" name="Rectangle 20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0496" name="Rectangle 22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0497" name="Object 3"/>
          <p:cNvGraphicFramePr>
            <a:graphicFrameLocks noChangeAspect="1"/>
          </p:cNvGraphicFramePr>
          <p:nvPr/>
        </p:nvGraphicFramePr>
        <p:xfrm>
          <a:off x="838200" y="4724400"/>
          <a:ext cx="895350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7" name="Equation" r:id="rId5" imgW="469900" imgH="228600" progId="Equation.DSMT4">
                  <p:embed/>
                </p:oleObj>
              </mc:Choice>
              <mc:Fallback>
                <p:oleObj name="Equation" r:id="rId5" imgW="469900" imgH="2286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4724400"/>
                        <a:ext cx="895350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8" name="Rectangle 24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0499" name="Object 4"/>
          <p:cNvGraphicFramePr>
            <a:graphicFrameLocks noChangeAspect="1"/>
          </p:cNvGraphicFramePr>
          <p:nvPr/>
        </p:nvGraphicFramePr>
        <p:xfrm>
          <a:off x="762000" y="2971800"/>
          <a:ext cx="895350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8" name="Equation" r:id="rId7" imgW="469900" imgH="228600" progId="Equation.DSMT4">
                  <p:embed/>
                </p:oleObj>
              </mc:Choice>
              <mc:Fallback>
                <p:oleObj name="Equation" r:id="rId7" imgW="469900" imgH="228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2971800"/>
                        <a:ext cx="895350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00" name="Rectangle 26"/>
          <p:cNvSpPr>
            <a:spLocks noChangeArrowheads="1"/>
          </p:cNvSpPr>
          <p:nvPr/>
        </p:nvSpPr>
        <p:spPr bwMode="auto">
          <a:xfrm>
            <a:off x="0" y="32527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0501" name="Object 5"/>
          <p:cNvGraphicFramePr>
            <a:graphicFrameLocks noChangeAspect="1"/>
          </p:cNvGraphicFramePr>
          <p:nvPr/>
        </p:nvGraphicFramePr>
        <p:xfrm>
          <a:off x="2971800" y="3581400"/>
          <a:ext cx="950913" cy="641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9" name="Equation" r:id="rId8" imgW="520474" imgH="355446" progId="Equation.DSMT4">
                  <p:embed/>
                </p:oleObj>
              </mc:Choice>
              <mc:Fallback>
                <p:oleObj name="Equation" r:id="rId8" imgW="520474" imgH="355446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3581400"/>
                        <a:ext cx="950913" cy="641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8288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sr-Latn-CS" sz="1800" b="1" smtClean="0"/>
              <a:t>Prim</a:t>
            </a:r>
            <a:r>
              <a:rPr lang="en-US" sz="1800" b="1" smtClean="0"/>
              <a:t>j</a:t>
            </a:r>
            <a:r>
              <a:rPr lang="sr-Latn-CS" sz="1800" b="1" smtClean="0"/>
              <a:t>er 5</a:t>
            </a:r>
          </a:p>
          <a:p>
            <a:pPr eaLnBrk="1" hangingPunct="1">
              <a:buFontTx/>
              <a:buNone/>
            </a:pPr>
            <a:r>
              <a:rPr lang="sr-Cyrl-CS" sz="1800" smtClean="0"/>
              <a:t>Odrediti kodomen funkcija:</a:t>
            </a:r>
            <a:endParaRPr lang="sr-Latn-CS" sz="1800" smtClean="0"/>
          </a:p>
        </p:txBody>
      </p:sp>
      <p:sp>
        <p:nvSpPr>
          <p:cNvPr id="21507" name="Rectangle 5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1508" name="Object 2"/>
          <p:cNvGraphicFramePr>
            <a:graphicFrameLocks noChangeAspect="1"/>
          </p:cNvGraphicFramePr>
          <p:nvPr/>
        </p:nvGraphicFramePr>
        <p:xfrm>
          <a:off x="1219200" y="2819400"/>
          <a:ext cx="5334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5" r:id="rId3" imgW="419100" imgH="228600" progId="Equation.3">
                  <p:embed/>
                </p:oleObj>
              </mc:Choice>
              <mc:Fallback>
                <p:oleObj r:id="rId3" imgW="419100" imgH="228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2819400"/>
                        <a:ext cx="5334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9" name="Rectangle 7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1510" name="Object 4"/>
          <p:cNvGraphicFramePr>
            <a:graphicFrameLocks noChangeAspect="1"/>
          </p:cNvGraphicFramePr>
          <p:nvPr/>
        </p:nvGraphicFramePr>
        <p:xfrm>
          <a:off x="1143000" y="3505200"/>
          <a:ext cx="914400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6" r:id="rId5" imgW="571252" imgH="203112" progId="Equation.DSMT4">
                  <p:embed/>
                </p:oleObj>
              </mc:Choice>
              <mc:Fallback>
                <p:oleObj r:id="rId5" imgW="571252" imgH="203112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3505200"/>
                        <a:ext cx="914400" cy="352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1" name="Object 6"/>
          <p:cNvGraphicFramePr>
            <a:graphicFrameLocks noChangeAspect="1"/>
          </p:cNvGraphicFramePr>
          <p:nvPr/>
        </p:nvGraphicFramePr>
        <p:xfrm>
          <a:off x="1219200" y="4267200"/>
          <a:ext cx="8382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7" r:id="rId7" imgW="609600" imgH="228600" progId="Equation.DSMT4">
                  <p:embed/>
                </p:oleObj>
              </mc:Choice>
              <mc:Fallback>
                <p:oleObj r:id="rId7" imgW="609600" imgH="2286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4267200"/>
                        <a:ext cx="8382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8288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sr-Latn-CS" sz="1800" b="1" smtClean="0"/>
              <a:t>Prim</a:t>
            </a:r>
            <a:r>
              <a:rPr lang="en-US" sz="1800" b="1" smtClean="0"/>
              <a:t>j</a:t>
            </a:r>
            <a:r>
              <a:rPr lang="sr-Latn-CS" sz="1800" b="1" smtClean="0"/>
              <a:t>er 5</a:t>
            </a:r>
          </a:p>
          <a:p>
            <a:pPr eaLnBrk="1" hangingPunct="1">
              <a:buFontTx/>
              <a:buNone/>
            </a:pPr>
            <a:r>
              <a:rPr lang="sr-Cyrl-CS" sz="1800" smtClean="0"/>
              <a:t>Odrediti kodomen funkcija:</a:t>
            </a:r>
            <a:endParaRPr lang="sr-Latn-CS" sz="1800" smtClean="0"/>
          </a:p>
        </p:txBody>
      </p:sp>
      <p:sp>
        <p:nvSpPr>
          <p:cNvPr id="22531" name="Rectangle 5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2532" name="Object 2"/>
          <p:cNvGraphicFramePr>
            <a:graphicFrameLocks noChangeAspect="1"/>
          </p:cNvGraphicFramePr>
          <p:nvPr/>
        </p:nvGraphicFramePr>
        <p:xfrm>
          <a:off x="1219200" y="2819400"/>
          <a:ext cx="5334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5" r:id="rId3" imgW="419100" imgH="228600" progId="Equation.3">
                  <p:embed/>
                </p:oleObj>
              </mc:Choice>
              <mc:Fallback>
                <p:oleObj r:id="rId3" imgW="419100" imgH="228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2819400"/>
                        <a:ext cx="5334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3" name="Rectangle 7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2534" name="Object 3"/>
          <p:cNvGraphicFramePr>
            <a:graphicFrameLocks noChangeAspect="1"/>
          </p:cNvGraphicFramePr>
          <p:nvPr/>
        </p:nvGraphicFramePr>
        <p:xfrm>
          <a:off x="2590800" y="4191000"/>
          <a:ext cx="136207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6" r:id="rId5" imgW="888614" imgH="253890" progId="Equation.DSMT4">
                  <p:embed/>
                </p:oleObj>
              </mc:Choice>
              <mc:Fallback>
                <p:oleObj r:id="rId5" imgW="888614" imgH="25389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4191000"/>
                        <a:ext cx="1362075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5" name="Object 4"/>
          <p:cNvGraphicFramePr>
            <a:graphicFrameLocks noChangeAspect="1"/>
          </p:cNvGraphicFramePr>
          <p:nvPr/>
        </p:nvGraphicFramePr>
        <p:xfrm>
          <a:off x="1143000" y="3505200"/>
          <a:ext cx="914400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7" r:id="rId7" imgW="571252" imgH="203112" progId="Equation.DSMT4">
                  <p:embed/>
                </p:oleObj>
              </mc:Choice>
              <mc:Fallback>
                <p:oleObj r:id="rId7" imgW="571252" imgH="203112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3505200"/>
                        <a:ext cx="914400" cy="352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6" name="Object 5"/>
          <p:cNvGraphicFramePr>
            <a:graphicFrameLocks noChangeAspect="1"/>
          </p:cNvGraphicFramePr>
          <p:nvPr/>
        </p:nvGraphicFramePr>
        <p:xfrm>
          <a:off x="2667000" y="3429000"/>
          <a:ext cx="676275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8" r:id="rId9" imgW="482391" imgH="241195" progId="Equation.DSMT4">
                  <p:embed/>
                </p:oleObj>
              </mc:Choice>
              <mc:Fallback>
                <p:oleObj r:id="rId9" imgW="482391" imgH="241195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3429000"/>
                        <a:ext cx="676275" cy="460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7" name="Object 6"/>
          <p:cNvGraphicFramePr>
            <a:graphicFrameLocks noChangeAspect="1"/>
          </p:cNvGraphicFramePr>
          <p:nvPr/>
        </p:nvGraphicFramePr>
        <p:xfrm>
          <a:off x="1219200" y="4267200"/>
          <a:ext cx="8382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9" r:id="rId11" imgW="609600" imgH="228600" progId="Equation.DSMT4">
                  <p:embed/>
                </p:oleObj>
              </mc:Choice>
              <mc:Fallback>
                <p:oleObj r:id="rId11" imgW="609600" imgH="2286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4267200"/>
                        <a:ext cx="8382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8" name="Object 7"/>
          <p:cNvGraphicFramePr>
            <a:graphicFrameLocks noChangeAspect="1"/>
          </p:cNvGraphicFramePr>
          <p:nvPr/>
        </p:nvGraphicFramePr>
        <p:xfrm>
          <a:off x="2590800" y="2819400"/>
          <a:ext cx="1524000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0" r:id="rId13" imgW="952087" imgH="253890" progId="Equation.DSMT4">
                  <p:embed/>
                </p:oleObj>
              </mc:Choice>
              <mc:Fallback>
                <p:oleObj r:id="rId13" imgW="952087" imgH="25389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2819400"/>
                        <a:ext cx="1524000" cy="48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57400"/>
            <a:ext cx="8229600" cy="4525963"/>
          </a:xfrm>
        </p:spPr>
        <p:txBody>
          <a:bodyPr/>
          <a:lstStyle/>
          <a:p>
            <a:pPr eaLnBrk="1" hangingPunct="1"/>
            <a:r>
              <a:rPr lang="sr-Cyrl-CS" sz="1800" smtClean="0"/>
              <a:t>Funkcija </a:t>
            </a:r>
            <a:r>
              <a:rPr lang="sr-Latn-CS" sz="1800" smtClean="0"/>
              <a:t>        </a:t>
            </a:r>
            <a:r>
              <a:rPr lang="en-US" sz="1800" smtClean="0"/>
              <a:t>    </a:t>
            </a:r>
            <a:r>
              <a:rPr lang="sr-Latn-CS" sz="1800" smtClean="0"/>
              <a:t> </a:t>
            </a:r>
            <a:r>
              <a:rPr lang="sr-Cyrl-CS" sz="1800" smtClean="0"/>
              <a:t>je </a:t>
            </a:r>
            <a:r>
              <a:rPr lang="sr-Cyrl-CS" sz="1800" b="1" smtClean="0"/>
              <a:t>ograničena</a:t>
            </a:r>
            <a:r>
              <a:rPr lang="sr-Cyrl-CS" sz="1800" smtClean="0"/>
              <a:t> ako važi:</a:t>
            </a:r>
            <a:endParaRPr lang="sr-Latn-CS" sz="1800" smtClean="0"/>
          </a:p>
          <a:p>
            <a:pPr eaLnBrk="1" hangingPunct="1"/>
            <a:endParaRPr lang="sr-Latn-CS" sz="1800" smtClean="0"/>
          </a:p>
          <a:p>
            <a:pPr eaLnBrk="1" hangingPunct="1"/>
            <a:endParaRPr lang="sr-Latn-CS" sz="1800" smtClean="0"/>
          </a:p>
          <a:p>
            <a:pPr eaLnBrk="1" hangingPunct="1">
              <a:buFontTx/>
              <a:buNone/>
            </a:pPr>
            <a:r>
              <a:rPr lang="en-US" sz="1800" smtClean="0"/>
              <a:t>	</a:t>
            </a:r>
            <a:r>
              <a:rPr lang="sr-Latn-CS" sz="1800" smtClean="0"/>
              <a:t>Grafik</a:t>
            </a:r>
            <a:r>
              <a:rPr lang="en-US" sz="1800" smtClean="0"/>
              <a:t> ograni</a:t>
            </a:r>
            <a:r>
              <a:rPr lang="sr-Latn-CS" sz="1800" smtClean="0"/>
              <a:t>čene  funkcije nalazi između dv</a:t>
            </a:r>
            <a:r>
              <a:rPr lang="en-US" sz="1800" smtClean="0"/>
              <a:t>ij</a:t>
            </a:r>
            <a:r>
              <a:rPr lang="sr-Latn-CS" sz="1800" smtClean="0"/>
              <a:t>e prave</a:t>
            </a:r>
            <a:r>
              <a:rPr lang="en-US" sz="1800" smtClean="0"/>
              <a:t>  </a:t>
            </a:r>
            <a:endParaRPr lang="sr-Latn-CS" sz="1800" smtClean="0"/>
          </a:p>
          <a:p>
            <a:pPr eaLnBrk="1" hangingPunct="1">
              <a:buFontTx/>
              <a:buNone/>
            </a:pPr>
            <a:r>
              <a:rPr lang="en-US" sz="1800" smtClean="0"/>
              <a:t>                 </a:t>
            </a:r>
            <a:endParaRPr lang="sr-Latn-CS" sz="1800" smtClean="0"/>
          </a:p>
          <a:p>
            <a:pPr eaLnBrk="1" hangingPunct="1">
              <a:buFontTx/>
              <a:buNone/>
            </a:pPr>
            <a:r>
              <a:rPr lang="sr-Latn-CS" sz="1800" smtClean="0"/>
              <a:t>                                               </a:t>
            </a:r>
            <a:r>
              <a:rPr lang="en-US" sz="1800" smtClean="0"/>
              <a:t>  </a:t>
            </a:r>
            <a:r>
              <a:rPr lang="sr-Latn-CS" sz="1800" smtClean="0"/>
              <a:t> i</a:t>
            </a:r>
            <a:endParaRPr lang="en-US" sz="1800" smtClean="0"/>
          </a:p>
          <a:p>
            <a:pPr eaLnBrk="1" hangingPunct="1">
              <a:buFontTx/>
              <a:buNone/>
            </a:pPr>
            <a:endParaRPr lang="sr-Latn-CS" sz="1800" smtClean="0"/>
          </a:p>
          <a:p>
            <a:pPr eaLnBrk="1" hangingPunct="1">
              <a:buFontTx/>
              <a:buNone/>
            </a:pPr>
            <a:endParaRPr lang="en-US" sz="1800" smtClean="0"/>
          </a:p>
          <a:p>
            <a:pPr eaLnBrk="1" hangingPunct="1">
              <a:buFontTx/>
              <a:buNone/>
            </a:pPr>
            <a:r>
              <a:rPr lang="sr-Latn-CS" sz="1800" smtClean="0"/>
              <a:t>	Ako brojevi   </a:t>
            </a:r>
            <a:r>
              <a:rPr lang="en-US" sz="1800" i="1" smtClean="0"/>
              <a:t>M</a:t>
            </a:r>
            <a:r>
              <a:rPr lang="sr-Latn-CS" sz="1800" i="1" smtClean="0"/>
              <a:t> </a:t>
            </a:r>
            <a:r>
              <a:rPr lang="sr-Latn-CS" sz="1800" smtClean="0"/>
              <a:t>   i    </a:t>
            </a:r>
            <a:r>
              <a:rPr lang="en-US" sz="1800" i="1" smtClean="0"/>
              <a:t>m</a:t>
            </a:r>
            <a:r>
              <a:rPr lang="sr-Latn-CS" sz="1800" i="1" smtClean="0"/>
              <a:t> </a:t>
            </a:r>
            <a:r>
              <a:rPr lang="sr-Latn-CS" sz="1800" smtClean="0"/>
              <a:t> ne postoje, za funkciju</a:t>
            </a:r>
            <a:r>
              <a:rPr lang="sr-Cyrl-CS" sz="1800" smtClean="0"/>
              <a:t> </a:t>
            </a:r>
            <a:r>
              <a:rPr lang="sr-Latn-CS" sz="1800" smtClean="0"/>
              <a:t>            </a:t>
            </a:r>
            <a:r>
              <a:rPr lang="en-US" sz="1800" smtClean="0"/>
              <a:t>   </a:t>
            </a:r>
            <a:r>
              <a:rPr lang="sr-Cyrl-CS" sz="1800" smtClean="0"/>
              <a:t>kažemo da je neograničena.</a:t>
            </a:r>
            <a:endParaRPr lang="sr-Latn-CS" sz="1800" smtClean="0"/>
          </a:p>
          <a:p>
            <a:pPr eaLnBrk="1" hangingPunct="1"/>
            <a:endParaRPr lang="sr-Latn-CS" sz="1800" smtClean="0"/>
          </a:p>
          <a:p>
            <a:pPr eaLnBrk="1" hangingPunct="1"/>
            <a:endParaRPr lang="sr-Latn-CS" sz="1800" smtClean="0"/>
          </a:p>
        </p:txBody>
      </p:sp>
      <p:sp>
        <p:nvSpPr>
          <p:cNvPr id="13319" name="Rectangle 2"/>
          <p:cNvSpPr>
            <a:spLocks noGrp="1" noChangeArrowheads="1"/>
          </p:cNvSpPr>
          <p:nvPr>
            <p:ph type="title"/>
          </p:nvPr>
        </p:nvSpPr>
        <p:spPr>
          <a:xfrm>
            <a:off x="3200400" y="304800"/>
            <a:ext cx="61722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CS" sz="2800" i="1" smtClean="0"/>
              <a:t>OSOBINE FUNKCIJA</a:t>
            </a:r>
            <a:endParaRPr lang="sr-Latn-CS" sz="2800" i="1" smtClean="0"/>
          </a:p>
        </p:txBody>
      </p:sp>
      <p:sp>
        <p:nvSpPr>
          <p:cNvPr id="23556" name="Rectangle 5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3557" name="Rectangle 7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3558" name="Object 2"/>
          <p:cNvGraphicFramePr>
            <a:graphicFrameLocks noChangeAspect="1"/>
          </p:cNvGraphicFramePr>
          <p:nvPr/>
        </p:nvGraphicFramePr>
        <p:xfrm>
          <a:off x="1676400" y="2514600"/>
          <a:ext cx="3509963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3" r:id="rId3" imgW="2501900" imgH="254000" progId="Equation.DSMT4">
                  <p:embed/>
                </p:oleObj>
              </mc:Choice>
              <mc:Fallback>
                <p:oleObj r:id="rId3" imgW="2501900" imgH="2540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2514600"/>
                        <a:ext cx="3509963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9" name="Rectangle 9"/>
          <p:cNvSpPr>
            <a:spLocks noChangeArrowheads="1"/>
          </p:cNvSpPr>
          <p:nvPr/>
        </p:nvSpPr>
        <p:spPr bwMode="auto">
          <a:xfrm>
            <a:off x="0" y="33480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3560" name="Object 3"/>
          <p:cNvGraphicFramePr>
            <a:graphicFrameLocks noChangeAspect="1"/>
          </p:cNvGraphicFramePr>
          <p:nvPr/>
        </p:nvGraphicFramePr>
        <p:xfrm>
          <a:off x="2667000" y="3810000"/>
          <a:ext cx="762000" cy="315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4" r:id="rId5" imgW="393359" imgH="164957" progId="Equation.DSMT4">
                  <p:embed/>
                </p:oleObj>
              </mc:Choice>
              <mc:Fallback>
                <p:oleObj r:id="rId5" imgW="393359" imgH="164957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3810000"/>
                        <a:ext cx="762000" cy="315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1" name="Rectangle 11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3562" name="Object 4"/>
          <p:cNvGraphicFramePr>
            <a:graphicFrameLocks noChangeAspect="1"/>
          </p:cNvGraphicFramePr>
          <p:nvPr/>
        </p:nvGraphicFramePr>
        <p:xfrm>
          <a:off x="5076825" y="3644900"/>
          <a:ext cx="923925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5" r:id="rId7" imgW="444307" imgH="203112" progId="Equation.DSMT4">
                  <p:embed/>
                </p:oleObj>
              </mc:Choice>
              <mc:Fallback>
                <p:oleObj r:id="rId7" imgW="444307" imgH="203112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825" y="3644900"/>
                        <a:ext cx="923925" cy="41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3" name="Rectangle 13"/>
          <p:cNvSpPr>
            <a:spLocks noChangeArrowheads="1"/>
          </p:cNvSpPr>
          <p:nvPr/>
        </p:nvSpPr>
        <p:spPr bwMode="auto">
          <a:xfrm>
            <a:off x="0" y="33575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3564" name="Rectangle 17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3565" name="Object 5"/>
          <p:cNvGraphicFramePr>
            <a:graphicFrameLocks noChangeAspect="1"/>
          </p:cNvGraphicFramePr>
          <p:nvPr/>
        </p:nvGraphicFramePr>
        <p:xfrm>
          <a:off x="1979613" y="1989138"/>
          <a:ext cx="630237" cy="436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6" r:id="rId9" imgW="368140" imgH="253890" progId="Equation.DSMT4">
                  <p:embed/>
                </p:oleObj>
              </mc:Choice>
              <mc:Fallback>
                <p:oleObj r:id="rId9" imgW="368140" imgH="25389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13" y="1989138"/>
                        <a:ext cx="630237" cy="436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6" name="Rectangle 19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3567" name="Object 6"/>
          <p:cNvGraphicFramePr>
            <a:graphicFrameLocks noChangeAspect="1"/>
          </p:cNvGraphicFramePr>
          <p:nvPr/>
        </p:nvGraphicFramePr>
        <p:xfrm>
          <a:off x="6443663" y="4581525"/>
          <a:ext cx="630237" cy="43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7" r:id="rId11" imgW="368140" imgH="253890" progId="Equation.DSMT4">
                  <p:embed/>
                </p:oleObj>
              </mc:Choice>
              <mc:Fallback>
                <p:oleObj r:id="rId11" imgW="368140" imgH="25389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3663" y="4581525"/>
                        <a:ext cx="630237" cy="436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r-Latn-CS" sz="1800" b="1" smtClean="0"/>
          </a:p>
          <a:p>
            <a:pPr eaLnBrk="1" hangingPunct="1">
              <a:buFontTx/>
              <a:buNone/>
            </a:pPr>
            <a:endParaRPr lang="sr-Latn-CS" sz="1800" b="1" smtClean="0"/>
          </a:p>
          <a:p>
            <a:pPr eaLnBrk="1" hangingPunct="1">
              <a:buFontTx/>
              <a:buNone/>
            </a:pPr>
            <a:r>
              <a:rPr lang="sr-Latn-CS" sz="1800" b="1" smtClean="0"/>
              <a:t>Prim</a:t>
            </a:r>
            <a:r>
              <a:rPr lang="en-US" sz="1800" b="1" smtClean="0"/>
              <a:t>j</a:t>
            </a:r>
            <a:r>
              <a:rPr lang="sr-Latn-CS" sz="1800" b="1" smtClean="0"/>
              <a:t>er 6</a:t>
            </a:r>
          </a:p>
          <a:p>
            <a:pPr eaLnBrk="1" hangingPunct="1">
              <a:buFontTx/>
              <a:buNone/>
            </a:pPr>
            <a:r>
              <a:rPr lang="sr-Cyrl-CS" sz="1600" smtClean="0"/>
              <a:t>Ispitati ograničenost funkcije</a:t>
            </a:r>
            <a:endParaRPr lang="sr-Latn-CS" sz="1600" smtClean="0"/>
          </a:p>
          <a:p>
            <a:pPr eaLnBrk="1" hangingPunct="1">
              <a:buFontTx/>
              <a:buNone/>
            </a:pPr>
            <a:endParaRPr lang="sr-Latn-CS" sz="1600" smtClean="0"/>
          </a:p>
          <a:p>
            <a:pPr eaLnBrk="1" hangingPunct="1">
              <a:buFontTx/>
              <a:buNone/>
            </a:pPr>
            <a:endParaRPr lang="sr-Latn-CS" sz="1600" smtClean="0"/>
          </a:p>
        </p:txBody>
      </p:sp>
      <p:graphicFrame>
        <p:nvGraphicFramePr>
          <p:cNvPr id="24579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4032250" y="2420938"/>
          <a:ext cx="1077913" cy="668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4" name="Equation" r:id="rId3" imgW="634725" imgH="393529" progId="Equation.DSMT4">
                  <p:embed/>
                </p:oleObj>
              </mc:Choice>
              <mc:Fallback>
                <p:oleObj name="Equation" r:id="rId3" imgW="634725" imgH="393529" progId="Equation.DSMT4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2250" y="2420938"/>
                        <a:ext cx="1077913" cy="668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0" name="Rectangle 7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4581" name="Rectangle 9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4582" name="Rectangle 11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r-Latn-CS" sz="1800" b="1" smtClean="0"/>
          </a:p>
          <a:p>
            <a:pPr eaLnBrk="1" hangingPunct="1">
              <a:buFontTx/>
              <a:buNone/>
            </a:pPr>
            <a:endParaRPr lang="sr-Latn-CS" sz="1800" b="1" smtClean="0"/>
          </a:p>
          <a:p>
            <a:pPr eaLnBrk="1" hangingPunct="1">
              <a:buFontTx/>
              <a:buNone/>
            </a:pPr>
            <a:r>
              <a:rPr lang="sr-Latn-CS" sz="1800" b="1" smtClean="0"/>
              <a:t>Prim</a:t>
            </a:r>
            <a:r>
              <a:rPr lang="en-US" sz="1800" b="1" smtClean="0"/>
              <a:t>j</a:t>
            </a:r>
            <a:r>
              <a:rPr lang="sr-Latn-CS" sz="1800" b="1" smtClean="0"/>
              <a:t>er 6</a:t>
            </a:r>
          </a:p>
          <a:p>
            <a:pPr eaLnBrk="1" hangingPunct="1">
              <a:buFontTx/>
              <a:buNone/>
            </a:pPr>
            <a:r>
              <a:rPr lang="sr-Cyrl-CS" sz="1600" smtClean="0"/>
              <a:t>Ispitati ograničenost funkcije</a:t>
            </a:r>
            <a:endParaRPr lang="sr-Latn-CS" sz="1600" smtClean="0"/>
          </a:p>
          <a:p>
            <a:pPr eaLnBrk="1" hangingPunct="1">
              <a:buFontTx/>
              <a:buNone/>
            </a:pPr>
            <a:endParaRPr lang="sr-Latn-CS" sz="1600" smtClean="0"/>
          </a:p>
          <a:p>
            <a:pPr eaLnBrk="1" hangingPunct="1">
              <a:buFontTx/>
              <a:buNone/>
            </a:pPr>
            <a:endParaRPr lang="sr-Latn-CS" sz="1600" smtClean="0"/>
          </a:p>
          <a:p>
            <a:pPr eaLnBrk="1" hangingPunct="1">
              <a:buFontTx/>
              <a:buNone/>
            </a:pPr>
            <a:r>
              <a:rPr lang="sr-Latn-CS" sz="1800" b="1" smtClean="0"/>
              <a:t>R</a:t>
            </a:r>
            <a:r>
              <a:rPr lang="en-US" sz="1800" b="1" smtClean="0"/>
              <a:t>j</a:t>
            </a:r>
            <a:r>
              <a:rPr lang="sr-Latn-CS" sz="1800" b="1" smtClean="0"/>
              <a:t>ešenje:</a:t>
            </a:r>
          </a:p>
          <a:p>
            <a:pPr eaLnBrk="1" hangingPunct="1"/>
            <a:endParaRPr lang="sr-Latn-CS" sz="1800" b="1" smtClean="0"/>
          </a:p>
          <a:p>
            <a:pPr eaLnBrk="1" hangingPunct="1">
              <a:buFontTx/>
              <a:buNone/>
            </a:pPr>
            <a:r>
              <a:rPr lang="sr-Cyrl-CS" sz="1600" smtClean="0"/>
              <a:t>Kako je za </a:t>
            </a:r>
            <a:r>
              <a:rPr lang="sr-Latn-CS" sz="1600" smtClean="0"/>
              <a:t> sve realne brojeve ispunjeno da je                                       zaključujemo da je</a:t>
            </a:r>
          </a:p>
          <a:p>
            <a:pPr eaLnBrk="1" hangingPunct="1">
              <a:buFontTx/>
              <a:buNone/>
            </a:pPr>
            <a:endParaRPr lang="sr-Latn-CS" sz="1600" smtClean="0"/>
          </a:p>
          <a:p>
            <a:pPr eaLnBrk="1" hangingPunct="1">
              <a:buFontTx/>
              <a:buNone/>
            </a:pPr>
            <a:r>
              <a:rPr lang="sr-Cyrl-CS" sz="1600" smtClean="0"/>
              <a:t>funkcija je ograničena na intervalu </a:t>
            </a:r>
            <a:endParaRPr lang="sr-Latn-CS" sz="1600" smtClean="0"/>
          </a:p>
        </p:txBody>
      </p:sp>
      <p:graphicFrame>
        <p:nvGraphicFramePr>
          <p:cNvPr id="25603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4140200" y="2349500"/>
          <a:ext cx="1077913" cy="668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2" name="Equation" r:id="rId3" imgW="634725" imgH="393529" progId="Equation.DSMT4">
                  <p:embed/>
                </p:oleObj>
              </mc:Choice>
              <mc:Fallback>
                <p:oleObj name="Equation" r:id="rId3" imgW="634725" imgH="393529" progId="Equation.DSMT4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0200" y="2349500"/>
                        <a:ext cx="1077913" cy="668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4" name="Rectangle 7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5605" name="Object 2"/>
          <p:cNvGraphicFramePr>
            <a:graphicFrameLocks noChangeAspect="1"/>
          </p:cNvGraphicFramePr>
          <p:nvPr/>
        </p:nvGraphicFramePr>
        <p:xfrm>
          <a:off x="5724525" y="3860800"/>
          <a:ext cx="1270000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3" name="Equation" r:id="rId5" imgW="825500" imgH="393700" progId="Equation.DSMT4">
                  <p:embed/>
                </p:oleObj>
              </mc:Choice>
              <mc:Fallback>
                <p:oleObj name="Equation" r:id="rId5" imgW="825500" imgH="3937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525" y="3860800"/>
                        <a:ext cx="1270000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6" name="Rectangle 9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5607" name="Object 3"/>
          <p:cNvGraphicFramePr>
            <a:graphicFrameLocks noChangeAspect="1"/>
          </p:cNvGraphicFramePr>
          <p:nvPr/>
        </p:nvGraphicFramePr>
        <p:xfrm>
          <a:off x="4500563" y="4797425"/>
          <a:ext cx="533400" cy="41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4" r:id="rId7" imgW="330057" imgH="253890" progId="Equation.3">
                  <p:embed/>
                </p:oleObj>
              </mc:Choice>
              <mc:Fallback>
                <p:oleObj r:id="rId7" imgW="330057" imgH="25389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3" y="4797425"/>
                        <a:ext cx="533400" cy="411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8" name="Rectangle 11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28800"/>
            <a:ext cx="8229600" cy="4525963"/>
          </a:xfrm>
        </p:spPr>
        <p:txBody>
          <a:bodyPr>
            <a:normAutofit lnSpcReduction="10000"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sr-Cyrl-CS" sz="1800" b="1" dirty="0" smtClean="0"/>
              <a:t>Nula</a:t>
            </a:r>
            <a:r>
              <a:rPr lang="sr-Cyrl-CS" sz="1800" dirty="0" smtClean="0"/>
              <a:t> funkcije je onaj broj</a:t>
            </a:r>
            <a:r>
              <a:rPr lang="sr-Latn-CS" sz="1800" dirty="0" smtClean="0"/>
              <a:t> </a:t>
            </a:r>
            <a:r>
              <a:rPr lang="sr-Cyrl-CS" sz="1800" dirty="0" smtClean="0"/>
              <a:t> </a:t>
            </a:r>
            <a:r>
              <a:rPr lang="sr-Latn-CS" sz="1800" dirty="0" smtClean="0"/>
              <a:t>                </a:t>
            </a:r>
            <a:r>
              <a:rPr lang="sr-Cyrl-CS" sz="1800" dirty="0" smtClean="0"/>
              <a:t>za koji je</a:t>
            </a:r>
            <a:r>
              <a:rPr lang="sr-Latn-CS" sz="1800" dirty="0" smtClean="0"/>
              <a:t>   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sr-Latn-CS" sz="1800" dirty="0" smtClean="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sr-Cyrl-CS" sz="1800" dirty="0" smtClean="0"/>
              <a:t>Nule funkcije su tačke pres</a:t>
            </a:r>
            <a:r>
              <a:rPr lang="en-US" sz="1800" dirty="0" smtClean="0"/>
              <a:t>j</a:t>
            </a:r>
            <a:r>
              <a:rPr lang="sr-Cyrl-CS" sz="1800" dirty="0" smtClean="0"/>
              <a:t>eka funkcije sa  </a:t>
            </a:r>
            <a:r>
              <a:rPr lang="sr-Latn-CS" sz="1800" dirty="0" smtClean="0"/>
              <a:t>      </a:t>
            </a:r>
            <a:r>
              <a:rPr lang="sr-Cyrl-CS" sz="1800" dirty="0" smtClean="0"/>
              <a:t>osom</a:t>
            </a:r>
            <a:r>
              <a:rPr lang="sr-Latn-CS" sz="1800" dirty="0" smtClean="0"/>
              <a:t> </a:t>
            </a:r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sr-Latn-CS" sz="1800" dirty="0" smtClean="0"/>
              <a:t>     </a:t>
            </a:r>
            <a:r>
              <a:rPr lang="sr-Cyrl-CS" sz="1800" dirty="0" smtClean="0"/>
              <a:t> </a:t>
            </a:r>
            <a:endParaRPr lang="sr-Latn-CS" sz="1800" dirty="0" smtClean="0"/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sr-Cyrl-CS" sz="1800" b="1" dirty="0" smtClean="0"/>
              <a:t>Prim</a:t>
            </a:r>
            <a:r>
              <a:rPr lang="en-US" sz="1800" b="1" dirty="0" smtClean="0"/>
              <a:t>j</a:t>
            </a:r>
            <a:r>
              <a:rPr lang="sr-Cyrl-CS" sz="1800" b="1" dirty="0" smtClean="0"/>
              <a:t>er</a:t>
            </a:r>
            <a:r>
              <a:rPr lang="sr-Latn-CS" sz="1800" b="1" dirty="0" smtClean="0"/>
              <a:t> 7</a:t>
            </a:r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sr-Latn-CS" sz="1800" b="1" dirty="0" smtClean="0"/>
              <a:t> </a:t>
            </a:r>
            <a:r>
              <a:rPr lang="sr-Cyrl-CS" sz="1600" dirty="0" smtClean="0"/>
              <a:t>Odrediti nul</a:t>
            </a:r>
            <a:r>
              <a:rPr lang="sr-Latn-CS" sz="1600" dirty="0" smtClean="0"/>
              <a:t>u</a:t>
            </a:r>
            <a:r>
              <a:rPr lang="sr-Cyrl-CS" sz="1600" dirty="0" smtClean="0"/>
              <a:t> funkcij</a:t>
            </a:r>
            <a:r>
              <a:rPr lang="sr-Latn-CS" sz="1600" dirty="0" smtClean="0"/>
              <a:t>e</a:t>
            </a:r>
            <a:endParaRPr lang="en-US" sz="1600" dirty="0" smtClean="0"/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endParaRPr lang="en-US" sz="1600" dirty="0" smtClean="0"/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endParaRPr lang="en-US" sz="1600" dirty="0" smtClean="0"/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sz="1800" b="1" dirty="0" err="1" smtClean="0"/>
              <a:t>Rje</a:t>
            </a:r>
            <a:r>
              <a:rPr lang="sr-Latn-CS" sz="1800" b="1" dirty="0" smtClean="0"/>
              <a:t>šenje:</a:t>
            </a:r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endParaRPr lang="sr-Latn-CS" sz="1800" b="1" dirty="0" smtClean="0"/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endParaRPr lang="sr-Latn-CS" sz="1800" b="1" dirty="0" smtClean="0"/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endParaRPr lang="sr-Latn-CS" sz="1800" b="1" dirty="0" smtClean="0"/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endParaRPr lang="sr-Latn-CS" sz="1800" b="1" dirty="0" smtClean="0"/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endParaRPr lang="sr-Latn-CS" sz="1800" b="1" dirty="0" smtClean="0"/>
          </a:p>
          <a:p>
            <a:pPr marL="36576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sr-Latn-CS" sz="1800" b="1" dirty="0" smtClean="0"/>
              <a:t>                                          </a:t>
            </a:r>
            <a:endParaRPr lang="sr-Latn-CS" sz="1800" dirty="0" smtClean="0"/>
          </a:p>
        </p:txBody>
      </p:sp>
      <p:sp>
        <p:nvSpPr>
          <p:cNvPr id="16391" name="Rectangle 2"/>
          <p:cNvSpPr>
            <a:spLocks noGrp="1" noChangeArrowheads="1"/>
          </p:cNvSpPr>
          <p:nvPr>
            <p:ph type="title"/>
          </p:nvPr>
        </p:nvSpPr>
        <p:spPr>
          <a:xfrm>
            <a:off x="2971800" y="304800"/>
            <a:ext cx="6324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CS" sz="2800" i="1" smtClean="0"/>
              <a:t>OSOBINE FUNKCIJA</a:t>
            </a:r>
            <a:endParaRPr lang="sr-Latn-CS" sz="2800" i="1" smtClean="0"/>
          </a:p>
        </p:txBody>
      </p:sp>
      <p:sp>
        <p:nvSpPr>
          <p:cNvPr id="26628" name="Rectangle 5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6629" name="Object 2"/>
          <p:cNvGraphicFramePr>
            <a:graphicFrameLocks noChangeAspect="1"/>
          </p:cNvGraphicFramePr>
          <p:nvPr/>
        </p:nvGraphicFramePr>
        <p:xfrm>
          <a:off x="3851275" y="1773238"/>
          <a:ext cx="877888" cy="43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8" r:id="rId3" imgW="457200" imgH="228600" progId="Equation.DSMT4">
                  <p:embed/>
                </p:oleObj>
              </mc:Choice>
              <mc:Fallback>
                <p:oleObj r:id="rId3" imgW="457200" imgH="2286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275" y="1773238"/>
                        <a:ext cx="877888" cy="439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0" name="Object 3"/>
          <p:cNvGraphicFramePr>
            <a:graphicFrameLocks noChangeAspect="1"/>
          </p:cNvGraphicFramePr>
          <p:nvPr/>
        </p:nvGraphicFramePr>
        <p:xfrm>
          <a:off x="6248400" y="1773238"/>
          <a:ext cx="1060450" cy="43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9" r:id="rId5" imgW="622030" imgH="253890" progId="Equation.DSMT4">
                  <p:embed/>
                </p:oleObj>
              </mc:Choice>
              <mc:Fallback>
                <p:oleObj r:id="rId5" imgW="622030" imgH="25389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1773238"/>
                        <a:ext cx="1060450" cy="439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1" name="Object 4"/>
          <p:cNvGraphicFramePr>
            <a:graphicFrameLocks noChangeAspect="1"/>
          </p:cNvGraphicFramePr>
          <p:nvPr/>
        </p:nvGraphicFramePr>
        <p:xfrm>
          <a:off x="5724525" y="2420938"/>
          <a:ext cx="381000" cy="30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0" r:id="rId7" imgW="228402" imgH="177646" progId="Equation.DSMT4">
                  <p:embed/>
                </p:oleObj>
              </mc:Choice>
              <mc:Fallback>
                <p:oleObj r:id="rId7" imgW="228402" imgH="177646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525" y="2420938"/>
                        <a:ext cx="381000" cy="301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2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663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6634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6635" name="Rectangle 19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6636" name="Object 5"/>
          <p:cNvGraphicFramePr>
            <a:graphicFrameLocks noChangeAspect="1"/>
          </p:cNvGraphicFramePr>
          <p:nvPr/>
        </p:nvGraphicFramePr>
        <p:xfrm>
          <a:off x="2971800" y="3429000"/>
          <a:ext cx="1773238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1" r:id="rId9" imgW="927100" imgH="228600" progId="Equation.3">
                  <p:embed/>
                </p:oleObj>
              </mc:Choice>
              <mc:Fallback>
                <p:oleObj r:id="rId9" imgW="92710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3429000"/>
                        <a:ext cx="1773238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7" name="Rectangle 21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6638" name="Object 6"/>
          <p:cNvGraphicFramePr>
            <a:graphicFrameLocks noChangeAspect="1"/>
          </p:cNvGraphicFramePr>
          <p:nvPr/>
        </p:nvGraphicFramePr>
        <p:xfrm>
          <a:off x="685800" y="5105400"/>
          <a:ext cx="5091113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2" r:id="rId11" imgW="2654300" imgH="228600" progId="Equation.DSMT4">
                  <p:embed/>
                </p:oleObj>
              </mc:Choice>
              <mc:Fallback>
                <p:oleObj r:id="rId11" imgW="2654300" imgH="2286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5105400"/>
                        <a:ext cx="5091113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9" name="Rectangle 25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6640" name="Rectangle 27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6641" name="Rectangle 29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6642" name="Rectangle 37"/>
          <p:cNvSpPr>
            <a:spLocks noChangeArrowheads="1"/>
          </p:cNvSpPr>
          <p:nvPr/>
        </p:nvSpPr>
        <p:spPr bwMode="auto">
          <a:xfrm>
            <a:off x="1676400" y="38100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288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sr-Latn-CS" sz="1800" smtClean="0"/>
              <a:t> </a:t>
            </a:r>
            <a:r>
              <a:rPr lang="sr-Cyrl-CS" sz="1800" b="1" smtClean="0"/>
              <a:t>Prim</a:t>
            </a:r>
            <a:r>
              <a:rPr lang="en-US" sz="1800" b="1" smtClean="0"/>
              <a:t>j</a:t>
            </a:r>
            <a:r>
              <a:rPr lang="sr-Cyrl-CS" sz="1800" b="1" smtClean="0"/>
              <a:t>er</a:t>
            </a:r>
            <a:r>
              <a:rPr lang="sr-Latn-CS" sz="1800" b="1" smtClean="0"/>
              <a:t> 8</a:t>
            </a:r>
          </a:p>
          <a:p>
            <a:pPr eaLnBrk="1" hangingPunct="1">
              <a:buFontTx/>
              <a:buNone/>
            </a:pPr>
            <a:r>
              <a:rPr lang="sr-Latn-CS" sz="1800" b="1" smtClean="0"/>
              <a:t> </a:t>
            </a:r>
            <a:r>
              <a:rPr lang="sr-Cyrl-CS" sz="1600" smtClean="0"/>
              <a:t>Odrediti nul</a:t>
            </a:r>
            <a:r>
              <a:rPr lang="sr-Latn-CS" sz="1600" smtClean="0"/>
              <a:t>u</a:t>
            </a:r>
            <a:r>
              <a:rPr lang="sr-Cyrl-CS" sz="1600" smtClean="0"/>
              <a:t> funkcij</a:t>
            </a:r>
            <a:r>
              <a:rPr lang="sr-Latn-CS" sz="1600" smtClean="0"/>
              <a:t>e</a:t>
            </a:r>
          </a:p>
          <a:p>
            <a:pPr eaLnBrk="1" hangingPunct="1">
              <a:buFontTx/>
              <a:buNone/>
            </a:pPr>
            <a:endParaRPr lang="sr-Latn-CS" sz="1600" smtClean="0"/>
          </a:p>
          <a:p>
            <a:pPr eaLnBrk="1" hangingPunct="1">
              <a:buFontTx/>
              <a:buNone/>
            </a:pPr>
            <a:endParaRPr lang="sr-Latn-CS" sz="1600" smtClean="0"/>
          </a:p>
          <a:p>
            <a:pPr eaLnBrk="1" hangingPunct="1">
              <a:buFontTx/>
              <a:buNone/>
            </a:pPr>
            <a:endParaRPr lang="sr-Latn-CS" sz="1800" b="1" smtClean="0"/>
          </a:p>
          <a:p>
            <a:pPr eaLnBrk="1" hangingPunct="1">
              <a:buFontTx/>
              <a:buNone/>
            </a:pPr>
            <a:endParaRPr lang="sr-Latn-CS" sz="1800" b="1" smtClean="0"/>
          </a:p>
          <a:p>
            <a:pPr eaLnBrk="1" hangingPunct="1">
              <a:buFontTx/>
              <a:buNone/>
            </a:pPr>
            <a:endParaRPr lang="sr-Latn-CS" sz="1600" smtClean="0"/>
          </a:p>
          <a:p>
            <a:pPr eaLnBrk="1" hangingPunct="1">
              <a:buFontTx/>
              <a:buNone/>
            </a:pPr>
            <a:endParaRPr lang="sr-Latn-CS" sz="1600" smtClean="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2971800" y="304800"/>
            <a:ext cx="6324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CS" sz="2800" i="1" smtClean="0"/>
              <a:t>OSOBINE FUNKCIJA</a:t>
            </a:r>
            <a:endParaRPr lang="sr-Latn-CS" sz="2800" i="1" smtClean="0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653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654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655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656" name="Rectangle 11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657" name="Rectangle 13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7658" name="Object 2"/>
          <p:cNvGraphicFramePr>
            <a:graphicFrameLocks noChangeAspect="1"/>
          </p:cNvGraphicFramePr>
          <p:nvPr/>
        </p:nvGraphicFramePr>
        <p:xfrm>
          <a:off x="3048000" y="1905000"/>
          <a:ext cx="1206500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4" r:id="rId3" imgW="660400" imgH="419100" progId="Equation.3">
                  <p:embed/>
                </p:oleObj>
              </mc:Choice>
              <mc:Fallback>
                <p:oleObj r:id="rId3" imgW="660400" imgH="4191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1905000"/>
                        <a:ext cx="1206500" cy="768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9" name="Rectangle 16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660" name="Rectangle 18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661" name="Rectangle 19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662" name="Rectangle 23"/>
          <p:cNvSpPr>
            <a:spLocks noChangeArrowheads="1"/>
          </p:cNvSpPr>
          <p:nvPr/>
        </p:nvSpPr>
        <p:spPr bwMode="auto">
          <a:xfrm>
            <a:off x="1676400" y="38100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sr-Latn-CS" sz="2400" b="1" i="1" smtClean="0"/>
          </a:p>
          <a:p>
            <a:pPr eaLnBrk="1" hangingPunct="1">
              <a:lnSpc>
                <a:spcPct val="90000"/>
              </a:lnSpc>
            </a:pPr>
            <a:endParaRPr lang="en-US" sz="2400" b="1" i="1" smtClean="0"/>
          </a:p>
          <a:p>
            <a:pPr eaLnBrk="1" hangingPunct="1">
              <a:lnSpc>
                <a:spcPct val="90000"/>
              </a:lnSpc>
            </a:pPr>
            <a:r>
              <a:rPr lang="sr-Cyrl-CS" sz="2400" b="1" i="1" smtClean="0"/>
              <a:t>POJAM FUNKCIJE</a:t>
            </a:r>
            <a:endParaRPr lang="sr-Latn-CS" sz="2400" b="1" i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r-Latn-CS" sz="2400" b="1" i="1" smtClean="0"/>
              <a:t>                                                    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r-Latn-CS" sz="2400" b="1" i="1" smtClean="0"/>
              <a:t>                                                         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r-Latn-CS" sz="1800" i="1" smtClean="0"/>
              <a:t>     </a:t>
            </a:r>
            <a:r>
              <a:rPr lang="sr-Cyrl-CS" sz="1800" i="1" smtClean="0"/>
              <a:t>Put od fiksnih veličina </a:t>
            </a:r>
            <a:r>
              <a:rPr lang="sr-Latn-CS" sz="1800" i="1" smtClean="0"/>
              <a:t>do</a:t>
            </a:r>
            <a:r>
              <a:rPr lang="sr-Cyrl-CS" sz="1800" i="1" smtClean="0"/>
              <a:t> prom</a:t>
            </a:r>
            <a:r>
              <a:rPr lang="en-US" sz="1800" i="1" smtClean="0"/>
              <a:t>j</a:t>
            </a:r>
            <a:r>
              <a:rPr lang="sr-Cyrl-CS" sz="1800" i="1" smtClean="0"/>
              <a:t>enljiv</a:t>
            </a:r>
            <a:r>
              <a:rPr lang="sr-Latn-CS" sz="1800" i="1" smtClean="0"/>
              <a:t>ih</a:t>
            </a:r>
            <a:r>
              <a:rPr lang="sr-Cyrl-CS" sz="1800" i="1" smtClean="0"/>
              <a:t>, kao apstrakciji višeg stepena, vezan je za period od 13 do 16 veka. Dekartova metoda koordinata omogućila je definisanje funkcionalne zavisnosti i dalji razvoj matematike. Tek u 19 v</a:t>
            </a:r>
            <a:r>
              <a:rPr lang="en-US" sz="1800" i="1" smtClean="0"/>
              <a:t>ij</a:t>
            </a:r>
            <a:r>
              <a:rPr lang="sr-Cyrl-CS" sz="1800" i="1" smtClean="0"/>
              <a:t>eku n</a:t>
            </a:r>
            <a:r>
              <a:rPr lang="en-US" sz="1800" i="1" smtClean="0"/>
              <a:t>j</a:t>
            </a:r>
            <a:r>
              <a:rPr lang="sr-Cyrl-CS" sz="1800" i="1" smtClean="0"/>
              <a:t>emački matematičar </a:t>
            </a:r>
            <a:r>
              <a:rPr lang="sr-Latn-CS" sz="1800" i="1" smtClean="0"/>
              <a:t>L. Dirichlet ( 1805</a:t>
            </a:r>
            <a:r>
              <a:rPr lang="en-US" sz="1800" i="1" smtClean="0"/>
              <a:t>.</a:t>
            </a:r>
            <a:r>
              <a:rPr lang="sr-Latn-CS" sz="1800" i="1" smtClean="0"/>
              <a:t>-1859</a:t>
            </a:r>
            <a:r>
              <a:rPr lang="en-US" sz="1800" i="1" smtClean="0"/>
              <a:t>.</a:t>
            </a:r>
            <a:r>
              <a:rPr lang="sr-Latn-CS" sz="1800" i="1" smtClean="0"/>
              <a:t> ) na</a:t>
            </a:r>
            <a:r>
              <a:rPr lang="sr-Cyrl-CS" sz="1800" i="1" smtClean="0"/>
              <a:t>p</a:t>
            </a:r>
            <a:r>
              <a:rPr lang="sr-Latn-CS" sz="1800" i="1" smtClean="0"/>
              <a:t>ravio je odlučijući korak u </a:t>
            </a:r>
            <a:r>
              <a:rPr lang="sr-Cyrl-CS" sz="1800" i="1" smtClean="0"/>
              <a:t>uopštavanju pojma funkcije, prekinuvši tradicionalna shvatanja kojim se pojam funkcije izjednačavao sa pojmom analitičkog izraza i daje definiciju koju mi danas modifikovano koristimo. Moderna teorija skupova otišla je još dalje i oslobodila pojam funkcije ograničenja vezanih za domen i kodomen.</a:t>
            </a:r>
            <a:endParaRPr lang="sr-Latn-CS" sz="1800" i="1" smtClean="0"/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124200" y="685800"/>
            <a:ext cx="6172200" cy="1265238"/>
          </a:xfrm>
        </p:spPr>
        <p:txBody>
          <a:bodyPr/>
          <a:lstStyle/>
          <a:p>
            <a:pPr marL="838200" indent="-838200" eaLnBrk="1" fontAlgn="auto" hangingPunct="1">
              <a:spcAft>
                <a:spcPts val="0"/>
              </a:spcAft>
              <a:defRPr/>
            </a:pPr>
            <a:r>
              <a:rPr lang="en-US" sz="2800" i="1" smtClean="0"/>
              <a:t>Istorijat</a:t>
            </a:r>
            <a:br>
              <a:rPr lang="en-US" sz="2800" i="1" smtClean="0"/>
            </a:br>
            <a:endParaRPr lang="sr-Latn-CS" sz="2800" i="1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288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sr-Latn-CS" sz="1800" smtClean="0"/>
              <a:t> </a:t>
            </a:r>
            <a:r>
              <a:rPr lang="sr-Cyrl-CS" sz="1800" b="1" smtClean="0"/>
              <a:t>Prim</a:t>
            </a:r>
            <a:r>
              <a:rPr lang="en-US" sz="1800" b="1" smtClean="0"/>
              <a:t>j</a:t>
            </a:r>
            <a:r>
              <a:rPr lang="sr-Cyrl-CS" sz="1800" b="1" smtClean="0"/>
              <a:t>er</a:t>
            </a:r>
            <a:r>
              <a:rPr lang="sr-Latn-CS" sz="1800" b="1" smtClean="0"/>
              <a:t> 8</a:t>
            </a:r>
          </a:p>
          <a:p>
            <a:pPr eaLnBrk="1" hangingPunct="1">
              <a:buFontTx/>
              <a:buNone/>
            </a:pPr>
            <a:r>
              <a:rPr lang="sr-Latn-CS" sz="1800" b="1" smtClean="0"/>
              <a:t> </a:t>
            </a:r>
            <a:r>
              <a:rPr lang="sr-Cyrl-CS" sz="1600" smtClean="0"/>
              <a:t>Odrediti nul</a:t>
            </a:r>
            <a:r>
              <a:rPr lang="sr-Latn-CS" sz="1600" smtClean="0"/>
              <a:t>u</a:t>
            </a:r>
            <a:r>
              <a:rPr lang="sr-Cyrl-CS" sz="1600" smtClean="0"/>
              <a:t> funkcij</a:t>
            </a:r>
            <a:r>
              <a:rPr lang="sr-Latn-CS" sz="1600" smtClean="0"/>
              <a:t>e</a:t>
            </a:r>
          </a:p>
          <a:p>
            <a:pPr eaLnBrk="1" hangingPunct="1">
              <a:buFontTx/>
              <a:buNone/>
            </a:pPr>
            <a:endParaRPr lang="sr-Latn-CS" sz="1600" smtClean="0"/>
          </a:p>
          <a:p>
            <a:pPr eaLnBrk="1" hangingPunct="1">
              <a:buFontTx/>
              <a:buNone/>
            </a:pPr>
            <a:endParaRPr lang="sr-Latn-CS" sz="1600" smtClean="0"/>
          </a:p>
          <a:p>
            <a:pPr eaLnBrk="1" hangingPunct="1">
              <a:buFontTx/>
              <a:buNone/>
            </a:pPr>
            <a:r>
              <a:rPr lang="sr-Latn-CS" sz="1800" b="1" smtClean="0"/>
              <a:t>R</a:t>
            </a:r>
            <a:r>
              <a:rPr lang="en-US" sz="1800" b="1" smtClean="0"/>
              <a:t>j</a:t>
            </a:r>
            <a:r>
              <a:rPr lang="sr-Latn-CS" sz="1800" b="1" smtClean="0"/>
              <a:t>ešenje:</a:t>
            </a:r>
          </a:p>
          <a:p>
            <a:pPr eaLnBrk="1" hangingPunct="1">
              <a:buFontTx/>
              <a:buNone/>
            </a:pPr>
            <a:endParaRPr lang="sr-Latn-CS" sz="1800" b="1" smtClean="0"/>
          </a:p>
          <a:p>
            <a:pPr eaLnBrk="1" hangingPunct="1">
              <a:buFontTx/>
              <a:buNone/>
            </a:pPr>
            <a:endParaRPr lang="sr-Latn-CS" sz="1800" b="1" smtClean="0"/>
          </a:p>
          <a:p>
            <a:pPr eaLnBrk="1" hangingPunct="1">
              <a:buFontTx/>
              <a:buNone/>
            </a:pPr>
            <a:endParaRPr lang="sr-Latn-CS" sz="1600" smtClean="0"/>
          </a:p>
          <a:p>
            <a:pPr eaLnBrk="1" hangingPunct="1">
              <a:buFontTx/>
              <a:buNone/>
            </a:pPr>
            <a:r>
              <a:rPr lang="sr-Cyrl-CS" sz="1600" smtClean="0"/>
              <a:t>Kako funkcija nije definisana za </a:t>
            </a:r>
            <a:r>
              <a:rPr lang="sr-Latn-CS" sz="1600" smtClean="0"/>
              <a:t>                </a:t>
            </a:r>
            <a:r>
              <a:rPr lang="sr-Cyrl-CS" sz="1600" smtClean="0"/>
              <a:t>nula funkcije je samo </a:t>
            </a:r>
            <a:endParaRPr lang="sr-Latn-CS" sz="1600" smtClean="0"/>
          </a:p>
        </p:txBody>
      </p:sp>
      <p:sp>
        <p:nvSpPr>
          <p:cNvPr id="18438" name="Rectangle 2"/>
          <p:cNvSpPr>
            <a:spLocks noGrp="1" noChangeArrowheads="1"/>
          </p:cNvSpPr>
          <p:nvPr>
            <p:ph type="title"/>
          </p:nvPr>
        </p:nvSpPr>
        <p:spPr>
          <a:xfrm>
            <a:off x="2971800" y="304800"/>
            <a:ext cx="6324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CS" sz="2800" i="1" smtClean="0"/>
              <a:t>OSOBINE FUNKCIJA</a:t>
            </a:r>
            <a:endParaRPr lang="sr-Latn-CS" sz="2800" i="1" smtClean="0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8677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8678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8679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8680" name="Rectangle 11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8681" name="Rectangle 13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8682" name="Object 2"/>
          <p:cNvGraphicFramePr>
            <a:graphicFrameLocks noChangeAspect="1"/>
          </p:cNvGraphicFramePr>
          <p:nvPr/>
        </p:nvGraphicFramePr>
        <p:xfrm>
          <a:off x="3048000" y="1905000"/>
          <a:ext cx="1206500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4" r:id="rId3" imgW="660400" imgH="419100" progId="Equation.3">
                  <p:embed/>
                </p:oleObj>
              </mc:Choice>
              <mc:Fallback>
                <p:oleObj r:id="rId3" imgW="660400" imgH="4191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1905000"/>
                        <a:ext cx="1206500" cy="768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3" name="Rectangle 16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8684" name="Object 3"/>
          <p:cNvGraphicFramePr>
            <a:graphicFrameLocks noChangeAspect="1"/>
          </p:cNvGraphicFramePr>
          <p:nvPr/>
        </p:nvGraphicFramePr>
        <p:xfrm>
          <a:off x="914400" y="3733800"/>
          <a:ext cx="3602038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5" r:id="rId5" imgW="1879600" imgH="228600" progId="Equation.DSMT4">
                  <p:embed/>
                </p:oleObj>
              </mc:Choice>
              <mc:Fallback>
                <p:oleObj r:id="rId5" imgW="1879600" imgH="2286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3733800"/>
                        <a:ext cx="3602038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5" name="Rectangle 18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8686" name="Rectangle 19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8687" name="Object 4"/>
          <p:cNvGraphicFramePr>
            <a:graphicFrameLocks noChangeAspect="1"/>
          </p:cNvGraphicFramePr>
          <p:nvPr/>
        </p:nvGraphicFramePr>
        <p:xfrm>
          <a:off x="7235825" y="4292600"/>
          <a:ext cx="868363" cy="35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6" r:id="rId7" imgW="482391" imgH="203112" progId="Equation.DSMT4">
                  <p:embed/>
                </p:oleObj>
              </mc:Choice>
              <mc:Fallback>
                <p:oleObj r:id="rId7" imgW="482391" imgH="203112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5825" y="4292600"/>
                        <a:ext cx="868363" cy="357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8" name="Object 5"/>
          <p:cNvGraphicFramePr>
            <a:graphicFrameLocks noChangeAspect="1"/>
          </p:cNvGraphicFramePr>
          <p:nvPr/>
        </p:nvGraphicFramePr>
        <p:xfrm>
          <a:off x="3941763" y="4292600"/>
          <a:ext cx="658812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7" r:id="rId9" imgW="355138" imgH="177569" progId="Equation.DSMT4">
                  <p:embed/>
                </p:oleObj>
              </mc:Choice>
              <mc:Fallback>
                <p:oleObj r:id="rId9" imgW="355138" imgH="177569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1763" y="4292600"/>
                        <a:ext cx="658812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9" name="Rectangle 23"/>
          <p:cNvSpPr>
            <a:spLocks noChangeArrowheads="1"/>
          </p:cNvSpPr>
          <p:nvPr/>
        </p:nvSpPr>
        <p:spPr bwMode="auto">
          <a:xfrm>
            <a:off x="1676400" y="38100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sz="1600" smtClean="0"/>
              <a:t>Funkcija je</a:t>
            </a:r>
            <a:r>
              <a:rPr lang="sr-Latn-CS" sz="1600" smtClean="0"/>
              <a:t>                    </a:t>
            </a:r>
            <a:r>
              <a:rPr lang="sr-Cyrl-CS" sz="1600" b="1" smtClean="0"/>
              <a:t>parna</a:t>
            </a:r>
            <a:r>
              <a:rPr lang="sr-Cyrl-CS" sz="1600" i="1" smtClean="0"/>
              <a:t> </a:t>
            </a:r>
            <a:r>
              <a:rPr lang="sr-Cyrl-CS" sz="1600" smtClean="0"/>
              <a:t>ako je</a:t>
            </a:r>
            <a:r>
              <a:rPr lang="sr-Cyrl-CS" sz="2800" smtClean="0"/>
              <a:t> </a:t>
            </a:r>
            <a:endParaRPr lang="sr-Latn-CS" sz="2800" smtClean="0"/>
          </a:p>
          <a:p>
            <a:pPr eaLnBrk="1" hangingPunct="1">
              <a:lnSpc>
                <a:spcPct val="80000"/>
              </a:lnSpc>
            </a:pPr>
            <a:endParaRPr lang="sr-Latn-CS" sz="1600" smtClean="0"/>
          </a:p>
          <a:p>
            <a:pPr eaLnBrk="1" hangingPunct="1">
              <a:lnSpc>
                <a:spcPct val="80000"/>
              </a:lnSpc>
            </a:pPr>
            <a:r>
              <a:rPr lang="sr-Cyrl-CS" sz="1600" smtClean="0"/>
              <a:t>Grafik parne funkcije je simetričan u odnosu na osu </a:t>
            </a:r>
            <a:r>
              <a:rPr lang="sr-Latn-CS" sz="1600" i="1" smtClean="0"/>
              <a:t>y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r-Latn-CS" sz="1600" i="1" smtClean="0"/>
          </a:p>
          <a:p>
            <a:pPr eaLnBrk="1" hangingPunct="1">
              <a:lnSpc>
                <a:spcPct val="80000"/>
              </a:lnSpc>
            </a:pPr>
            <a:r>
              <a:rPr lang="sr-Cyrl-CS" sz="1600" smtClean="0"/>
              <a:t>Funkcija</a:t>
            </a:r>
            <a:r>
              <a:rPr lang="sr-Latn-CS" sz="1600" smtClean="0"/>
              <a:t>                 </a:t>
            </a:r>
            <a:r>
              <a:rPr lang="sr-Cyrl-CS" sz="1600" smtClean="0"/>
              <a:t>je </a:t>
            </a:r>
            <a:r>
              <a:rPr lang="sr-Cyrl-CS" sz="1600" b="1" smtClean="0"/>
              <a:t>neparna</a:t>
            </a:r>
            <a:r>
              <a:rPr lang="sr-Cyrl-CS" sz="1600" smtClean="0"/>
              <a:t> ako je</a:t>
            </a:r>
            <a:r>
              <a:rPr lang="sr-Cyrl-CS" sz="2800" smtClean="0"/>
              <a:t> </a:t>
            </a:r>
            <a:r>
              <a:rPr lang="sr-Latn-CS" sz="2800" smtClean="0"/>
              <a:t>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r-Latn-CS" sz="2800" smtClean="0"/>
          </a:p>
          <a:p>
            <a:pPr eaLnBrk="1" hangingPunct="1">
              <a:lnSpc>
                <a:spcPct val="80000"/>
              </a:lnSpc>
            </a:pPr>
            <a:r>
              <a:rPr lang="sr-Cyrl-CS" sz="1600" smtClean="0"/>
              <a:t>Grafik </a:t>
            </a:r>
            <a:r>
              <a:rPr lang="sr-Latn-CS" sz="1600" smtClean="0"/>
              <a:t>ne</a:t>
            </a:r>
            <a:r>
              <a:rPr lang="sr-Cyrl-CS" sz="1600" smtClean="0"/>
              <a:t>parne funkcije je simetričan u odnosu na </a:t>
            </a:r>
            <a:r>
              <a:rPr lang="sr-Latn-CS" sz="1600" smtClean="0"/>
              <a:t>koordinatni početak</a:t>
            </a:r>
            <a:endParaRPr lang="sr-Latn-CS" sz="1600" i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CS" sz="2800" smtClean="0"/>
              <a:t>   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CS" sz="1600" b="1" smtClean="0"/>
              <a:t>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r-Latn-CS" sz="16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r-Latn-CS" sz="16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CS" sz="1600" b="1" smtClean="0"/>
              <a:t> </a:t>
            </a:r>
          </a:p>
        </p:txBody>
      </p:sp>
      <p:sp>
        <p:nvSpPr>
          <p:cNvPr id="19462" name="Rectangle 2"/>
          <p:cNvSpPr>
            <a:spLocks noGrp="1" noChangeArrowheads="1"/>
          </p:cNvSpPr>
          <p:nvPr>
            <p:ph type="title"/>
          </p:nvPr>
        </p:nvSpPr>
        <p:spPr>
          <a:xfrm>
            <a:off x="3733800" y="304800"/>
            <a:ext cx="5715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CS" sz="2800" i="1" smtClean="0"/>
              <a:t>OSOBINE FUNKCIJA</a:t>
            </a:r>
            <a:endParaRPr lang="sr-Latn-CS" sz="2800" i="1" smtClean="0"/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9701" name="Object 2"/>
          <p:cNvGraphicFramePr>
            <a:graphicFrameLocks noChangeAspect="1"/>
          </p:cNvGraphicFramePr>
          <p:nvPr/>
        </p:nvGraphicFramePr>
        <p:xfrm>
          <a:off x="1979613" y="2636838"/>
          <a:ext cx="630237" cy="436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1" r:id="rId3" imgW="368140" imgH="253890" progId="Equation.3">
                  <p:embed/>
                </p:oleObj>
              </mc:Choice>
              <mc:Fallback>
                <p:oleObj r:id="rId3" imgW="368140" imgH="25389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13" y="2636838"/>
                        <a:ext cx="630237" cy="436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9703" name="Object 3"/>
          <p:cNvGraphicFramePr>
            <a:graphicFrameLocks noChangeAspect="1"/>
          </p:cNvGraphicFramePr>
          <p:nvPr/>
        </p:nvGraphicFramePr>
        <p:xfrm>
          <a:off x="5148263" y="1484313"/>
          <a:ext cx="1673225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2" r:id="rId5" imgW="977476" imgH="253890" progId="Equation.3">
                  <p:embed/>
                </p:oleObj>
              </mc:Choice>
              <mc:Fallback>
                <p:oleObj r:id="rId5" imgW="977476" imgH="25389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263" y="1484313"/>
                        <a:ext cx="1673225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4" name="Rectangle 8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9705" name="Rectangle 10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9706" name="Object 4"/>
          <p:cNvGraphicFramePr>
            <a:graphicFrameLocks noChangeAspect="1"/>
          </p:cNvGraphicFramePr>
          <p:nvPr/>
        </p:nvGraphicFramePr>
        <p:xfrm>
          <a:off x="2124075" y="1484313"/>
          <a:ext cx="630238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3" r:id="rId7" imgW="368140" imgH="253890" progId="Equation.3">
                  <p:embed/>
                </p:oleObj>
              </mc:Choice>
              <mc:Fallback>
                <p:oleObj r:id="rId7" imgW="368140" imgH="25389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075" y="1484313"/>
                        <a:ext cx="630238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7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9708" name="Object 5"/>
          <p:cNvGraphicFramePr>
            <a:graphicFrameLocks noChangeAspect="1"/>
          </p:cNvGraphicFramePr>
          <p:nvPr/>
        </p:nvGraphicFramePr>
        <p:xfrm>
          <a:off x="5292725" y="2636838"/>
          <a:ext cx="1447800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4" r:id="rId8" imgW="1054100" imgH="254000" progId="Equation.3">
                  <p:embed/>
                </p:oleObj>
              </mc:Choice>
              <mc:Fallback>
                <p:oleObj r:id="rId8" imgW="1054100" imgH="2540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2636838"/>
                        <a:ext cx="1447800" cy="352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9" name="Rectangle 14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9710" name="Rectangle 16"/>
          <p:cNvSpPr>
            <a:spLocks noChangeArrowheads="1"/>
          </p:cNvSpPr>
          <p:nvPr/>
        </p:nvSpPr>
        <p:spPr bwMode="auto">
          <a:xfrm>
            <a:off x="0" y="32908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9711" name="Rectangle 17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9712" name="Rectangle 19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9713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9714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9715" name="Rectangle 24"/>
          <p:cNvSpPr>
            <a:spLocks noChangeArrowheads="1"/>
          </p:cNvSpPr>
          <p:nvPr/>
        </p:nvSpPr>
        <p:spPr bwMode="auto">
          <a:xfrm>
            <a:off x="4448175" y="3108325"/>
            <a:ext cx="247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sr-Latn-CS"/>
              <a:t> </a:t>
            </a:r>
          </a:p>
        </p:txBody>
      </p:sp>
      <p:sp>
        <p:nvSpPr>
          <p:cNvPr id="29716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12875"/>
            <a:ext cx="8229600" cy="5184775"/>
          </a:xfrm>
        </p:spPr>
        <p:txBody>
          <a:bodyPr>
            <a:normAutofit fontScale="92500"/>
          </a:bodyPr>
          <a:lstStyle/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sr-Latn-CS" sz="1600" b="1" dirty="0" smtClean="0"/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sr-Cyrl-CS" sz="1800" b="1" dirty="0" smtClean="0"/>
              <a:t>Prim</a:t>
            </a:r>
            <a:r>
              <a:rPr lang="en-US" sz="1800" b="1" dirty="0" smtClean="0"/>
              <a:t>j</a:t>
            </a:r>
            <a:r>
              <a:rPr lang="sr-Cyrl-CS" sz="1800" b="1" dirty="0" smtClean="0"/>
              <a:t>er</a:t>
            </a:r>
            <a:r>
              <a:rPr lang="sr-Latn-CS" sz="1800" b="1" dirty="0" smtClean="0"/>
              <a:t> 9</a:t>
            </a:r>
            <a:r>
              <a:rPr lang="en-US" sz="1800" b="1" dirty="0" smtClean="0"/>
              <a:t>    </a:t>
            </a:r>
            <a:r>
              <a:rPr lang="sr-Latn-CS" sz="1600" dirty="0" smtClean="0"/>
              <a:t> Ispitati parnost i neparnost funkcija: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sr-Latn-CS" sz="1600" dirty="0" smtClean="0"/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sr-Latn-CS" sz="1600" dirty="0" smtClean="0"/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sr-Latn-CS" sz="1600" dirty="0" smtClean="0"/>
              <a:t>     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sr-Latn-CS" sz="1600" dirty="0" smtClean="0"/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sr-Latn-CS" sz="1600" dirty="0" smtClean="0"/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sr-Latn-CS" sz="1600" dirty="0" smtClean="0"/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sz="1800" b="1" dirty="0" smtClean="0"/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sz="1800" b="1" dirty="0"/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sz="1800" b="1" dirty="0" smtClean="0"/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sz="1800" b="1" dirty="0"/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sr-Latn-CS" sz="1800" b="1" dirty="0" smtClean="0"/>
              <a:t>Rešenje: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sr-Latn-CS" sz="1800" b="1" dirty="0" smtClean="0"/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sr-Latn-CS" sz="1600" dirty="0" smtClean="0"/>
              <a:t>                                                                                                     </a:t>
            </a:r>
            <a:r>
              <a:rPr lang="sr-Cyrl-CS" sz="1600" dirty="0" smtClean="0"/>
              <a:t>f</a:t>
            </a:r>
            <a:r>
              <a:rPr lang="sr-Latn-CS" sz="1600" dirty="0" smtClean="0"/>
              <a:t>unkcija je ne</a:t>
            </a:r>
            <a:r>
              <a:rPr lang="sr-Cyrl-CS" sz="1600" dirty="0" smtClean="0"/>
              <a:t>parna</a:t>
            </a:r>
            <a:r>
              <a:rPr lang="sr-Latn-CS" sz="1600" dirty="0" smtClean="0"/>
              <a:t>. 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sr-Latn-CS" sz="1600" dirty="0" smtClean="0"/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sr-Latn-CS" sz="1600" dirty="0" smtClean="0"/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sr-Latn-CS" sz="1600" dirty="0" smtClean="0"/>
              <a:t>                                                                                                      funkcija je parna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sr-Latn-CS" sz="1600" dirty="0" smtClean="0"/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sr-Latn-CS" sz="1600" dirty="0" smtClean="0"/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sr-Latn-CS" sz="1600" dirty="0" smtClean="0"/>
              <a:t>                                                                              </a:t>
            </a:r>
            <a:r>
              <a:rPr lang="sr-Cyrl-CS" sz="1600" dirty="0" smtClean="0"/>
              <a:t>f</a:t>
            </a:r>
            <a:r>
              <a:rPr lang="sr-Latn-CS" sz="1600" dirty="0" smtClean="0"/>
              <a:t>unkcija nije ni parna   ni neparna.</a:t>
            </a:r>
          </a:p>
        </p:txBody>
      </p:sp>
      <p:sp>
        <p:nvSpPr>
          <p:cNvPr id="20488" name="Rectangle 2"/>
          <p:cNvSpPr>
            <a:spLocks noGrp="1" noChangeArrowheads="1"/>
          </p:cNvSpPr>
          <p:nvPr>
            <p:ph type="title"/>
          </p:nvPr>
        </p:nvSpPr>
        <p:spPr>
          <a:xfrm>
            <a:off x="3733800" y="304800"/>
            <a:ext cx="5715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CS" sz="2800" i="1" smtClean="0"/>
              <a:t>OSOBINE FUNKCIJA</a:t>
            </a:r>
            <a:endParaRPr lang="sr-Latn-CS" sz="2800" i="1" smtClean="0"/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0725" name="Rectangle 6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0726" name="Rectangle 8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0727" name="Rectangle 10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072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0729" name="Rectangle 14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0730" name="Object 2"/>
          <p:cNvGraphicFramePr>
            <a:graphicFrameLocks noChangeAspect="1"/>
          </p:cNvGraphicFramePr>
          <p:nvPr/>
        </p:nvGraphicFramePr>
        <p:xfrm>
          <a:off x="708025" y="2819400"/>
          <a:ext cx="1682750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9" name="Equation" r:id="rId3" imgW="1028254" imgH="253890" progId="Equation.DSMT4">
                  <p:embed/>
                </p:oleObj>
              </mc:Choice>
              <mc:Fallback>
                <p:oleObj name="Equation" r:id="rId3" imgW="1028254" imgH="25389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025" y="2819400"/>
                        <a:ext cx="1682750" cy="420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31" name="Rectangle 16"/>
          <p:cNvSpPr>
            <a:spLocks noChangeArrowheads="1"/>
          </p:cNvSpPr>
          <p:nvPr/>
        </p:nvSpPr>
        <p:spPr bwMode="auto">
          <a:xfrm>
            <a:off x="0" y="32908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0732" name="Rectangle 17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0733" name="Object 3"/>
          <p:cNvGraphicFramePr>
            <a:graphicFrameLocks noChangeAspect="1"/>
          </p:cNvGraphicFramePr>
          <p:nvPr/>
        </p:nvGraphicFramePr>
        <p:xfrm>
          <a:off x="827088" y="4652963"/>
          <a:ext cx="574992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0" name="Equation" r:id="rId5" imgW="3657600" imgH="292100" progId="Equation.DSMT4">
                  <p:embed/>
                </p:oleObj>
              </mc:Choice>
              <mc:Fallback>
                <p:oleObj name="Equation" r:id="rId5" imgW="3657600" imgH="2921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4652963"/>
                        <a:ext cx="5749925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34" name="Rectangle 19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0735" name="Object 4"/>
          <p:cNvGraphicFramePr>
            <a:graphicFrameLocks noChangeAspect="1"/>
          </p:cNvGraphicFramePr>
          <p:nvPr/>
        </p:nvGraphicFramePr>
        <p:xfrm>
          <a:off x="684213" y="3265488"/>
          <a:ext cx="2203450" cy="42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1" name="Equation" r:id="rId7" imgW="1345616" imgH="253890" progId="Equation.DSMT4">
                  <p:embed/>
                </p:oleObj>
              </mc:Choice>
              <mc:Fallback>
                <p:oleObj name="Equation" r:id="rId7" imgW="1345616" imgH="25389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3265488"/>
                        <a:ext cx="2203450" cy="420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36" name="Object 5"/>
          <p:cNvGraphicFramePr>
            <a:graphicFrameLocks noChangeAspect="1"/>
          </p:cNvGraphicFramePr>
          <p:nvPr/>
        </p:nvGraphicFramePr>
        <p:xfrm>
          <a:off x="611188" y="6092825"/>
          <a:ext cx="4470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2" name="Equation" r:id="rId9" imgW="2692400" imgH="279400" progId="Equation.DSMT4">
                  <p:embed/>
                </p:oleObj>
              </mc:Choice>
              <mc:Fallback>
                <p:oleObj name="Equation" r:id="rId9" imgW="2692400" imgH="279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6092825"/>
                        <a:ext cx="4470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37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0738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0739" name="Rectangle 24"/>
          <p:cNvSpPr>
            <a:spLocks noChangeArrowheads="1"/>
          </p:cNvSpPr>
          <p:nvPr/>
        </p:nvSpPr>
        <p:spPr bwMode="auto">
          <a:xfrm>
            <a:off x="4448175" y="3108325"/>
            <a:ext cx="247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sr-Latn-CS"/>
              <a:t> </a:t>
            </a:r>
          </a:p>
        </p:txBody>
      </p:sp>
      <p:graphicFrame>
        <p:nvGraphicFramePr>
          <p:cNvPr id="30740" name="Object 6"/>
          <p:cNvGraphicFramePr>
            <a:graphicFrameLocks noChangeAspect="1"/>
          </p:cNvGraphicFramePr>
          <p:nvPr/>
        </p:nvGraphicFramePr>
        <p:xfrm>
          <a:off x="1403350" y="5300663"/>
          <a:ext cx="379412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3" name="Equation" r:id="rId11" imgW="2298700" imgH="279400" progId="Equation.DSMT4">
                  <p:embed/>
                </p:oleObj>
              </mc:Choice>
              <mc:Fallback>
                <p:oleObj name="Equation" r:id="rId11" imgW="2298700" imgH="2794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350" y="5300663"/>
                        <a:ext cx="3794125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41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0742" name="Object 7"/>
          <p:cNvGraphicFramePr>
            <a:graphicFrameLocks noChangeAspect="1"/>
          </p:cNvGraphicFramePr>
          <p:nvPr/>
        </p:nvGraphicFramePr>
        <p:xfrm>
          <a:off x="727075" y="2438400"/>
          <a:ext cx="1836738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4" name="Equation" r:id="rId13" imgW="1117115" imgH="253890" progId="Equation.DSMT4">
                  <p:embed/>
                </p:oleObj>
              </mc:Choice>
              <mc:Fallback>
                <p:oleObj name="Equation" r:id="rId13" imgW="1117115" imgH="25389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7075" y="2438400"/>
                        <a:ext cx="1836738" cy="420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Cyrl-CS" sz="1800" smtClean="0"/>
              <a:t>Funkcija </a:t>
            </a:r>
            <a:r>
              <a:rPr lang="sr-Latn-CS" sz="1800" smtClean="0"/>
              <a:t>             </a:t>
            </a:r>
            <a:r>
              <a:rPr lang="sr-Cyrl-CS" sz="1800" smtClean="0"/>
              <a:t>je </a:t>
            </a:r>
            <a:r>
              <a:rPr lang="sr-Cyrl-CS" sz="1800" b="1" smtClean="0"/>
              <a:t>rastuća</a:t>
            </a:r>
            <a:r>
              <a:rPr lang="sr-Cyrl-CS" smtClean="0"/>
              <a:t> </a:t>
            </a:r>
            <a:r>
              <a:rPr lang="sr-Cyrl-CS" sz="1800" smtClean="0"/>
              <a:t>ako</a:t>
            </a:r>
            <a:r>
              <a:rPr lang="sr-Latn-CS" sz="1800" smtClean="0"/>
              <a:t>                                   </a:t>
            </a:r>
          </a:p>
          <a:p>
            <a:pPr eaLnBrk="1" hangingPunct="1">
              <a:buFontTx/>
              <a:buNone/>
            </a:pPr>
            <a:r>
              <a:rPr lang="sr-Latn-CS" sz="1800" smtClean="0"/>
              <a:t>     </a:t>
            </a:r>
            <a:r>
              <a:rPr lang="sr-Cyrl-CS" sz="1800" smtClean="0"/>
              <a:t>a </a:t>
            </a:r>
            <a:r>
              <a:rPr lang="sr-Cyrl-CS" sz="1800" b="1" smtClean="0"/>
              <a:t>strogo rastuća</a:t>
            </a:r>
            <a:r>
              <a:rPr lang="sr-Cyrl-CS" sz="1800" smtClean="0"/>
              <a:t> ako</a:t>
            </a:r>
            <a:r>
              <a:rPr lang="sr-Cyrl-CS" smtClean="0"/>
              <a:t> </a:t>
            </a:r>
            <a:endParaRPr lang="sr-Latn-CS" smtClean="0"/>
          </a:p>
          <a:p>
            <a:pPr eaLnBrk="1" hangingPunct="1"/>
            <a:r>
              <a:rPr lang="sr-Cyrl-CS" sz="1800" smtClean="0"/>
              <a:t>Funkcija</a:t>
            </a:r>
            <a:r>
              <a:rPr lang="sr-Latn-CS" sz="1800" smtClean="0"/>
              <a:t>            </a:t>
            </a:r>
            <a:r>
              <a:rPr lang="sr-Cyrl-CS" sz="1800" smtClean="0"/>
              <a:t>je </a:t>
            </a:r>
            <a:r>
              <a:rPr lang="sr-Cyrl-CS" sz="1800" b="1" smtClean="0"/>
              <a:t>opadajuća</a:t>
            </a:r>
            <a:r>
              <a:rPr lang="sr-Cyrl-CS" sz="1800" smtClean="0"/>
              <a:t> </a:t>
            </a:r>
            <a:r>
              <a:rPr lang="sr-Cyrl-CS" smtClean="0"/>
              <a:t> </a:t>
            </a:r>
            <a:r>
              <a:rPr lang="sr-Cyrl-CS" sz="1800" smtClean="0"/>
              <a:t>ako </a:t>
            </a:r>
            <a:endParaRPr lang="sr-Latn-CS" sz="1800" smtClean="0"/>
          </a:p>
          <a:p>
            <a:pPr eaLnBrk="1" hangingPunct="1">
              <a:buFontTx/>
              <a:buNone/>
            </a:pPr>
            <a:r>
              <a:rPr lang="sr-Latn-CS" sz="1800" smtClean="0"/>
              <a:t>                                                                  </a:t>
            </a:r>
          </a:p>
          <a:p>
            <a:pPr eaLnBrk="1" hangingPunct="1">
              <a:buFontTx/>
              <a:buNone/>
            </a:pPr>
            <a:r>
              <a:rPr lang="sr-Latn-CS" sz="1800" smtClean="0"/>
              <a:t>	</a:t>
            </a:r>
            <a:r>
              <a:rPr lang="sr-Cyrl-CS" sz="1800" smtClean="0"/>
              <a:t>a </a:t>
            </a:r>
            <a:r>
              <a:rPr lang="sr-Cyrl-CS" sz="1800" b="1" smtClean="0"/>
              <a:t>strogo opadajuća</a:t>
            </a:r>
            <a:r>
              <a:rPr lang="sr-Cyrl-CS" sz="1800" smtClean="0"/>
              <a:t> ako</a:t>
            </a:r>
            <a:r>
              <a:rPr lang="sr-Latn-CS" sz="1800" smtClean="0"/>
              <a:t>                   </a:t>
            </a:r>
          </a:p>
          <a:p>
            <a:pPr eaLnBrk="1" hangingPunct="1"/>
            <a:endParaRPr lang="sr-Latn-CS" sz="1800" smtClean="0"/>
          </a:p>
          <a:p>
            <a:pPr eaLnBrk="1" hangingPunct="1"/>
            <a:r>
              <a:rPr lang="sr-Cyrl-CS" sz="1800" smtClean="0"/>
              <a:t>Rastuće i opadajuće funkcije jednim imenom zovemo </a:t>
            </a:r>
            <a:r>
              <a:rPr lang="sr-Cyrl-CS" sz="1800" b="1" smtClean="0"/>
              <a:t>monotone funkcije</a:t>
            </a:r>
            <a:r>
              <a:rPr lang="sr-Cyrl-CS" sz="1800" smtClean="0"/>
              <a:t>.</a:t>
            </a:r>
            <a:r>
              <a:rPr lang="sr-Latn-CS" sz="1800" smtClean="0"/>
              <a:t> </a:t>
            </a:r>
          </a:p>
        </p:txBody>
      </p:sp>
      <p:sp>
        <p:nvSpPr>
          <p:cNvPr id="21514" name="Rectangle 2"/>
          <p:cNvSpPr>
            <a:spLocks noGrp="1" noChangeArrowheads="1"/>
          </p:cNvSpPr>
          <p:nvPr>
            <p:ph type="title"/>
          </p:nvPr>
        </p:nvSpPr>
        <p:spPr>
          <a:xfrm>
            <a:off x="2971800" y="304800"/>
            <a:ext cx="61722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CS" sz="2800" i="1" smtClean="0"/>
              <a:t>OSOBINE FUNKCIJA</a:t>
            </a:r>
            <a:endParaRPr lang="sr-Latn-CS" sz="2800" i="1" smtClean="0"/>
          </a:p>
        </p:txBody>
      </p:sp>
      <p:sp>
        <p:nvSpPr>
          <p:cNvPr id="31748" name="Rectangle 5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1749" name="Object 2"/>
          <p:cNvGraphicFramePr>
            <a:graphicFrameLocks noChangeAspect="1"/>
          </p:cNvGraphicFramePr>
          <p:nvPr/>
        </p:nvGraphicFramePr>
        <p:xfrm>
          <a:off x="1908175" y="2506663"/>
          <a:ext cx="630238" cy="436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72" r:id="rId3" imgW="368140" imgH="253890" progId="Equation.DSMT4">
                  <p:embed/>
                </p:oleObj>
              </mc:Choice>
              <mc:Fallback>
                <p:oleObj r:id="rId3" imgW="368140" imgH="25389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8175" y="2506663"/>
                        <a:ext cx="630238" cy="436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0" name="Rectangle 7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1751" name="Object 3"/>
          <p:cNvGraphicFramePr>
            <a:graphicFrameLocks noChangeAspect="1"/>
          </p:cNvGraphicFramePr>
          <p:nvPr/>
        </p:nvGraphicFramePr>
        <p:xfrm>
          <a:off x="4454525" y="1752600"/>
          <a:ext cx="2671763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73" name="Equation" r:id="rId5" imgW="1600200" imgH="254000" progId="Equation.DSMT4">
                  <p:embed/>
                </p:oleObj>
              </mc:Choice>
              <mc:Fallback>
                <p:oleObj name="Equation" r:id="rId5" imgW="1600200" imgH="2540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4525" y="1752600"/>
                        <a:ext cx="2671763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2" name="Rectangle 9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1753" name="Object 4"/>
          <p:cNvGraphicFramePr>
            <a:graphicFrameLocks noChangeAspect="1"/>
          </p:cNvGraphicFramePr>
          <p:nvPr/>
        </p:nvGraphicFramePr>
        <p:xfrm>
          <a:off x="4859338" y="2376488"/>
          <a:ext cx="2587625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74" r:id="rId7" imgW="1548728" imgH="253890" progId="Equation.3">
                  <p:embed/>
                </p:oleObj>
              </mc:Choice>
              <mc:Fallback>
                <p:oleObj r:id="rId7" imgW="1548728" imgH="25389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2376488"/>
                        <a:ext cx="2587625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4" name="Rectangle 11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1755" name="Object 5"/>
          <p:cNvGraphicFramePr>
            <a:graphicFrameLocks noChangeAspect="1"/>
          </p:cNvGraphicFramePr>
          <p:nvPr/>
        </p:nvGraphicFramePr>
        <p:xfrm>
          <a:off x="1979613" y="1557338"/>
          <a:ext cx="639762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75" r:id="rId9" imgW="368140" imgH="253890" progId="Equation.DSMT4">
                  <p:embed/>
                </p:oleObj>
              </mc:Choice>
              <mc:Fallback>
                <p:oleObj r:id="rId9" imgW="368140" imgH="25389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13" y="1557338"/>
                        <a:ext cx="639762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6" name="Rectangle 13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1757" name="Object 6"/>
          <p:cNvGraphicFramePr>
            <a:graphicFrameLocks noChangeAspect="1"/>
          </p:cNvGraphicFramePr>
          <p:nvPr/>
        </p:nvGraphicFramePr>
        <p:xfrm>
          <a:off x="3924300" y="2997200"/>
          <a:ext cx="2733675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76" name="Equation" r:id="rId11" imgW="1600200" imgH="254000" progId="Equation.DSMT4">
                  <p:embed/>
                </p:oleObj>
              </mc:Choice>
              <mc:Fallback>
                <p:oleObj name="Equation" r:id="rId11" imgW="1600200" imgH="2540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4300" y="2997200"/>
                        <a:ext cx="2733675" cy="439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8" name="Rectangle 15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1759" name="Object 7"/>
          <p:cNvGraphicFramePr>
            <a:graphicFrameLocks noChangeAspect="1"/>
          </p:cNvGraphicFramePr>
          <p:nvPr/>
        </p:nvGraphicFramePr>
        <p:xfrm>
          <a:off x="3860800" y="3500438"/>
          <a:ext cx="2641600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77" r:id="rId13" imgW="1548728" imgH="253890" progId="Equation.3">
                  <p:embed/>
                </p:oleObj>
              </mc:Choice>
              <mc:Fallback>
                <p:oleObj r:id="rId13" imgW="1548728" imgH="25389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0800" y="3500438"/>
                        <a:ext cx="2641600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60" name="Rectangle 26"/>
          <p:cNvSpPr>
            <a:spLocks noChangeArrowheads="1"/>
          </p:cNvSpPr>
          <p:nvPr/>
        </p:nvSpPr>
        <p:spPr bwMode="auto">
          <a:xfrm>
            <a:off x="1676400" y="25146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1761" name="Object 8"/>
          <p:cNvGraphicFramePr>
            <a:graphicFrameLocks noChangeAspect="1"/>
          </p:cNvGraphicFramePr>
          <p:nvPr/>
        </p:nvGraphicFramePr>
        <p:xfrm>
          <a:off x="1447800" y="4800600"/>
          <a:ext cx="2028825" cy="177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78" r:id="rId15" imgW="1703268" imgH="1482860" progId="Visio.Drawing.6">
                  <p:embed/>
                </p:oleObj>
              </mc:Choice>
              <mc:Fallback>
                <p:oleObj r:id="rId15" imgW="1703268" imgH="1482860" progId="Visio.Drawing.6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4800600"/>
                        <a:ext cx="2028825" cy="177165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62" name="Rectangle 28"/>
          <p:cNvSpPr>
            <a:spLocks noChangeArrowheads="1"/>
          </p:cNvSpPr>
          <p:nvPr/>
        </p:nvSpPr>
        <p:spPr bwMode="auto">
          <a:xfrm>
            <a:off x="609600" y="2590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1763" name="Object 9"/>
          <p:cNvGraphicFramePr>
            <a:graphicFrameLocks noChangeAspect="1"/>
          </p:cNvGraphicFramePr>
          <p:nvPr/>
        </p:nvGraphicFramePr>
        <p:xfrm>
          <a:off x="4495800" y="4800600"/>
          <a:ext cx="2028825" cy="177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79" r:id="rId17" imgW="1703268" imgH="1482860" progId="Visio.Drawing.6">
                  <p:embed/>
                </p:oleObj>
              </mc:Choice>
              <mc:Fallback>
                <p:oleObj r:id="rId17" imgW="1703268" imgH="1482860" progId="Visio.Drawing.6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4800600"/>
                        <a:ext cx="2028825" cy="177165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1534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sr-Latn-CS" sz="1800" b="1" smtClean="0"/>
              <a:t>Prim</a:t>
            </a:r>
            <a:r>
              <a:rPr lang="en-US" sz="1800" b="1" smtClean="0"/>
              <a:t>j</a:t>
            </a:r>
            <a:r>
              <a:rPr lang="sr-Latn-CS" sz="1800" b="1" smtClean="0"/>
              <a:t>er 11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r-Cyrl-CS" sz="3600" smtClean="0"/>
              <a:t> </a:t>
            </a:r>
            <a:r>
              <a:rPr lang="sr-Cyrl-CS" sz="1600" smtClean="0"/>
              <a:t>Ispitati monotonost sledećih funkcija</a:t>
            </a:r>
            <a:endParaRPr lang="sr-Latn-CS" sz="1600" smtClean="0"/>
          </a:p>
          <a:p>
            <a:pPr eaLnBrk="1" hangingPunct="1">
              <a:lnSpc>
                <a:spcPct val="90000"/>
              </a:lnSpc>
            </a:pPr>
            <a:endParaRPr lang="sr-Latn-CS" sz="1400" smtClean="0"/>
          </a:p>
          <a:p>
            <a:pPr eaLnBrk="1" hangingPunct="1">
              <a:lnSpc>
                <a:spcPct val="90000"/>
              </a:lnSpc>
            </a:pPr>
            <a:endParaRPr lang="sr-Latn-CS" sz="2000" smtClean="0"/>
          </a:p>
          <a:p>
            <a:pPr eaLnBrk="1" hangingPunct="1">
              <a:lnSpc>
                <a:spcPct val="90000"/>
              </a:lnSpc>
            </a:pPr>
            <a:endParaRPr lang="sr-Latn-CS" sz="20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sr-Latn-CS" sz="1800" b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sr-Latn-CS" sz="1800" b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r-Latn-CS" sz="1800" b="1" smtClean="0"/>
              <a:t>R</a:t>
            </a:r>
            <a:r>
              <a:rPr lang="en-US" sz="1800" b="1" smtClean="0"/>
              <a:t>j</a:t>
            </a:r>
            <a:r>
              <a:rPr lang="sr-Latn-CS" sz="1800" b="1" smtClean="0"/>
              <a:t>ešenje</a:t>
            </a:r>
          </a:p>
          <a:p>
            <a:pPr eaLnBrk="1" hangingPunct="1">
              <a:lnSpc>
                <a:spcPct val="90000"/>
              </a:lnSpc>
            </a:pPr>
            <a:endParaRPr lang="sr-Latn-CS" sz="1800" b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r-Latn-CS" sz="1600" smtClean="0"/>
              <a:t>a)</a:t>
            </a:r>
            <a:r>
              <a:rPr lang="sr-Latn-CS" sz="2000" smtClean="0"/>
              <a:t> </a:t>
            </a:r>
            <a:r>
              <a:rPr lang="sr-Cyrl-CS" sz="1600" smtClean="0"/>
              <a:t>Funkcija je </a:t>
            </a:r>
            <a:r>
              <a:rPr lang="fr-FR" sz="1600" smtClean="0"/>
              <a:t>strogo </a:t>
            </a:r>
            <a:r>
              <a:rPr lang="sr-Latn-CS" sz="1600" smtClean="0"/>
              <a:t> </a:t>
            </a:r>
            <a:r>
              <a:rPr lang="sr-Cyrl-CS" sz="1600" smtClean="0"/>
              <a:t>rastuća jer za</a:t>
            </a:r>
            <a:r>
              <a:rPr lang="sr-Latn-CS" sz="1600" smtClean="0"/>
              <a:t> sve realne brojeve ispunjeno da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sr-Latn-CS" sz="16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sr-Latn-CS" sz="16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sr-Latn-CS" sz="16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r-Latn-CS" sz="1600" smtClean="0"/>
              <a:t>b) </a:t>
            </a:r>
            <a:r>
              <a:rPr lang="sr-Cyrl-CS" sz="1600" smtClean="0"/>
              <a:t>Funkcija je </a:t>
            </a:r>
            <a:r>
              <a:rPr lang="es-ES" sz="1600" smtClean="0"/>
              <a:t>strogo</a:t>
            </a:r>
            <a:r>
              <a:rPr lang="sr-Cyrl-CS" sz="1600" smtClean="0"/>
              <a:t> opadajuća jer za</a:t>
            </a:r>
            <a:r>
              <a:rPr lang="sr-Latn-CS" sz="1600" smtClean="0"/>
              <a:t> sve realne brojeve ispunjeno da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sr-Latn-CS" sz="1600" smtClean="0"/>
          </a:p>
        </p:txBody>
      </p:sp>
      <p:graphicFrame>
        <p:nvGraphicFramePr>
          <p:cNvPr id="32771" name="Object 5"/>
          <p:cNvGraphicFramePr>
            <a:graphicFrameLocks noGrp="1" noChangeAspect="1"/>
          </p:cNvGraphicFramePr>
          <p:nvPr>
            <p:ph sz="half" idx="2"/>
          </p:nvPr>
        </p:nvGraphicFramePr>
        <p:xfrm>
          <a:off x="2287588" y="5181600"/>
          <a:ext cx="2398712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4" name="Equation" r:id="rId3" imgW="1320227" imgH="241195" progId="Equation.DSMT4">
                  <p:embed/>
                </p:oleObj>
              </mc:Choice>
              <mc:Fallback>
                <p:oleObj name="Equation" r:id="rId3" imgW="1320227" imgH="241195" progId="Equation.DSMT4">
                  <p:embed/>
                  <p:pic>
                    <p:nvPicPr>
                      <p:cNvPr id="0" name="Object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7588" y="5181600"/>
                        <a:ext cx="2398712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2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277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2774" name="Rectangle 9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2775" name="Object 2"/>
          <p:cNvGraphicFramePr>
            <a:graphicFrameLocks noChangeAspect="1"/>
          </p:cNvGraphicFramePr>
          <p:nvPr/>
        </p:nvGraphicFramePr>
        <p:xfrm>
          <a:off x="838200" y="3048000"/>
          <a:ext cx="1179513" cy="468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5" name="Equation" r:id="rId5" imgW="571252" imgH="228501" progId="Equation.DSMT4">
                  <p:embed/>
                </p:oleObj>
              </mc:Choice>
              <mc:Fallback>
                <p:oleObj name="Equation" r:id="rId5" imgW="571252" imgH="228501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3048000"/>
                        <a:ext cx="1179513" cy="468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6" name="Rectangle 13"/>
          <p:cNvSpPr>
            <a:spLocks noChangeArrowheads="1"/>
          </p:cNvSpPr>
          <p:nvPr/>
        </p:nvSpPr>
        <p:spPr bwMode="auto">
          <a:xfrm>
            <a:off x="2286000" y="2819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2777" name="Object 3"/>
          <p:cNvGraphicFramePr>
            <a:graphicFrameLocks noChangeAspect="1"/>
          </p:cNvGraphicFramePr>
          <p:nvPr/>
        </p:nvGraphicFramePr>
        <p:xfrm>
          <a:off x="2286000" y="6096000"/>
          <a:ext cx="2084388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6" r:id="rId7" imgW="1129810" imgH="241195" progId="Equation.3">
                  <p:embed/>
                </p:oleObj>
              </mc:Choice>
              <mc:Fallback>
                <p:oleObj r:id="rId7" imgW="1129810" imgH="241195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6096000"/>
                        <a:ext cx="2084388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8" name="Object 4"/>
          <p:cNvGraphicFramePr>
            <a:graphicFrameLocks noChangeAspect="1"/>
          </p:cNvGraphicFramePr>
          <p:nvPr/>
        </p:nvGraphicFramePr>
        <p:xfrm>
          <a:off x="762000" y="2514600"/>
          <a:ext cx="1219200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7" name="Equation" r:id="rId9" imgW="660400" imgH="228600" progId="Equation.DSMT4">
                  <p:embed/>
                </p:oleObj>
              </mc:Choice>
              <mc:Fallback>
                <p:oleObj name="Equation" r:id="rId9" imgW="660400" imgH="228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2514600"/>
                        <a:ext cx="1219200" cy="422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9" name="Rectangle 17"/>
          <p:cNvSpPr>
            <a:spLocks noChangeArrowheads="1"/>
          </p:cNvSpPr>
          <p:nvPr/>
        </p:nvSpPr>
        <p:spPr bwMode="auto">
          <a:xfrm>
            <a:off x="0" y="27432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8288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sr-Latn-CS" sz="1800" smtClean="0"/>
              <a:t>  </a:t>
            </a:r>
            <a:r>
              <a:rPr lang="en-US" sz="1800" smtClean="0"/>
              <a:t> </a:t>
            </a:r>
            <a:r>
              <a:rPr lang="sr-Cyrl-CS" sz="1800" b="1" smtClean="0"/>
              <a:t>Stepena funkcija</a:t>
            </a:r>
            <a:r>
              <a:rPr lang="sr-Cyrl-CS" sz="1800" smtClean="0"/>
              <a:t> </a:t>
            </a:r>
            <a:endParaRPr lang="sr-Latn-CS" sz="1800" smtClean="0"/>
          </a:p>
          <a:p>
            <a:pPr eaLnBrk="1" hangingPunct="1">
              <a:buFontTx/>
              <a:buNone/>
            </a:pPr>
            <a:r>
              <a:rPr lang="sr-Latn-CS" sz="1800" smtClean="0"/>
              <a:t> </a:t>
            </a:r>
          </a:p>
          <a:p>
            <a:pPr eaLnBrk="1" hangingPunct="1">
              <a:buFontTx/>
              <a:buNone/>
            </a:pPr>
            <a:r>
              <a:rPr lang="sr-Latn-CS" sz="1800" b="1" smtClean="0"/>
              <a:t>   Eksponencijalna funkcija</a:t>
            </a:r>
            <a:r>
              <a:rPr lang="sr-Latn-CS" sz="1800" smtClean="0"/>
              <a:t> </a:t>
            </a:r>
          </a:p>
          <a:p>
            <a:pPr eaLnBrk="1" hangingPunct="1">
              <a:buFontTx/>
              <a:buNone/>
            </a:pPr>
            <a:endParaRPr lang="sr-Latn-CS" sz="1800" smtClean="0"/>
          </a:p>
          <a:p>
            <a:pPr eaLnBrk="1" hangingPunct="1">
              <a:buFontTx/>
              <a:buNone/>
            </a:pPr>
            <a:r>
              <a:rPr lang="sr-Latn-CS" sz="1800" b="1" smtClean="0"/>
              <a:t>   Logaritamska funkcija</a:t>
            </a:r>
            <a:r>
              <a:rPr lang="sr-Latn-CS" sz="1800" smtClean="0"/>
              <a:t> </a:t>
            </a:r>
          </a:p>
          <a:p>
            <a:pPr eaLnBrk="1" hangingPunct="1">
              <a:buFontTx/>
              <a:buNone/>
            </a:pPr>
            <a:endParaRPr lang="sr-Latn-CS" sz="1800" smtClean="0"/>
          </a:p>
          <a:p>
            <a:pPr eaLnBrk="1" hangingPunct="1">
              <a:buFontTx/>
              <a:buNone/>
            </a:pPr>
            <a:r>
              <a:rPr lang="sr-Latn-CS" sz="1800" b="1" smtClean="0"/>
              <a:t>   </a:t>
            </a:r>
            <a:r>
              <a:rPr lang="sr-Cyrl-CS" sz="1800" b="1" smtClean="0"/>
              <a:t>Trigonometrijske funkcije:</a:t>
            </a:r>
            <a:r>
              <a:rPr lang="sr-Latn-CS" sz="1800" smtClean="0"/>
              <a:t> </a:t>
            </a:r>
          </a:p>
          <a:p>
            <a:pPr eaLnBrk="1" hangingPunct="1">
              <a:buFontTx/>
              <a:buNone/>
            </a:pPr>
            <a:endParaRPr lang="sr-Latn-CS" sz="1800" smtClean="0"/>
          </a:p>
          <a:p>
            <a:pPr eaLnBrk="1" hangingPunct="1">
              <a:buFontTx/>
              <a:buNone/>
            </a:pPr>
            <a:r>
              <a:rPr lang="sr-Latn-CS" sz="1800" b="1" smtClean="0"/>
              <a:t>    </a:t>
            </a:r>
            <a:r>
              <a:rPr lang="sr-Cyrl-CS" sz="1800" b="1" smtClean="0"/>
              <a:t>Elementarnim funkcijama </a:t>
            </a:r>
            <a:r>
              <a:rPr lang="sr-Cyrl-CS" sz="1800" smtClean="0"/>
              <a:t>nazivaju se funkcije koje se mogu zadati pomoću osnovnih elementarnih funkcija i konstanti pomoću konačno mnogo operacija sabiranja, oduzimanja, množenja, d</a:t>
            </a:r>
            <a:r>
              <a:rPr lang="en-US" sz="1800" smtClean="0"/>
              <a:t>ij</a:t>
            </a:r>
            <a:r>
              <a:rPr lang="sr-Cyrl-CS" sz="1800" smtClean="0"/>
              <a:t>eljenja i kompozicije funkcija.</a:t>
            </a:r>
            <a:endParaRPr lang="sr-Latn-CS" sz="1800" smtClean="0"/>
          </a:p>
          <a:p>
            <a:pPr eaLnBrk="1" hangingPunct="1">
              <a:buFontTx/>
              <a:buNone/>
            </a:pPr>
            <a:r>
              <a:rPr lang="sr-Latn-CS" smtClean="0"/>
              <a:t>      </a:t>
            </a:r>
          </a:p>
          <a:p>
            <a:pPr algn="just" eaLnBrk="1" hangingPunct="1">
              <a:buFont typeface="Symbol" pitchFamily="18" charset="2"/>
              <a:buChar char=""/>
            </a:pPr>
            <a:endParaRPr lang="sr-Latn-CS" smtClean="0"/>
          </a:p>
        </p:txBody>
      </p:sp>
      <p:sp>
        <p:nvSpPr>
          <p:cNvPr id="23558" name="Rectangle 2"/>
          <p:cNvSpPr>
            <a:spLocks noGrp="1" noChangeArrowheads="1"/>
          </p:cNvSpPr>
          <p:nvPr>
            <p:ph type="title"/>
          </p:nvPr>
        </p:nvSpPr>
        <p:spPr>
          <a:xfrm>
            <a:off x="3962400" y="228600"/>
            <a:ext cx="50292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CS" sz="2800" i="1" smtClean="0"/>
              <a:t>PREGLED ELEMENTARNIH FUNKCIJA</a:t>
            </a:r>
            <a:endParaRPr lang="sr-Latn-CS" sz="2800" i="1" smtClean="0"/>
          </a:p>
        </p:txBody>
      </p:sp>
      <p:sp>
        <p:nvSpPr>
          <p:cNvPr id="33796" name="Rectangle 5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3797" name="Object 2"/>
          <p:cNvGraphicFramePr>
            <a:graphicFrameLocks noChangeAspect="1"/>
          </p:cNvGraphicFramePr>
          <p:nvPr/>
        </p:nvGraphicFramePr>
        <p:xfrm>
          <a:off x="2971800" y="1752600"/>
          <a:ext cx="895350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0" r:id="rId3" imgW="469900" imgH="228600" progId="Equation.3">
                  <p:embed/>
                </p:oleObj>
              </mc:Choice>
              <mc:Fallback>
                <p:oleObj r:id="rId3" imgW="469900" imgH="228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1752600"/>
                        <a:ext cx="895350" cy="439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98" name="Rectangle 7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3799" name="Object 3"/>
          <p:cNvGraphicFramePr>
            <a:graphicFrameLocks noChangeAspect="1"/>
          </p:cNvGraphicFramePr>
          <p:nvPr/>
        </p:nvGraphicFramePr>
        <p:xfrm>
          <a:off x="3733800" y="2438400"/>
          <a:ext cx="3162300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1" r:id="rId5" imgW="1651000" imgH="228600" progId="Equation.3">
                  <p:embed/>
                </p:oleObj>
              </mc:Choice>
              <mc:Fallback>
                <p:oleObj r:id="rId5" imgW="165100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2438400"/>
                        <a:ext cx="3162300" cy="439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00" name="Rectangle 9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3801" name="Object 4"/>
          <p:cNvGraphicFramePr>
            <a:graphicFrameLocks noChangeAspect="1"/>
          </p:cNvGraphicFramePr>
          <p:nvPr/>
        </p:nvGraphicFramePr>
        <p:xfrm>
          <a:off x="3429000" y="3200400"/>
          <a:ext cx="3757613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2" r:id="rId7" imgW="2197100" imgH="254000" progId="Equation.3">
                  <p:embed/>
                </p:oleObj>
              </mc:Choice>
              <mc:Fallback>
                <p:oleObj r:id="rId7" imgW="2197100" imgH="2540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3200400"/>
                        <a:ext cx="3757613" cy="439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02" name="Object 5"/>
          <p:cNvGraphicFramePr>
            <a:graphicFrameLocks noChangeAspect="1"/>
          </p:cNvGraphicFramePr>
          <p:nvPr/>
        </p:nvGraphicFramePr>
        <p:xfrm>
          <a:off x="3810000" y="3810000"/>
          <a:ext cx="2660650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3" r:id="rId9" imgW="1206500" imgH="203200" progId="Equation.3">
                  <p:embed/>
                </p:oleObj>
              </mc:Choice>
              <mc:Fallback>
                <p:oleObj r:id="rId9" imgW="1206500" imgH="203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3810000"/>
                        <a:ext cx="2660650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03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3804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3805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CS" sz="2800" i="1" smtClean="0"/>
              <a:t>PREGLED ELEMENTARNIH FUNKCIJA</a:t>
            </a:r>
            <a:endParaRPr lang="sr-Latn-CS" sz="2800" i="1" smtClean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6200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sr-Latn-CS" sz="1600" b="1" smtClean="0"/>
              <a:t> </a:t>
            </a:r>
          </a:p>
          <a:p>
            <a:pPr eaLnBrk="1" hangingPunct="1">
              <a:buFontTx/>
              <a:buNone/>
            </a:pPr>
            <a:r>
              <a:rPr lang="sr-Cyrl-CS" sz="1600" b="1" smtClean="0"/>
              <a:t>Apsolutna vr</a:t>
            </a:r>
            <a:r>
              <a:rPr lang="en-US" sz="1600" b="1" smtClean="0"/>
              <a:t>ij</a:t>
            </a:r>
            <a:r>
              <a:rPr lang="sr-Cyrl-CS" sz="1600" b="1" smtClean="0"/>
              <a:t>ednost</a:t>
            </a:r>
            <a:endParaRPr lang="sr-Latn-CS" sz="1600" b="1" smtClean="0"/>
          </a:p>
          <a:p>
            <a:pPr eaLnBrk="1" hangingPunct="1">
              <a:buFontTx/>
              <a:buNone/>
            </a:pPr>
            <a:r>
              <a:rPr lang="sr-Latn-CS" sz="2800" b="1" smtClean="0"/>
              <a:t>     </a:t>
            </a:r>
          </a:p>
          <a:p>
            <a:pPr algn="just" eaLnBrk="1" hangingPunct="1">
              <a:buFont typeface="Symbol" pitchFamily="18" charset="2"/>
              <a:buChar char=""/>
            </a:pPr>
            <a:endParaRPr lang="sr-Latn-CS" sz="2800" smtClean="0"/>
          </a:p>
        </p:txBody>
      </p:sp>
      <p:graphicFrame>
        <p:nvGraphicFramePr>
          <p:cNvPr id="34820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2535238" y="3962400"/>
          <a:ext cx="2625725" cy="228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1" r:id="rId3" imgW="1703268" imgH="1482860" progId="Visio.Drawing.6">
                  <p:embed/>
                </p:oleObj>
              </mc:Choice>
              <mc:Fallback>
                <p:oleObj r:id="rId3" imgW="1703268" imgH="1482860" progId="Visio.Drawing.6">
                  <p:embed/>
                  <p:pic>
                    <p:nvPicPr>
                      <p:cNvPr id="0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5238" y="3962400"/>
                        <a:ext cx="2625725" cy="228600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1" name="Rectangle 4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4823" name="Rectangle 8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4824" name="Rectangle 10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4825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4826" name="Object 2"/>
          <p:cNvGraphicFramePr>
            <a:graphicFrameLocks noChangeAspect="1"/>
          </p:cNvGraphicFramePr>
          <p:nvPr/>
        </p:nvGraphicFramePr>
        <p:xfrm>
          <a:off x="990600" y="2514600"/>
          <a:ext cx="2486025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2" r:id="rId5" imgW="1409700" imgH="457200" progId="Equation.3">
                  <p:embed/>
                </p:oleObj>
              </mc:Choice>
              <mc:Fallback>
                <p:oleObj r:id="rId5" imgW="1409700" imgH="4572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2514600"/>
                        <a:ext cx="2486025" cy="80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7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4828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9812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sr-Cyrl-CS" sz="1800" b="1" smtClean="0"/>
              <a:t>Stepena funkcija</a:t>
            </a:r>
            <a:endParaRPr lang="sr-Latn-CS" sz="1800" b="1" smtClean="0"/>
          </a:p>
          <a:p>
            <a:pPr eaLnBrk="1" hangingPunct="1">
              <a:buFontTx/>
              <a:buNone/>
            </a:pPr>
            <a:r>
              <a:rPr lang="sr-Latn-CS" smtClean="0"/>
              <a:t>  </a:t>
            </a:r>
            <a:r>
              <a:rPr lang="sr-Cyrl-CS" smtClean="0"/>
              <a:t> </a:t>
            </a:r>
            <a:endParaRPr lang="sr-Latn-CS" sz="1800" smtClean="0"/>
          </a:p>
        </p:txBody>
      </p:sp>
      <p:sp>
        <p:nvSpPr>
          <p:cNvPr id="25605" name="Rectangle 2"/>
          <p:cNvSpPr>
            <a:spLocks noGrp="1" noChangeArrowheads="1"/>
          </p:cNvSpPr>
          <p:nvPr>
            <p:ph type="title"/>
          </p:nvPr>
        </p:nvSpPr>
        <p:spPr>
          <a:xfrm>
            <a:off x="4038600" y="304800"/>
            <a:ext cx="48768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CS" sz="2800" i="1" smtClean="0"/>
              <a:t>PREGLED ELEMENTARNIH FUNKCIJA</a:t>
            </a:r>
            <a:endParaRPr lang="sr-Latn-CS" sz="2800" i="1" smtClean="0"/>
          </a:p>
        </p:txBody>
      </p:sp>
      <p:sp>
        <p:nvSpPr>
          <p:cNvPr id="35844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5845" name="Rectangle 7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5846" name="Object 2"/>
          <p:cNvGraphicFramePr>
            <a:graphicFrameLocks noChangeAspect="1"/>
          </p:cNvGraphicFramePr>
          <p:nvPr/>
        </p:nvGraphicFramePr>
        <p:xfrm>
          <a:off x="1125538" y="2667000"/>
          <a:ext cx="1709737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8" name="Equation" r:id="rId3" imgW="889000" imgH="228600" progId="Equation.DSMT4">
                  <p:embed/>
                </p:oleObj>
              </mc:Choice>
              <mc:Fallback>
                <p:oleObj name="Equation" r:id="rId3" imgW="889000" imgH="2286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5538" y="2667000"/>
                        <a:ext cx="1709737" cy="439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7" name="Rectangle 9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5848" name="Rectangle 12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5849" name="Rectangle 14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5850" name="Rectangle 16"/>
          <p:cNvSpPr>
            <a:spLocks noChangeArrowheads="1"/>
          </p:cNvSpPr>
          <p:nvPr/>
        </p:nvSpPr>
        <p:spPr bwMode="auto">
          <a:xfrm>
            <a:off x="-533400" y="38100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5851" name="Rectangle 18"/>
          <p:cNvSpPr>
            <a:spLocks noChangeArrowheads="1"/>
          </p:cNvSpPr>
          <p:nvPr/>
        </p:nvSpPr>
        <p:spPr bwMode="auto">
          <a:xfrm>
            <a:off x="-609600" y="27432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5852" name="Object 3"/>
          <p:cNvGraphicFramePr>
            <a:graphicFrameLocks noChangeAspect="1"/>
          </p:cNvGraphicFramePr>
          <p:nvPr/>
        </p:nvGraphicFramePr>
        <p:xfrm>
          <a:off x="914400" y="3657600"/>
          <a:ext cx="2751138" cy="203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9" r:id="rId5" imgW="2167105" imgH="1616911" progId="Visio.Drawing.6">
                  <p:embed/>
                </p:oleObj>
              </mc:Choice>
              <mc:Fallback>
                <p:oleObj r:id="rId5" imgW="2167105" imgH="1616911" progId="Visio.Drawing.6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3657600"/>
                        <a:ext cx="2751138" cy="203835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53" name="Rectangle 20"/>
          <p:cNvSpPr>
            <a:spLocks noChangeArrowheads="1"/>
          </p:cNvSpPr>
          <p:nvPr/>
        </p:nvSpPr>
        <p:spPr bwMode="auto">
          <a:xfrm>
            <a:off x="-762000" y="2971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5854" name="Object 4"/>
          <p:cNvGraphicFramePr>
            <a:graphicFrameLocks noChangeAspect="1"/>
          </p:cNvGraphicFramePr>
          <p:nvPr/>
        </p:nvGraphicFramePr>
        <p:xfrm>
          <a:off x="4038600" y="3581400"/>
          <a:ext cx="2751138" cy="203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60" r:id="rId7" imgW="2167105" imgH="1616911" progId="Visio.Drawing.6">
                  <p:embed/>
                </p:oleObj>
              </mc:Choice>
              <mc:Fallback>
                <p:oleObj r:id="rId7" imgW="2167105" imgH="1616911" progId="Visio.Drawing.6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3581400"/>
                        <a:ext cx="2751138" cy="203835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sr-Latn-CS" sz="1800" b="1" smtClean="0"/>
              <a:t>	</a:t>
            </a:r>
            <a:r>
              <a:rPr lang="sr-Cyrl-CS" sz="1800" b="1" smtClean="0"/>
              <a:t>Eksponencijalna funkcija</a:t>
            </a:r>
            <a:r>
              <a:rPr lang="sr-Cyrl-CS" sz="1800" smtClean="0"/>
              <a:t> </a:t>
            </a:r>
            <a:endParaRPr lang="sr-Latn-CS" sz="1800" smtClean="0"/>
          </a:p>
          <a:p>
            <a:pPr eaLnBrk="1" hangingPunct="1"/>
            <a:endParaRPr lang="sr-Latn-CS" sz="1800" smtClean="0"/>
          </a:p>
          <a:p>
            <a:pPr eaLnBrk="1" hangingPunct="1">
              <a:buFontTx/>
              <a:buNone/>
            </a:pPr>
            <a:r>
              <a:rPr lang="sr-Latn-CS" sz="1800" smtClean="0"/>
              <a:t>	</a:t>
            </a:r>
            <a:r>
              <a:rPr lang="sr-Cyrl-CS" sz="1800" smtClean="0"/>
              <a:t>Domen funkcije je skup svih realnih brojeva</a:t>
            </a:r>
            <a:r>
              <a:rPr lang="sr-Latn-CS" sz="1800" smtClean="0"/>
              <a:t> , </a:t>
            </a:r>
            <a:r>
              <a:rPr lang="sr-Cyrl-CS" sz="1800" smtClean="0"/>
              <a:t>a kodomen</a:t>
            </a:r>
            <a:r>
              <a:rPr lang="sr-Latn-CS" sz="1800" smtClean="0"/>
              <a:t> skup pozitivnih reanih </a:t>
            </a:r>
          </a:p>
          <a:p>
            <a:pPr eaLnBrk="1" hangingPunct="1">
              <a:buFontTx/>
              <a:buNone/>
            </a:pPr>
            <a:r>
              <a:rPr lang="sr-Latn-CS" sz="1800" smtClean="0"/>
              <a:t>	</a:t>
            </a:r>
            <a:r>
              <a:rPr lang="sr-Cyrl-CS" sz="1800" smtClean="0"/>
              <a:t>Funkcija nema nula jer je</a:t>
            </a:r>
            <a:r>
              <a:rPr lang="sr-Latn-CS" sz="1800" smtClean="0"/>
              <a:t>                      </a:t>
            </a:r>
            <a:r>
              <a:rPr lang="sr-Cyrl-CS" sz="1800" smtClean="0"/>
              <a:t> i na c</a:t>
            </a:r>
            <a:r>
              <a:rPr lang="en-US" sz="1800" smtClean="0"/>
              <a:t>ij</a:t>
            </a:r>
            <a:r>
              <a:rPr lang="sr-Cyrl-CS" sz="1800" smtClean="0"/>
              <a:t>elom domenu je </a:t>
            </a:r>
            <a:r>
              <a:rPr lang="sr-Latn-CS" sz="1800" smtClean="0"/>
              <a:t>  </a:t>
            </a:r>
            <a:r>
              <a:rPr lang="sr-Cyrl-CS" sz="1800" smtClean="0"/>
              <a:t>pozitivna</a:t>
            </a:r>
            <a:r>
              <a:rPr lang="sr-Latn-CS" sz="1800" smtClean="0"/>
              <a:t>.  </a:t>
            </a:r>
          </a:p>
          <a:p>
            <a:pPr eaLnBrk="1" hangingPunct="1"/>
            <a:endParaRPr lang="sr-Latn-CS" sz="1800" smtClean="0"/>
          </a:p>
          <a:p>
            <a:pPr eaLnBrk="1" hangingPunct="1">
              <a:buFontTx/>
              <a:buNone/>
            </a:pPr>
            <a:r>
              <a:rPr lang="sr-Latn-CS" sz="1800" smtClean="0"/>
              <a:t>	</a:t>
            </a:r>
            <a:r>
              <a:rPr lang="sr-Cyrl-CS" sz="1800" smtClean="0"/>
              <a:t>Ukoliko je </a:t>
            </a:r>
            <a:r>
              <a:rPr lang="sr-Latn-CS" sz="1800" i="1" smtClean="0"/>
              <a:t>0&lt;a&lt;1</a:t>
            </a:r>
            <a:r>
              <a:rPr lang="sr-Latn-CS" sz="1800" smtClean="0"/>
              <a:t>   </a:t>
            </a:r>
            <a:r>
              <a:rPr lang="sr-Cyrl-CS" sz="1800" smtClean="0"/>
              <a:t>funkcija stalno opada, a kada je</a:t>
            </a:r>
            <a:r>
              <a:rPr lang="sr-Latn-CS" sz="1800" smtClean="0"/>
              <a:t> </a:t>
            </a:r>
            <a:r>
              <a:rPr lang="sr-Latn-CS" sz="1800" i="1" smtClean="0"/>
              <a:t>a&gt;1 </a:t>
            </a:r>
            <a:r>
              <a:rPr lang="sr-Latn-CS" sz="1800" smtClean="0"/>
              <a:t> </a:t>
            </a:r>
            <a:r>
              <a:rPr lang="sr-Cyrl-CS" sz="1800" smtClean="0"/>
              <a:t>funkcija stalno raste i nema ekstrema.</a:t>
            </a:r>
            <a:endParaRPr lang="sr-Latn-CS" sz="1800" smtClean="0"/>
          </a:p>
        </p:txBody>
      </p:sp>
      <p:sp>
        <p:nvSpPr>
          <p:cNvPr id="26629" name="Rectangle 2"/>
          <p:cNvSpPr>
            <a:spLocks noGrp="1" noChangeArrowheads="1"/>
          </p:cNvSpPr>
          <p:nvPr>
            <p:ph type="title"/>
          </p:nvPr>
        </p:nvSpPr>
        <p:spPr>
          <a:xfrm>
            <a:off x="4114800" y="381000"/>
            <a:ext cx="4572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CS" sz="2400" i="1" smtClean="0"/>
              <a:t>PREGLED ELEMENTARNIH FUNKCIJA</a:t>
            </a:r>
            <a:endParaRPr lang="sr-Latn-CS" sz="2400" i="1" smtClean="0"/>
          </a:p>
        </p:txBody>
      </p:sp>
      <p:sp>
        <p:nvSpPr>
          <p:cNvPr id="36868" name="Rectangle 7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6869" name="Rectangle 9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6870" name="Rectangle 11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6871" name="Rectangle 13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6872" name="Rectangle 15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6873" name="Object 2"/>
          <p:cNvGraphicFramePr>
            <a:graphicFrameLocks noChangeAspect="1"/>
          </p:cNvGraphicFramePr>
          <p:nvPr/>
        </p:nvGraphicFramePr>
        <p:xfrm>
          <a:off x="4211638" y="1484313"/>
          <a:ext cx="2339975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6" r:id="rId3" imgW="1219200" imgH="228600" progId="Equation.3">
                  <p:embed/>
                </p:oleObj>
              </mc:Choice>
              <mc:Fallback>
                <p:oleObj r:id="rId3" imgW="1219200" imgH="228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638" y="1484313"/>
                        <a:ext cx="2339975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74" name="Rectangle 17"/>
          <p:cNvSpPr>
            <a:spLocks noChangeArrowheads="1"/>
          </p:cNvSpPr>
          <p:nvPr/>
        </p:nvSpPr>
        <p:spPr bwMode="auto">
          <a:xfrm>
            <a:off x="0" y="33480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6875" name="Rectangle 19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6876" name="Rectangle 21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6877" name="Object 3"/>
          <p:cNvGraphicFramePr>
            <a:graphicFrameLocks noChangeAspect="1"/>
          </p:cNvGraphicFramePr>
          <p:nvPr/>
        </p:nvGraphicFramePr>
        <p:xfrm>
          <a:off x="3995738" y="2636838"/>
          <a:ext cx="831850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7" name="Equation" r:id="rId5" imgW="418918" imgH="203112" progId="Equation.DSMT4">
                  <p:embed/>
                </p:oleObj>
              </mc:Choice>
              <mc:Fallback>
                <p:oleObj name="Equation" r:id="rId5" imgW="418918" imgH="203112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738" y="2636838"/>
                        <a:ext cx="831850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78" name="Rectangle 23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6879" name="Rectangle 25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6880" name="Rectangle 27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6881" name="Rectangle 29"/>
          <p:cNvSpPr>
            <a:spLocks noChangeArrowheads="1"/>
          </p:cNvSpPr>
          <p:nvPr/>
        </p:nvSpPr>
        <p:spPr bwMode="auto">
          <a:xfrm>
            <a:off x="0" y="23479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6882" name="Object 4"/>
          <p:cNvGraphicFramePr>
            <a:graphicFrameLocks noChangeAspect="1"/>
          </p:cNvGraphicFramePr>
          <p:nvPr/>
        </p:nvGraphicFramePr>
        <p:xfrm>
          <a:off x="2971800" y="4191000"/>
          <a:ext cx="3903663" cy="226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8" r:id="rId7" imgW="2553276" imgH="1482860" progId="Visio.Drawing.6">
                  <p:embed/>
                </p:oleObj>
              </mc:Choice>
              <mc:Fallback>
                <p:oleObj r:id="rId7" imgW="2553276" imgH="1482860" progId="Visio.Drawing.6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4191000"/>
                        <a:ext cx="3903663" cy="226060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050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sr-Latn-CS" sz="1800" b="1" smtClean="0"/>
              <a:t>     </a:t>
            </a:r>
            <a:r>
              <a:rPr lang="sr-Cyrl-CS" sz="1800" b="1" smtClean="0"/>
              <a:t>Logaritamska funkcija</a:t>
            </a:r>
            <a:endParaRPr lang="sr-Latn-CS" sz="1800" b="1" smtClean="0"/>
          </a:p>
          <a:p>
            <a:pPr eaLnBrk="1" hangingPunct="1">
              <a:buFontTx/>
              <a:buNone/>
            </a:pPr>
            <a:endParaRPr lang="sr-Latn-CS" sz="1800" b="1" smtClean="0"/>
          </a:p>
          <a:p>
            <a:pPr eaLnBrk="1" hangingPunct="1">
              <a:buFontTx/>
              <a:buNone/>
            </a:pPr>
            <a:r>
              <a:rPr lang="sr-Latn-CS" sz="1800" smtClean="0"/>
              <a:t>     </a:t>
            </a:r>
            <a:r>
              <a:rPr lang="sr-Cyrl-CS" sz="1800" smtClean="0"/>
              <a:t>Domen funkcije je skup svih pozitivnih realnih brojeva</a:t>
            </a:r>
            <a:r>
              <a:rPr lang="sr-Latn-CS" sz="1800" smtClean="0"/>
              <a:t>, </a:t>
            </a:r>
            <a:r>
              <a:rPr lang="sr-Cyrl-CS" sz="1800" smtClean="0"/>
              <a:t>a kodomen je</a:t>
            </a:r>
            <a:r>
              <a:rPr lang="sr-Latn-CS" sz="1800" smtClean="0"/>
              <a:t> </a:t>
            </a:r>
            <a:r>
              <a:rPr lang="sr-Latn-CS" sz="1800" i="1" smtClean="0"/>
              <a:t>R</a:t>
            </a:r>
          </a:p>
          <a:p>
            <a:pPr eaLnBrk="1" hangingPunct="1">
              <a:buFontTx/>
              <a:buNone/>
            </a:pPr>
            <a:r>
              <a:rPr lang="sr-Latn-CS" sz="1800" smtClean="0"/>
              <a:t>     </a:t>
            </a:r>
            <a:r>
              <a:rPr lang="sr-Cyrl-CS" sz="1800" smtClean="0"/>
              <a:t>Funkcija ima nulu za</a:t>
            </a:r>
            <a:r>
              <a:rPr lang="sr-Latn-CS" sz="1800" smtClean="0"/>
              <a:t>  </a:t>
            </a:r>
            <a:r>
              <a:rPr lang="sr-Latn-CS" sz="1800" i="1" smtClean="0"/>
              <a:t>x=1</a:t>
            </a:r>
            <a:r>
              <a:rPr lang="sr-Latn-CS" sz="1800" smtClean="0"/>
              <a:t>.</a:t>
            </a:r>
          </a:p>
          <a:p>
            <a:pPr eaLnBrk="1" hangingPunct="1">
              <a:buFontTx/>
              <a:buNone/>
            </a:pPr>
            <a:r>
              <a:rPr lang="sr-Latn-CS" sz="1800" smtClean="0"/>
              <a:t>     </a:t>
            </a:r>
            <a:r>
              <a:rPr lang="sr-Cyrl-CS" sz="1800" smtClean="0"/>
              <a:t>Ukoliko je </a:t>
            </a:r>
            <a:r>
              <a:rPr lang="sr-Latn-CS" sz="1800" i="1" smtClean="0"/>
              <a:t>0&lt;a&lt;1</a:t>
            </a:r>
            <a:r>
              <a:rPr lang="sr-Latn-CS" sz="1800" smtClean="0"/>
              <a:t> </a:t>
            </a:r>
            <a:r>
              <a:rPr lang="sr-Cyrl-CS" sz="1800" smtClean="0"/>
              <a:t>funkcija stalno opada, a kada je </a:t>
            </a:r>
            <a:r>
              <a:rPr lang="sr-Latn-CS" sz="1800" i="1" smtClean="0"/>
              <a:t>a&gt;1</a:t>
            </a:r>
            <a:r>
              <a:rPr lang="sr-Latn-CS" sz="1800" smtClean="0"/>
              <a:t>  </a:t>
            </a:r>
            <a:r>
              <a:rPr lang="sr-Cyrl-CS" sz="1800" smtClean="0"/>
              <a:t>funkcija stalno raste i nema ekstrema.</a:t>
            </a:r>
            <a:endParaRPr lang="sr-Latn-CS" sz="1800" smtClean="0"/>
          </a:p>
        </p:txBody>
      </p:sp>
      <p:sp>
        <p:nvSpPr>
          <p:cNvPr id="27654" name="Rectangle 2"/>
          <p:cNvSpPr>
            <a:spLocks noGrp="1" noChangeArrowheads="1"/>
          </p:cNvSpPr>
          <p:nvPr>
            <p:ph type="title"/>
          </p:nvPr>
        </p:nvSpPr>
        <p:spPr>
          <a:xfrm>
            <a:off x="4038600" y="274638"/>
            <a:ext cx="46482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CS" sz="2400" i="1" smtClean="0"/>
              <a:t>PREGLED ELEMENTARNIH FUNKCIJA</a:t>
            </a:r>
            <a:endParaRPr lang="sr-Latn-CS" sz="2400" i="1" smtClean="0"/>
          </a:p>
        </p:txBody>
      </p:sp>
      <p:sp>
        <p:nvSpPr>
          <p:cNvPr id="37892" name="Rectangle 5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/>
            <a:endParaRPr lang="en-US"/>
          </a:p>
        </p:txBody>
      </p:sp>
      <p:graphicFrame>
        <p:nvGraphicFramePr>
          <p:cNvPr id="37893" name="Object 2"/>
          <p:cNvGraphicFramePr>
            <a:graphicFrameLocks noChangeAspect="1"/>
          </p:cNvGraphicFramePr>
          <p:nvPr/>
        </p:nvGraphicFramePr>
        <p:xfrm>
          <a:off x="3779838" y="1844675"/>
          <a:ext cx="2770187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0" r:id="rId3" imgW="1435100" imgH="228600" progId="Equation.3">
                  <p:embed/>
                </p:oleObj>
              </mc:Choice>
              <mc:Fallback>
                <p:oleObj r:id="rId3" imgW="1435100" imgH="228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1844675"/>
                        <a:ext cx="2770187" cy="439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4" name="Rectangle 7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7895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7896" name="Object 3"/>
          <p:cNvGraphicFramePr>
            <a:graphicFrameLocks noChangeAspect="1"/>
          </p:cNvGraphicFramePr>
          <p:nvPr/>
        </p:nvGraphicFramePr>
        <p:xfrm>
          <a:off x="0" y="0"/>
          <a:ext cx="152400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1" r:id="rId5" imgW="152268" imgH="164957" progId="Equation.3">
                  <p:embed/>
                </p:oleObj>
              </mc:Choice>
              <mc:Fallback>
                <p:oleObj r:id="rId5" imgW="152268" imgH="164957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2400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7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7898" name="Object 4"/>
          <p:cNvGraphicFramePr>
            <a:graphicFrameLocks noChangeAspect="1"/>
          </p:cNvGraphicFramePr>
          <p:nvPr/>
        </p:nvGraphicFramePr>
        <p:xfrm>
          <a:off x="0" y="0"/>
          <a:ext cx="152400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2" r:id="rId7" imgW="152268" imgH="164957" progId="Equation.3">
                  <p:embed/>
                </p:oleObj>
              </mc:Choice>
              <mc:Fallback>
                <p:oleObj r:id="rId7" imgW="152268" imgH="164957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2400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9" name="Rectangle 13"/>
          <p:cNvSpPr>
            <a:spLocks noChangeArrowheads="1"/>
          </p:cNvSpPr>
          <p:nvPr/>
        </p:nvSpPr>
        <p:spPr bwMode="auto">
          <a:xfrm>
            <a:off x="0" y="33480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7900" name="Rectangle 15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7901" name="Rectangle 17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7902" name="Rectangle 19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7903" name="Rectangle 21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7904" name="Rectangle 23"/>
          <p:cNvSpPr>
            <a:spLocks noChangeArrowheads="1"/>
          </p:cNvSpPr>
          <p:nvPr/>
        </p:nvSpPr>
        <p:spPr bwMode="auto">
          <a:xfrm>
            <a:off x="0" y="2476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7905" name="Object 5"/>
          <p:cNvGraphicFramePr>
            <a:graphicFrameLocks noChangeAspect="1"/>
          </p:cNvGraphicFramePr>
          <p:nvPr/>
        </p:nvGraphicFramePr>
        <p:xfrm>
          <a:off x="2362200" y="4114800"/>
          <a:ext cx="3043238" cy="2084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3" r:id="rId8" imgW="1976730" imgH="1356735" progId="Visio.Drawing.6">
                  <p:embed/>
                </p:oleObj>
              </mc:Choice>
              <mc:Fallback>
                <p:oleObj r:id="rId8" imgW="1976730" imgH="1356735" progId="Visio.Drawing.6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4114800"/>
                        <a:ext cx="3043238" cy="2084388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828800"/>
            <a:ext cx="8229600" cy="4525963"/>
          </a:xfrm>
        </p:spPr>
        <p:txBody>
          <a:bodyPr/>
          <a:lstStyle/>
          <a:p>
            <a:pPr eaLnBrk="1" hangingPunct="1"/>
            <a:endParaRPr lang="en-US" sz="1800" smtClean="0"/>
          </a:p>
          <a:p>
            <a:pPr eaLnBrk="1" hangingPunct="1"/>
            <a:endParaRPr lang="en-US" sz="1800" smtClean="0"/>
          </a:p>
          <a:p>
            <a:pPr eaLnBrk="1" hangingPunct="1"/>
            <a:endParaRPr lang="en-US" sz="1800" smtClean="0"/>
          </a:p>
          <a:p>
            <a:pPr eaLnBrk="1" hangingPunct="1">
              <a:buFontTx/>
              <a:buNone/>
            </a:pPr>
            <a:r>
              <a:rPr lang="en-US" sz="1800" b="1" i="1" smtClean="0"/>
              <a:t>						</a:t>
            </a:r>
            <a:r>
              <a:rPr lang="sr-Latn-CS" sz="1800" b="1" i="1" smtClean="0"/>
              <a:t>R</a:t>
            </a:r>
            <a:r>
              <a:rPr lang="en-US" sz="1800" b="1" i="1" smtClean="0"/>
              <a:t>ene</a:t>
            </a:r>
            <a:r>
              <a:rPr lang="sr-Latn-CS" sz="1800" b="1" i="1" smtClean="0"/>
              <a:t> Descartes </a:t>
            </a:r>
            <a:r>
              <a:rPr lang="sr-Cyrl-CS" sz="1800" b="1" i="1" smtClean="0"/>
              <a:t>( </a:t>
            </a:r>
            <a:r>
              <a:rPr lang="sr-Latn-CS" sz="1800" b="1" i="1" smtClean="0"/>
              <a:t>1596-1650</a:t>
            </a:r>
            <a:r>
              <a:rPr lang="sr-Cyrl-CS" sz="1800" b="1" i="1" smtClean="0"/>
              <a:t> )</a:t>
            </a:r>
            <a:endParaRPr lang="sr-Latn-CS" sz="1800" b="1" i="1" smtClean="0"/>
          </a:p>
          <a:p>
            <a:pPr eaLnBrk="1" hangingPunct="1"/>
            <a:endParaRPr lang="sr-Latn-CS" sz="1800" smtClean="0"/>
          </a:p>
          <a:p>
            <a:pPr eaLnBrk="1" hangingPunct="1">
              <a:buFontTx/>
              <a:buNone/>
            </a:pPr>
            <a:r>
              <a:rPr lang="sr-Latn-CS" sz="1800" smtClean="0"/>
              <a:t>     </a:t>
            </a:r>
            <a:r>
              <a:rPr lang="sr-Cyrl-CS" sz="1800" i="1" smtClean="0"/>
              <a:t>Dekart je veliki francuski matematičar i filozof</a:t>
            </a:r>
            <a:r>
              <a:rPr lang="en-US" sz="1800" i="1" smtClean="0"/>
              <a:t>. Tvorac je koorinatnog sistema kojim</a:t>
            </a:r>
            <a:r>
              <a:rPr lang="sr-Cyrl-CS" sz="1800" i="1" smtClean="0"/>
              <a:t> je uspostavio</a:t>
            </a:r>
            <a:r>
              <a:rPr lang="en-US" sz="1800" i="1" smtClean="0"/>
              <a:t> vezu</a:t>
            </a:r>
            <a:r>
              <a:rPr lang="sr-Cyrl-CS" sz="1800" i="1" smtClean="0"/>
              <a:t> između algebre i geometrije. Na taj način stvorio je novu naučnu disciplinu, analitičku geometriju, koja je omogućila dalji napredak matematike.</a:t>
            </a:r>
          </a:p>
          <a:p>
            <a:pPr eaLnBrk="1" hangingPunct="1">
              <a:buFontTx/>
              <a:buNone/>
            </a:pPr>
            <a:r>
              <a:rPr lang="sr-Latn-CS" sz="1800" i="1" smtClean="0"/>
              <a:t> </a:t>
            </a:r>
            <a:r>
              <a:rPr lang="sr-Cyrl-CS" sz="1800" i="1" smtClean="0"/>
              <a:t>	U filozofiji zastupao je metodu kritičke sumnje i poznata je njegova misao «mislim dakle postojim». </a:t>
            </a:r>
            <a:endParaRPr lang="sr-Latn-CS" sz="1800" i="1" smtClean="0"/>
          </a:p>
          <a:p>
            <a:pPr eaLnBrk="1" hangingPunct="1">
              <a:buFontTx/>
              <a:buNone/>
            </a:pPr>
            <a:r>
              <a:rPr lang="sr-Latn-CS" sz="1800" smtClean="0"/>
              <a:t>     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838200"/>
            <a:ext cx="69342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i="1" smtClean="0"/>
              <a:t/>
            </a:r>
            <a:br>
              <a:rPr lang="en-US" sz="2800" i="1" smtClean="0"/>
            </a:br>
            <a:endParaRPr lang="sr-Latn-CS" sz="2800" i="1" smtClean="0"/>
          </a:p>
        </p:txBody>
      </p:sp>
      <p:sp>
        <p:nvSpPr>
          <p:cNvPr id="11268" name="Rectangle 5"/>
          <p:cNvSpPr>
            <a:spLocks noChangeArrowheads="1"/>
          </p:cNvSpPr>
          <p:nvPr/>
        </p:nvSpPr>
        <p:spPr bwMode="auto">
          <a:xfrm>
            <a:off x="0" y="33480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269" name="Rectangle 7"/>
          <p:cNvSpPr>
            <a:spLocks noChangeArrowheads="1"/>
          </p:cNvSpPr>
          <p:nvPr/>
        </p:nvSpPr>
        <p:spPr bwMode="auto">
          <a:xfrm>
            <a:off x="0" y="33480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270" name="Rectangle 10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271" name="Rectangle 12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272" name="Rectangle 14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273" name="Rectangle 16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274" name="Rectangle 20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275" name="Rectangle 22"/>
          <p:cNvSpPr>
            <a:spLocks noChangeArrowheads="1"/>
          </p:cNvSpPr>
          <p:nvPr/>
        </p:nvSpPr>
        <p:spPr bwMode="auto">
          <a:xfrm>
            <a:off x="0" y="33480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276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1277" name="Object 2"/>
          <p:cNvGraphicFramePr>
            <a:graphicFrameLocks noChangeAspect="1"/>
          </p:cNvGraphicFramePr>
          <p:nvPr/>
        </p:nvGraphicFramePr>
        <p:xfrm>
          <a:off x="0" y="0"/>
          <a:ext cx="152400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2" r:id="rId3" imgW="152268" imgH="164957" progId="Equation">
                  <p:embed/>
                </p:oleObj>
              </mc:Choice>
              <mc:Fallback>
                <p:oleObj r:id="rId3" imgW="152268" imgH="164957" progId="Equation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2400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8" name="Rectangle 26"/>
          <p:cNvSpPr>
            <a:spLocks noChangeArrowheads="1"/>
          </p:cNvSpPr>
          <p:nvPr/>
        </p:nvSpPr>
        <p:spPr bwMode="auto">
          <a:xfrm>
            <a:off x="0" y="33480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279" name="Rectangle 28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11280" name="Picture 29" descr="dekart"/>
          <p:cNvPicPr>
            <a:picLocks noChangeAspect="1" noChangeArrowheads="1"/>
          </p:cNvPicPr>
          <p:nvPr/>
        </p:nvPicPr>
        <p:blipFill>
          <a:blip r:embed="rId5">
            <a:lum bright="-30000" contrast="6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371600"/>
            <a:ext cx="1295400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z="1800" b="1" smtClean="0"/>
              <a:t>Primjer 12</a:t>
            </a:r>
          </a:p>
          <a:p>
            <a:pPr eaLnBrk="1" hangingPunct="1">
              <a:buFontTx/>
              <a:buNone/>
            </a:pPr>
            <a:r>
              <a:rPr lang="sr-Cyrl-CS" sz="1600" smtClean="0"/>
              <a:t>Odrediti oblast definisanosti sledećih funkcija:</a:t>
            </a:r>
            <a:endParaRPr lang="en-US" sz="1600" smtClean="0"/>
          </a:p>
          <a:p>
            <a:pPr eaLnBrk="1" hangingPunct="1">
              <a:buFontTx/>
              <a:buNone/>
            </a:pPr>
            <a:endParaRPr lang="en-US" sz="1600" smtClean="0"/>
          </a:p>
          <a:p>
            <a:pPr eaLnBrk="1" hangingPunct="1">
              <a:buFontTx/>
              <a:buNone/>
            </a:pPr>
            <a:endParaRPr lang="en-US" sz="1600" smtClean="0"/>
          </a:p>
          <a:p>
            <a:pPr eaLnBrk="1" hangingPunct="1">
              <a:buFontTx/>
              <a:buNone/>
            </a:pPr>
            <a:endParaRPr lang="en-US" sz="1600" smtClean="0"/>
          </a:p>
          <a:p>
            <a:pPr eaLnBrk="1" hangingPunct="1">
              <a:buFontTx/>
              <a:buNone/>
            </a:pPr>
            <a:endParaRPr lang="sr-Latn-CS" sz="1800" b="1" smtClean="0"/>
          </a:p>
          <a:p>
            <a:pPr eaLnBrk="1" hangingPunct="1">
              <a:buFontTx/>
              <a:buNone/>
            </a:pPr>
            <a:r>
              <a:rPr lang="sr-Latn-CS" sz="1800" b="1" smtClean="0"/>
              <a:t>Rešenje:</a:t>
            </a:r>
          </a:p>
          <a:p>
            <a:pPr eaLnBrk="1" hangingPunct="1">
              <a:buFontTx/>
              <a:buNone/>
            </a:pPr>
            <a:endParaRPr lang="en-US" sz="1800" b="1" smtClean="0"/>
          </a:p>
          <a:p>
            <a:pPr eaLnBrk="1" hangingPunct="1">
              <a:buFontTx/>
              <a:buNone/>
            </a:pPr>
            <a:endParaRPr lang="en-US" sz="1800" b="1" smtClean="0"/>
          </a:p>
        </p:txBody>
      </p:sp>
      <p:sp>
        <p:nvSpPr>
          <p:cNvPr id="3891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8916" name="Object 2"/>
          <p:cNvGraphicFramePr>
            <a:graphicFrameLocks noChangeAspect="1"/>
          </p:cNvGraphicFramePr>
          <p:nvPr/>
        </p:nvGraphicFramePr>
        <p:xfrm>
          <a:off x="704850" y="2438400"/>
          <a:ext cx="1298575" cy="639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36" name="Equation" r:id="rId3" imgW="787058" imgH="393529" progId="Equation.DSMT4">
                  <p:embed/>
                </p:oleObj>
              </mc:Choice>
              <mc:Fallback>
                <p:oleObj name="Equation" r:id="rId3" imgW="787058" imgH="393529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4850" y="2438400"/>
                        <a:ext cx="1298575" cy="639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7" name="Rectangle 7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8918" name="Object 3"/>
          <p:cNvGraphicFramePr>
            <a:graphicFrameLocks noChangeAspect="1"/>
          </p:cNvGraphicFramePr>
          <p:nvPr/>
        </p:nvGraphicFramePr>
        <p:xfrm>
          <a:off x="2127250" y="2438400"/>
          <a:ext cx="1325563" cy="674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37" name="Equation" r:id="rId5" imgW="914400" imgH="469900" progId="Equation.DSMT4">
                  <p:embed/>
                </p:oleObj>
              </mc:Choice>
              <mc:Fallback>
                <p:oleObj name="Equation" r:id="rId5" imgW="914400" imgH="4699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7250" y="2438400"/>
                        <a:ext cx="1325563" cy="674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9" name="Rectangle 9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8920" name="Object 4"/>
          <p:cNvGraphicFramePr>
            <a:graphicFrameLocks noChangeAspect="1"/>
          </p:cNvGraphicFramePr>
          <p:nvPr/>
        </p:nvGraphicFramePr>
        <p:xfrm>
          <a:off x="3810000" y="2438400"/>
          <a:ext cx="1279525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38" name="Equation" r:id="rId7" imgW="799753" imgH="393529" progId="Equation.DSMT4">
                  <p:embed/>
                </p:oleObj>
              </mc:Choice>
              <mc:Fallback>
                <p:oleObj name="Equation" r:id="rId7" imgW="799753" imgH="393529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2438400"/>
                        <a:ext cx="1279525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2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8922" name="Object 5"/>
          <p:cNvGraphicFramePr>
            <a:graphicFrameLocks noChangeAspect="1"/>
          </p:cNvGraphicFramePr>
          <p:nvPr/>
        </p:nvGraphicFramePr>
        <p:xfrm>
          <a:off x="609600" y="4038600"/>
          <a:ext cx="5932488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39" name="Equation" r:id="rId9" imgW="3556000" imgH="254000" progId="Equation.DSMT4">
                  <p:embed/>
                </p:oleObj>
              </mc:Choice>
              <mc:Fallback>
                <p:oleObj name="Equation" r:id="rId9" imgW="3556000" imgH="2540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038600"/>
                        <a:ext cx="5932488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3" name="Object 6"/>
          <p:cNvGraphicFramePr>
            <a:graphicFrameLocks noChangeAspect="1"/>
          </p:cNvGraphicFramePr>
          <p:nvPr/>
        </p:nvGraphicFramePr>
        <p:xfrm>
          <a:off x="685800" y="4648200"/>
          <a:ext cx="37211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40" name="Equation" r:id="rId11" imgW="2260600" imgH="279400" progId="Equation.DSMT4">
                  <p:embed/>
                </p:oleObj>
              </mc:Choice>
              <mc:Fallback>
                <p:oleObj name="Equation" r:id="rId11" imgW="2260600" imgH="2794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4648200"/>
                        <a:ext cx="37211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24" name="Rectangle 14"/>
          <p:cNvSpPr>
            <a:spLocks noChangeArrowheads="1"/>
          </p:cNvSpPr>
          <p:nvPr/>
        </p:nvSpPr>
        <p:spPr bwMode="auto">
          <a:xfrm>
            <a:off x="0" y="30257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8925" name="Rectangle 15"/>
          <p:cNvSpPr>
            <a:spLocks noChangeArrowheads="1"/>
          </p:cNvSpPr>
          <p:nvPr/>
        </p:nvSpPr>
        <p:spPr bwMode="auto">
          <a:xfrm>
            <a:off x="457200" y="3302000"/>
            <a:ext cx="2698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just"/>
            <a:r>
              <a:rPr lang="en-US" sz="1200">
                <a:cs typeface="Times New Roman" pitchFamily="18" charset="0"/>
              </a:rPr>
              <a:t>, </a:t>
            </a:r>
            <a:endParaRPr lang="en-US"/>
          </a:p>
        </p:txBody>
      </p:sp>
      <p:graphicFrame>
        <p:nvGraphicFramePr>
          <p:cNvPr id="38926" name="Object 7"/>
          <p:cNvGraphicFramePr>
            <a:graphicFrameLocks noChangeAspect="1"/>
          </p:cNvGraphicFramePr>
          <p:nvPr/>
        </p:nvGraphicFramePr>
        <p:xfrm>
          <a:off x="762000" y="5410200"/>
          <a:ext cx="2468563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41" name="Equation" r:id="rId13" imgW="1358310" imgH="241195" progId="Equation.DSMT4">
                  <p:embed/>
                </p:oleObj>
              </mc:Choice>
              <mc:Fallback>
                <p:oleObj name="Equation" r:id="rId13" imgW="1358310" imgH="241195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5410200"/>
                        <a:ext cx="2468563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27" name="Rectangle 18"/>
          <p:cNvSpPr>
            <a:spLocks noChangeArrowheads="1"/>
          </p:cNvSpPr>
          <p:nvPr/>
        </p:nvSpPr>
        <p:spPr bwMode="auto">
          <a:xfrm>
            <a:off x="0" y="29400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8928" name="Rectangle 19"/>
          <p:cNvSpPr>
            <a:spLocks noChangeArrowheads="1"/>
          </p:cNvSpPr>
          <p:nvPr/>
        </p:nvSpPr>
        <p:spPr bwMode="auto">
          <a:xfrm>
            <a:off x="0" y="3140075"/>
            <a:ext cx="2698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hr-HR" sz="1200">
                <a:cs typeface="Times New Roman" pitchFamily="18" charset="0"/>
              </a:rPr>
              <a:t>, </a:t>
            </a:r>
            <a:endParaRPr lang="hr-HR"/>
          </a:p>
        </p:txBody>
      </p:sp>
      <p:sp>
        <p:nvSpPr>
          <p:cNvPr id="38929" name="Rectangle 20"/>
          <p:cNvSpPr>
            <a:spLocks noChangeArrowheads="1"/>
          </p:cNvSpPr>
          <p:nvPr/>
        </p:nvSpPr>
        <p:spPr bwMode="auto">
          <a:xfrm>
            <a:off x="0" y="3643313"/>
            <a:ext cx="26511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hr-HR" sz="1200">
                <a:cs typeface="Times New Roman" pitchFamily="18" charset="0"/>
              </a:rPr>
              <a:t>.</a:t>
            </a:r>
            <a:r>
              <a:rPr lang="en-US" sz="1100"/>
              <a:t> </a:t>
            </a:r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z="1800" b="1" smtClean="0"/>
              <a:t>Primjer 12</a:t>
            </a:r>
          </a:p>
          <a:p>
            <a:pPr eaLnBrk="1" hangingPunct="1">
              <a:buFontTx/>
              <a:buNone/>
            </a:pPr>
            <a:r>
              <a:rPr lang="sr-Cyrl-CS" sz="1600" smtClean="0"/>
              <a:t>Odrediti oblast definisanosti sledećih funkcija:</a:t>
            </a:r>
            <a:endParaRPr lang="en-US" sz="1600" smtClean="0"/>
          </a:p>
          <a:p>
            <a:pPr eaLnBrk="1" hangingPunct="1">
              <a:buFontTx/>
              <a:buNone/>
            </a:pPr>
            <a:endParaRPr lang="en-US" sz="1600" smtClean="0"/>
          </a:p>
          <a:p>
            <a:pPr eaLnBrk="1" hangingPunct="1">
              <a:buFontTx/>
              <a:buNone/>
            </a:pPr>
            <a:endParaRPr lang="en-US" sz="1600" smtClean="0"/>
          </a:p>
          <a:p>
            <a:pPr eaLnBrk="1" hangingPunct="1">
              <a:buFontTx/>
              <a:buNone/>
            </a:pPr>
            <a:endParaRPr lang="en-US" sz="1600" smtClean="0"/>
          </a:p>
          <a:p>
            <a:pPr eaLnBrk="1" hangingPunct="1">
              <a:buFontTx/>
              <a:buNone/>
            </a:pPr>
            <a:endParaRPr lang="sr-Latn-CS" sz="1800" b="1" smtClean="0"/>
          </a:p>
          <a:p>
            <a:pPr eaLnBrk="1" hangingPunct="1">
              <a:buFontTx/>
              <a:buNone/>
            </a:pPr>
            <a:endParaRPr lang="en-US" sz="1800" b="1" smtClean="0"/>
          </a:p>
          <a:p>
            <a:pPr eaLnBrk="1" hangingPunct="1">
              <a:buFontTx/>
              <a:buNone/>
            </a:pPr>
            <a:endParaRPr lang="en-US" sz="1800" b="1" smtClean="0"/>
          </a:p>
        </p:txBody>
      </p:sp>
      <p:sp>
        <p:nvSpPr>
          <p:cNvPr id="3993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9940" name="Object 2"/>
          <p:cNvGraphicFramePr>
            <a:graphicFrameLocks noChangeAspect="1"/>
          </p:cNvGraphicFramePr>
          <p:nvPr/>
        </p:nvGraphicFramePr>
        <p:xfrm>
          <a:off x="1214438" y="2571750"/>
          <a:ext cx="1298575" cy="639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4" name="Equation" r:id="rId3" imgW="787058" imgH="393529" progId="Equation.DSMT4">
                  <p:embed/>
                </p:oleObj>
              </mc:Choice>
              <mc:Fallback>
                <p:oleObj name="Equation" r:id="rId3" imgW="787058" imgH="393529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4438" y="2571750"/>
                        <a:ext cx="1298575" cy="639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1" name="Rectangle 7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9942" name="Object 3"/>
          <p:cNvGraphicFramePr>
            <a:graphicFrameLocks noChangeAspect="1"/>
          </p:cNvGraphicFramePr>
          <p:nvPr/>
        </p:nvGraphicFramePr>
        <p:xfrm>
          <a:off x="1285875" y="3929063"/>
          <a:ext cx="1325563" cy="674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5" name="Equation" r:id="rId5" imgW="914400" imgH="469900" progId="Equation.DSMT4">
                  <p:embed/>
                </p:oleObj>
              </mc:Choice>
              <mc:Fallback>
                <p:oleObj name="Equation" r:id="rId5" imgW="914400" imgH="4699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5875" y="3929063"/>
                        <a:ext cx="1325563" cy="674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3" name="Rectangle 9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9944" name="Object 4"/>
          <p:cNvGraphicFramePr>
            <a:graphicFrameLocks noChangeAspect="1"/>
          </p:cNvGraphicFramePr>
          <p:nvPr/>
        </p:nvGraphicFramePr>
        <p:xfrm>
          <a:off x="1428750" y="5214938"/>
          <a:ext cx="1279525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6" name="Equation" r:id="rId7" imgW="799753" imgH="393529" progId="Equation.DSMT4">
                  <p:embed/>
                </p:oleObj>
              </mc:Choice>
              <mc:Fallback>
                <p:oleObj name="Equation" r:id="rId7" imgW="799753" imgH="393529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750" y="5214938"/>
                        <a:ext cx="1279525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9946" name="Rectangle 14"/>
          <p:cNvSpPr>
            <a:spLocks noChangeArrowheads="1"/>
          </p:cNvSpPr>
          <p:nvPr/>
        </p:nvSpPr>
        <p:spPr bwMode="auto">
          <a:xfrm>
            <a:off x="0" y="30257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9947" name="Rectangle 15"/>
          <p:cNvSpPr>
            <a:spLocks noChangeArrowheads="1"/>
          </p:cNvSpPr>
          <p:nvPr/>
        </p:nvSpPr>
        <p:spPr bwMode="auto">
          <a:xfrm>
            <a:off x="457200" y="3302000"/>
            <a:ext cx="2698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just"/>
            <a:r>
              <a:rPr lang="en-US" sz="1200">
                <a:cs typeface="Times New Roman" pitchFamily="18" charset="0"/>
              </a:rPr>
              <a:t>, </a:t>
            </a:r>
            <a:endParaRPr lang="en-US"/>
          </a:p>
        </p:txBody>
      </p:sp>
      <p:sp>
        <p:nvSpPr>
          <p:cNvPr id="39948" name="Rectangle 18"/>
          <p:cNvSpPr>
            <a:spLocks noChangeArrowheads="1"/>
          </p:cNvSpPr>
          <p:nvPr/>
        </p:nvSpPr>
        <p:spPr bwMode="auto">
          <a:xfrm>
            <a:off x="0" y="29400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9949" name="Rectangle 19"/>
          <p:cNvSpPr>
            <a:spLocks noChangeArrowheads="1"/>
          </p:cNvSpPr>
          <p:nvPr/>
        </p:nvSpPr>
        <p:spPr bwMode="auto">
          <a:xfrm>
            <a:off x="0" y="3140075"/>
            <a:ext cx="2698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hr-HR" sz="1200">
                <a:cs typeface="Times New Roman" pitchFamily="18" charset="0"/>
              </a:rPr>
              <a:t>, </a:t>
            </a:r>
            <a:endParaRPr lang="hr-HR"/>
          </a:p>
        </p:txBody>
      </p:sp>
      <p:sp>
        <p:nvSpPr>
          <p:cNvPr id="39950" name="Rectangle 20"/>
          <p:cNvSpPr>
            <a:spLocks noChangeArrowheads="1"/>
          </p:cNvSpPr>
          <p:nvPr/>
        </p:nvSpPr>
        <p:spPr bwMode="auto">
          <a:xfrm>
            <a:off x="0" y="3643313"/>
            <a:ext cx="26511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hr-HR" sz="1200">
                <a:cs typeface="Times New Roman" pitchFamily="18" charset="0"/>
              </a:rPr>
              <a:t>.</a:t>
            </a:r>
            <a:r>
              <a:rPr lang="en-US" sz="1100"/>
              <a:t> </a:t>
            </a:r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z="1800" b="1" smtClean="0"/>
              <a:t>Primjer 1</a:t>
            </a:r>
            <a:r>
              <a:rPr lang="sr-Latn-CS" sz="1800" b="1" smtClean="0"/>
              <a:t>3</a:t>
            </a:r>
            <a:endParaRPr lang="en-US" sz="1800" b="1" smtClean="0"/>
          </a:p>
          <a:p>
            <a:pPr eaLnBrk="1" hangingPunct="1">
              <a:buFontTx/>
              <a:buNone/>
            </a:pPr>
            <a:r>
              <a:rPr lang="sr-Cyrl-CS" sz="1600" smtClean="0"/>
              <a:t>Odrediti oblast definisanosti sledećih funkcija:</a:t>
            </a:r>
            <a:endParaRPr lang="en-US" sz="1600" smtClean="0"/>
          </a:p>
          <a:p>
            <a:pPr eaLnBrk="1" hangingPunct="1">
              <a:buFontTx/>
              <a:buNone/>
            </a:pPr>
            <a:endParaRPr lang="en-US" sz="1600" smtClean="0"/>
          </a:p>
          <a:p>
            <a:pPr eaLnBrk="1" hangingPunct="1">
              <a:buFontTx/>
              <a:buNone/>
            </a:pPr>
            <a:endParaRPr lang="en-US" sz="1600" smtClean="0"/>
          </a:p>
          <a:p>
            <a:pPr eaLnBrk="1" hangingPunct="1">
              <a:buFontTx/>
              <a:buNone/>
            </a:pPr>
            <a:endParaRPr lang="en-US" sz="1600" smtClean="0"/>
          </a:p>
          <a:p>
            <a:pPr eaLnBrk="1" hangingPunct="1">
              <a:buFontTx/>
              <a:buNone/>
            </a:pPr>
            <a:endParaRPr lang="sr-Latn-CS" sz="1800" b="1" smtClean="0"/>
          </a:p>
          <a:p>
            <a:pPr eaLnBrk="1" hangingPunct="1">
              <a:buFontTx/>
              <a:buNone/>
            </a:pPr>
            <a:r>
              <a:rPr lang="sr-Latn-CS" sz="1800" b="1" smtClean="0"/>
              <a:t>Rešenje:</a:t>
            </a:r>
          </a:p>
          <a:p>
            <a:pPr eaLnBrk="1" hangingPunct="1">
              <a:buFontTx/>
              <a:buNone/>
            </a:pPr>
            <a:endParaRPr lang="en-US" sz="1800" b="1" smtClean="0"/>
          </a:p>
          <a:p>
            <a:pPr eaLnBrk="1" hangingPunct="1">
              <a:buFontTx/>
              <a:buNone/>
            </a:pPr>
            <a:endParaRPr lang="en-US" sz="1800" b="1" smtClean="0"/>
          </a:p>
        </p:txBody>
      </p:sp>
      <p:sp>
        <p:nvSpPr>
          <p:cNvPr id="4096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0964" name="Rectangle 6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0965" name="Rectangle 8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096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0967" name="Rectangle 13"/>
          <p:cNvSpPr>
            <a:spLocks noChangeArrowheads="1"/>
          </p:cNvSpPr>
          <p:nvPr/>
        </p:nvSpPr>
        <p:spPr bwMode="auto">
          <a:xfrm>
            <a:off x="0" y="30257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0968" name="Rectangle 14"/>
          <p:cNvSpPr>
            <a:spLocks noChangeArrowheads="1"/>
          </p:cNvSpPr>
          <p:nvPr/>
        </p:nvSpPr>
        <p:spPr bwMode="auto">
          <a:xfrm>
            <a:off x="457200" y="3302000"/>
            <a:ext cx="2698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just"/>
            <a:r>
              <a:rPr lang="en-US" sz="1200">
                <a:cs typeface="Times New Roman" pitchFamily="18" charset="0"/>
              </a:rPr>
              <a:t>, </a:t>
            </a:r>
            <a:endParaRPr lang="en-US"/>
          </a:p>
        </p:txBody>
      </p:sp>
      <p:sp>
        <p:nvSpPr>
          <p:cNvPr id="40969" name="Rectangle 16"/>
          <p:cNvSpPr>
            <a:spLocks noChangeArrowheads="1"/>
          </p:cNvSpPr>
          <p:nvPr/>
        </p:nvSpPr>
        <p:spPr bwMode="auto">
          <a:xfrm>
            <a:off x="0" y="29400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0970" name="Rectangle 17"/>
          <p:cNvSpPr>
            <a:spLocks noChangeArrowheads="1"/>
          </p:cNvSpPr>
          <p:nvPr/>
        </p:nvSpPr>
        <p:spPr bwMode="auto">
          <a:xfrm>
            <a:off x="0" y="3140075"/>
            <a:ext cx="2698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hr-HR" sz="1200">
                <a:cs typeface="Times New Roman" pitchFamily="18" charset="0"/>
              </a:rPr>
              <a:t>, </a:t>
            </a:r>
            <a:endParaRPr lang="hr-HR"/>
          </a:p>
        </p:txBody>
      </p:sp>
      <p:sp>
        <p:nvSpPr>
          <p:cNvPr id="40971" name="Rectangle 18"/>
          <p:cNvSpPr>
            <a:spLocks noChangeArrowheads="1"/>
          </p:cNvSpPr>
          <p:nvPr/>
        </p:nvSpPr>
        <p:spPr bwMode="auto">
          <a:xfrm>
            <a:off x="0" y="3643313"/>
            <a:ext cx="26511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hr-HR" sz="1200">
                <a:cs typeface="Times New Roman" pitchFamily="18" charset="0"/>
              </a:rPr>
              <a:t>.</a:t>
            </a:r>
            <a:r>
              <a:rPr lang="en-US" sz="1100"/>
              <a:t> </a:t>
            </a:r>
            <a:endParaRPr lang="en-US"/>
          </a:p>
        </p:txBody>
      </p:sp>
      <p:sp>
        <p:nvSpPr>
          <p:cNvPr id="40972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0973" name="Object 2"/>
          <p:cNvGraphicFramePr>
            <a:graphicFrameLocks noChangeAspect="1"/>
          </p:cNvGraphicFramePr>
          <p:nvPr/>
        </p:nvGraphicFramePr>
        <p:xfrm>
          <a:off x="774700" y="2514600"/>
          <a:ext cx="1544638" cy="449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0" name="Equation" r:id="rId3" imgW="914003" imgH="266584" progId="Equation.DSMT4">
                  <p:embed/>
                </p:oleObj>
              </mc:Choice>
              <mc:Fallback>
                <p:oleObj name="Equation" r:id="rId3" imgW="914003" imgH="266584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4700" y="2514600"/>
                        <a:ext cx="1544638" cy="449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74" name="Rectangle 22"/>
          <p:cNvSpPr>
            <a:spLocks noChangeArrowheads="1"/>
          </p:cNvSpPr>
          <p:nvPr/>
        </p:nvSpPr>
        <p:spPr bwMode="auto">
          <a:xfrm>
            <a:off x="0" y="32956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0975" name="Object 3"/>
          <p:cNvGraphicFramePr>
            <a:graphicFrameLocks noChangeAspect="1"/>
          </p:cNvGraphicFramePr>
          <p:nvPr/>
        </p:nvGraphicFramePr>
        <p:xfrm>
          <a:off x="2590800" y="2514600"/>
          <a:ext cx="1727200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1" name="Equation" r:id="rId5" imgW="1028254" imgH="266584" progId="Equation.DSMT4">
                  <p:embed/>
                </p:oleObj>
              </mc:Choice>
              <mc:Fallback>
                <p:oleObj name="Equation" r:id="rId5" imgW="1028254" imgH="266584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2514600"/>
                        <a:ext cx="1727200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76" name="Rectangle 24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0977" name="Object 4"/>
          <p:cNvGraphicFramePr>
            <a:graphicFrameLocks noChangeAspect="1"/>
          </p:cNvGraphicFramePr>
          <p:nvPr/>
        </p:nvGraphicFramePr>
        <p:xfrm>
          <a:off x="4572000" y="2438400"/>
          <a:ext cx="1627188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2" name="Equation" r:id="rId7" imgW="1155199" imgH="444307" progId="Equation.DSMT4">
                  <p:embed/>
                </p:oleObj>
              </mc:Choice>
              <mc:Fallback>
                <p:oleObj name="Equation" r:id="rId7" imgW="1155199" imgH="444307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2438400"/>
                        <a:ext cx="1627188" cy="631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78" name="Rectangle 26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0979" name="Object 5"/>
          <p:cNvGraphicFramePr>
            <a:graphicFrameLocks noChangeAspect="1"/>
          </p:cNvGraphicFramePr>
          <p:nvPr/>
        </p:nvGraphicFramePr>
        <p:xfrm>
          <a:off x="679450" y="4114800"/>
          <a:ext cx="5146675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3" name="Equation" r:id="rId9" imgW="3009900" imgH="254000" progId="Equation.DSMT4">
                  <p:embed/>
                </p:oleObj>
              </mc:Choice>
              <mc:Fallback>
                <p:oleObj name="Equation" r:id="rId9" imgW="3009900" imgH="2540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9450" y="4114800"/>
                        <a:ext cx="5146675" cy="439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80" name="Rectangle 28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0981" name="Object 6"/>
          <p:cNvGraphicFramePr>
            <a:graphicFrameLocks noChangeAspect="1"/>
          </p:cNvGraphicFramePr>
          <p:nvPr/>
        </p:nvGraphicFramePr>
        <p:xfrm>
          <a:off x="685800" y="4724400"/>
          <a:ext cx="4826000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4" name="Equation" r:id="rId11" imgW="2832100" imgH="254000" progId="Equation.DSMT4">
                  <p:embed/>
                </p:oleObj>
              </mc:Choice>
              <mc:Fallback>
                <p:oleObj name="Equation" r:id="rId11" imgW="2832100" imgH="2540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4724400"/>
                        <a:ext cx="4826000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82" name="Rectangle 30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0983" name="Object 7"/>
          <p:cNvGraphicFramePr>
            <a:graphicFrameLocks noChangeAspect="1"/>
          </p:cNvGraphicFramePr>
          <p:nvPr/>
        </p:nvGraphicFramePr>
        <p:xfrm>
          <a:off x="838200" y="5257800"/>
          <a:ext cx="3884613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5" name="Equation" r:id="rId13" imgW="2273300" imgH="254000" progId="Equation.DSMT4">
                  <p:embed/>
                </p:oleObj>
              </mc:Choice>
              <mc:Fallback>
                <p:oleObj name="Equation" r:id="rId13" imgW="2273300" imgH="2540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5257800"/>
                        <a:ext cx="3884613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/>
          <p:cNvSpPr>
            <a:spLocks noGrp="1" noChangeArrowheads="1"/>
          </p:cNvSpPr>
          <p:nvPr>
            <p:ph idx="1"/>
          </p:nvPr>
        </p:nvSpPr>
        <p:spPr>
          <a:xfrm>
            <a:off x="500063" y="1571625"/>
            <a:ext cx="8229600" cy="4525963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sr-Latn-CS" sz="1800" b="1" smtClean="0"/>
              <a:t>Prim</a:t>
            </a:r>
            <a:r>
              <a:rPr lang="en-US" sz="1800" b="1" smtClean="0"/>
              <a:t>j</a:t>
            </a:r>
            <a:r>
              <a:rPr lang="sr-Latn-CS" sz="1800" b="1" smtClean="0"/>
              <a:t>er 14</a:t>
            </a:r>
          </a:p>
          <a:p>
            <a:pPr marL="609600" indent="-609600" eaLnBrk="1" hangingPunct="1">
              <a:buFontTx/>
              <a:buNone/>
            </a:pPr>
            <a:r>
              <a:rPr lang="sr-Cyrl-CS" sz="1600" smtClean="0"/>
              <a:t>Odrediti domen</a:t>
            </a:r>
            <a:r>
              <a:rPr lang="en-US" sz="1600" smtClean="0"/>
              <a:t>,</a:t>
            </a:r>
            <a:r>
              <a:rPr lang="sr-Cyrl-CS" sz="1600" smtClean="0"/>
              <a:t> nule i znak funkci</a:t>
            </a:r>
            <a:r>
              <a:rPr lang="sr-Latn-CS" sz="1600" smtClean="0"/>
              <a:t>je</a:t>
            </a:r>
          </a:p>
          <a:p>
            <a:pPr marL="609600" indent="-609600" eaLnBrk="1" hangingPunct="1">
              <a:buFontTx/>
              <a:buNone/>
            </a:pPr>
            <a:endParaRPr lang="sr-Latn-CS" sz="1600" smtClean="0"/>
          </a:p>
          <a:p>
            <a:pPr marL="609600" indent="-609600" eaLnBrk="1" hangingPunct="1">
              <a:buFontTx/>
              <a:buNone/>
            </a:pPr>
            <a:endParaRPr lang="sr-Latn-CS" sz="1600" smtClean="0"/>
          </a:p>
        </p:txBody>
      </p:sp>
      <p:sp>
        <p:nvSpPr>
          <p:cNvPr id="41987" name="Rectangle 5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1988" name="Object 2"/>
          <p:cNvGraphicFramePr>
            <a:graphicFrameLocks noChangeAspect="1"/>
          </p:cNvGraphicFramePr>
          <p:nvPr/>
        </p:nvGraphicFramePr>
        <p:xfrm>
          <a:off x="4787900" y="1700213"/>
          <a:ext cx="1087438" cy="668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7" name="Equation" r:id="rId3" imgW="634725" imgH="393529" progId="Equation.DSMT4">
                  <p:embed/>
                </p:oleObj>
              </mc:Choice>
              <mc:Fallback>
                <p:oleObj name="Equation" r:id="rId3" imgW="634725" imgH="393529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7900" y="1700213"/>
                        <a:ext cx="1087438" cy="668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8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1990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1991" name="Rectangle 11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1992" name="Rectangle 13"/>
          <p:cNvSpPr>
            <a:spLocks noChangeArrowheads="1"/>
          </p:cNvSpPr>
          <p:nvPr/>
        </p:nvSpPr>
        <p:spPr bwMode="auto">
          <a:xfrm>
            <a:off x="0" y="3352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1993" name="Rectangle 15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1994" name="Rectangle 17"/>
          <p:cNvSpPr>
            <a:spLocks noChangeArrowheads="1"/>
          </p:cNvSpPr>
          <p:nvPr/>
        </p:nvSpPr>
        <p:spPr bwMode="auto">
          <a:xfrm>
            <a:off x="0" y="30480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1995" name="Rectangle 19"/>
          <p:cNvSpPr>
            <a:spLocks noChangeArrowheads="1"/>
          </p:cNvSpPr>
          <p:nvPr/>
        </p:nvSpPr>
        <p:spPr bwMode="auto">
          <a:xfrm>
            <a:off x="1143000" y="3352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sr-Latn-CS" sz="1800" b="1" dirty="0" smtClean="0"/>
              <a:t>Prim</a:t>
            </a:r>
            <a:r>
              <a:rPr lang="en-US" sz="1800" b="1" smtClean="0"/>
              <a:t>j</a:t>
            </a:r>
            <a:r>
              <a:rPr lang="sr-Latn-CS" sz="1800" b="1" smtClean="0"/>
              <a:t>er </a:t>
            </a:r>
            <a:r>
              <a:rPr lang="sr-Latn-CS" sz="1800" b="1" dirty="0" smtClean="0"/>
              <a:t>14</a:t>
            </a:r>
          </a:p>
          <a:p>
            <a:pPr marL="609600" indent="-609600" eaLnBrk="1" hangingPunct="1">
              <a:buFontTx/>
              <a:buNone/>
            </a:pPr>
            <a:r>
              <a:rPr lang="sr-Cyrl-CS" sz="1600" dirty="0" smtClean="0"/>
              <a:t>Odrediti domen</a:t>
            </a:r>
            <a:r>
              <a:rPr lang="en-US" sz="1600" dirty="0" smtClean="0"/>
              <a:t>,</a:t>
            </a:r>
            <a:r>
              <a:rPr lang="sr-Cyrl-CS" sz="1600" dirty="0" smtClean="0"/>
              <a:t> nule i znak funkci</a:t>
            </a:r>
            <a:r>
              <a:rPr lang="sr-Latn-CS" sz="1600" dirty="0" smtClean="0"/>
              <a:t>je</a:t>
            </a:r>
          </a:p>
          <a:p>
            <a:pPr marL="609600" indent="-609600" eaLnBrk="1" hangingPunct="1">
              <a:buFontTx/>
              <a:buNone/>
            </a:pPr>
            <a:endParaRPr lang="sr-Latn-CS" sz="1600" dirty="0" smtClean="0"/>
          </a:p>
          <a:p>
            <a:pPr marL="609600" indent="-609600" eaLnBrk="1" hangingPunct="1">
              <a:buFontTx/>
              <a:buNone/>
            </a:pPr>
            <a:endParaRPr lang="sr-Latn-CS" sz="1600" dirty="0" smtClean="0"/>
          </a:p>
          <a:p>
            <a:pPr marL="609600" indent="-609600" eaLnBrk="1" hangingPunct="1">
              <a:buFontTx/>
              <a:buNone/>
            </a:pPr>
            <a:r>
              <a:rPr lang="sr-Latn-CS" sz="1800" b="1" dirty="0" smtClean="0"/>
              <a:t>R</a:t>
            </a:r>
            <a:r>
              <a:rPr lang="en-US" sz="1800" b="1" dirty="0" smtClean="0"/>
              <a:t>j</a:t>
            </a:r>
            <a:r>
              <a:rPr lang="sr-Latn-CS" sz="1800" b="1" dirty="0" smtClean="0"/>
              <a:t>ešenje:</a:t>
            </a:r>
          </a:p>
          <a:p>
            <a:pPr marL="609600" indent="-609600" eaLnBrk="1" hangingPunct="1">
              <a:buFontTx/>
              <a:buNone/>
            </a:pPr>
            <a:r>
              <a:rPr lang="sr-Cyrl-CS" sz="1600" dirty="0" smtClean="0"/>
              <a:t>Domen: </a:t>
            </a:r>
            <a:r>
              <a:rPr lang="en-US" sz="1600" dirty="0" err="1" smtClean="0"/>
              <a:t>Kako</a:t>
            </a:r>
            <a:r>
              <a:rPr lang="en-US" sz="1600" dirty="0" smtClean="0"/>
              <a:t> je </a:t>
            </a:r>
            <a:r>
              <a:rPr lang="sr-Latn-CS" sz="1600" dirty="0" smtClean="0"/>
              <a:t>izraz                                   </a:t>
            </a:r>
            <a:r>
              <a:rPr lang="hr-HR" sz="1600" dirty="0" smtClean="0"/>
              <a:t>za svako x, </a:t>
            </a:r>
          </a:p>
          <a:p>
            <a:pPr marL="609600" indent="-609600" eaLnBrk="1" hangingPunct="1">
              <a:buFontTx/>
              <a:buNone/>
            </a:pPr>
            <a:r>
              <a:rPr lang="hr-HR" sz="1600" dirty="0" smtClean="0"/>
              <a:t>Nule</a:t>
            </a:r>
            <a:r>
              <a:rPr lang="sr-Cyrl-CS" sz="1600" dirty="0" smtClean="0"/>
              <a:t> funkcije</a:t>
            </a:r>
            <a:r>
              <a:rPr lang="hr-HR" sz="1600" dirty="0" smtClean="0"/>
              <a:t>:</a:t>
            </a:r>
            <a:r>
              <a:rPr lang="hr-HR" dirty="0" smtClean="0"/>
              <a:t> </a:t>
            </a:r>
          </a:p>
          <a:p>
            <a:pPr marL="609600" indent="-609600" eaLnBrk="1" hangingPunct="1">
              <a:buFontTx/>
              <a:buNone/>
            </a:pPr>
            <a:r>
              <a:rPr lang="hr-HR" sz="1600" dirty="0" smtClean="0"/>
              <a:t>Znak funkcije :</a:t>
            </a:r>
            <a:r>
              <a:rPr lang="en-US" dirty="0" smtClean="0"/>
              <a:t> </a:t>
            </a:r>
          </a:p>
        </p:txBody>
      </p:sp>
      <p:sp>
        <p:nvSpPr>
          <p:cNvPr id="43011" name="Rectangle 5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3012" name="Object 2"/>
          <p:cNvGraphicFramePr>
            <a:graphicFrameLocks noChangeAspect="1"/>
          </p:cNvGraphicFramePr>
          <p:nvPr/>
        </p:nvGraphicFramePr>
        <p:xfrm>
          <a:off x="4427538" y="1628775"/>
          <a:ext cx="1087437" cy="668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35" name="Equation" r:id="rId3" imgW="634725" imgH="393529" progId="Equation.DSMT4">
                  <p:embed/>
                </p:oleObj>
              </mc:Choice>
              <mc:Fallback>
                <p:oleObj name="Equation" r:id="rId3" imgW="634725" imgH="393529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538" y="1628775"/>
                        <a:ext cx="1087437" cy="668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3014" name="Object 3"/>
          <p:cNvGraphicFramePr>
            <a:graphicFrameLocks noChangeAspect="1"/>
          </p:cNvGraphicFramePr>
          <p:nvPr/>
        </p:nvGraphicFramePr>
        <p:xfrm>
          <a:off x="3132138" y="2963863"/>
          <a:ext cx="1096962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36" name="Equation" r:id="rId5" imgW="596641" imgH="203112" progId="Equation.DSMT4">
                  <p:embed/>
                </p:oleObj>
              </mc:Choice>
              <mc:Fallback>
                <p:oleObj name="Equation" r:id="rId5" imgW="596641" imgH="203112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2138" y="2963863"/>
                        <a:ext cx="1096962" cy="36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5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3016" name="Object 4"/>
          <p:cNvGraphicFramePr>
            <a:graphicFrameLocks noChangeAspect="1"/>
          </p:cNvGraphicFramePr>
          <p:nvPr/>
        </p:nvGraphicFramePr>
        <p:xfrm>
          <a:off x="6372225" y="2940050"/>
          <a:ext cx="785813" cy="382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37" name="Equation" r:id="rId7" imgW="469900" imgH="228600" progId="Equation.DSMT4">
                  <p:embed/>
                </p:oleObj>
              </mc:Choice>
              <mc:Fallback>
                <p:oleObj name="Equation" r:id="rId7" imgW="469900" imgH="228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2225" y="2940050"/>
                        <a:ext cx="785813" cy="382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7" name="Rectangle 11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3018" name="Object 5"/>
          <p:cNvGraphicFramePr>
            <a:graphicFrameLocks noChangeAspect="1"/>
          </p:cNvGraphicFramePr>
          <p:nvPr/>
        </p:nvGraphicFramePr>
        <p:xfrm>
          <a:off x="2286000" y="3657600"/>
          <a:ext cx="1846263" cy="347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38" name="Equation" r:id="rId9" imgW="964781" imgH="177723" progId="Equation.DSMT4">
                  <p:embed/>
                </p:oleObj>
              </mc:Choice>
              <mc:Fallback>
                <p:oleObj name="Equation" r:id="rId9" imgW="964781" imgH="177723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3657600"/>
                        <a:ext cx="1846263" cy="347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9" name="Rectangle 13"/>
          <p:cNvSpPr>
            <a:spLocks noChangeArrowheads="1"/>
          </p:cNvSpPr>
          <p:nvPr/>
        </p:nvSpPr>
        <p:spPr bwMode="auto">
          <a:xfrm>
            <a:off x="0" y="3352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3020" name="Object 6"/>
          <p:cNvGraphicFramePr>
            <a:graphicFrameLocks noChangeAspect="1"/>
          </p:cNvGraphicFramePr>
          <p:nvPr/>
        </p:nvGraphicFramePr>
        <p:xfrm>
          <a:off x="2057400" y="4191000"/>
          <a:ext cx="1216025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39" name="Equation" r:id="rId11" imgW="710891" imgH="253890" progId="Equation.DSMT4">
                  <p:embed/>
                </p:oleObj>
              </mc:Choice>
              <mc:Fallback>
                <p:oleObj name="Equation" r:id="rId11" imgW="710891" imgH="25389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4191000"/>
                        <a:ext cx="1216025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21" name="Rectangle 15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3022" name="Object 7"/>
          <p:cNvGraphicFramePr>
            <a:graphicFrameLocks noChangeAspect="1"/>
          </p:cNvGraphicFramePr>
          <p:nvPr/>
        </p:nvGraphicFramePr>
        <p:xfrm>
          <a:off x="3505200" y="4191000"/>
          <a:ext cx="676275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40" name="Equation" r:id="rId13" imgW="355292" imgH="203024" progId="Equation.DSMT4">
                  <p:embed/>
                </p:oleObj>
              </mc:Choice>
              <mc:Fallback>
                <p:oleObj name="Equation" r:id="rId13" imgW="355292" imgH="203024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4191000"/>
                        <a:ext cx="676275" cy="384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23" name="Rectangle 17"/>
          <p:cNvSpPr>
            <a:spLocks noChangeArrowheads="1"/>
          </p:cNvSpPr>
          <p:nvPr/>
        </p:nvSpPr>
        <p:spPr bwMode="auto">
          <a:xfrm>
            <a:off x="0" y="30480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3024" name="Object 8"/>
          <p:cNvGraphicFramePr>
            <a:graphicFrameLocks noChangeAspect="1"/>
          </p:cNvGraphicFramePr>
          <p:nvPr/>
        </p:nvGraphicFramePr>
        <p:xfrm>
          <a:off x="2133600" y="4648200"/>
          <a:ext cx="1060450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41" name="Equation" r:id="rId15" imgW="622030" imgH="253890" progId="Equation.DSMT4">
                  <p:embed/>
                </p:oleObj>
              </mc:Choice>
              <mc:Fallback>
                <p:oleObj name="Equation" r:id="rId15" imgW="622030" imgH="25389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4648200"/>
                        <a:ext cx="1060450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25" name="Rectangle 19"/>
          <p:cNvSpPr>
            <a:spLocks noChangeArrowheads="1"/>
          </p:cNvSpPr>
          <p:nvPr/>
        </p:nvSpPr>
        <p:spPr bwMode="auto">
          <a:xfrm>
            <a:off x="1143000" y="3352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3026" name="Object 9"/>
          <p:cNvGraphicFramePr>
            <a:graphicFrameLocks noChangeAspect="1"/>
          </p:cNvGraphicFramePr>
          <p:nvPr/>
        </p:nvGraphicFramePr>
        <p:xfrm>
          <a:off x="3505200" y="4724400"/>
          <a:ext cx="676275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42" name="Equation" r:id="rId17" imgW="355292" imgH="203024" progId="Equation.DSMT4">
                  <p:embed/>
                </p:oleObj>
              </mc:Choice>
              <mc:Fallback>
                <p:oleObj name="Equation" r:id="rId17" imgW="355292" imgH="203024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4724400"/>
                        <a:ext cx="676275" cy="384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>
            <a:spLocks noGrp="1" noChangeArrowheads="1"/>
          </p:cNvSpPr>
          <p:nvPr>
            <p:ph idx="1"/>
          </p:nvPr>
        </p:nvSpPr>
        <p:spPr>
          <a:xfrm>
            <a:off x="357188" y="1571625"/>
            <a:ext cx="8229600" cy="4525963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sr-Latn-CS" sz="1800" b="1" smtClean="0"/>
              <a:t>Prim</a:t>
            </a:r>
            <a:r>
              <a:rPr lang="en-US" sz="1800" b="1" smtClean="0"/>
              <a:t>j</a:t>
            </a:r>
            <a:r>
              <a:rPr lang="sr-Latn-CS" sz="1800" b="1" smtClean="0"/>
              <a:t>er 15</a:t>
            </a:r>
          </a:p>
          <a:p>
            <a:pPr marL="609600" indent="-609600" eaLnBrk="1" hangingPunct="1">
              <a:buFontTx/>
              <a:buNone/>
            </a:pPr>
            <a:r>
              <a:rPr lang="sr-Cyrl-CS" sz="1600" smtClean="0"/>
              <a:t>Odrediti domen</a:t>
            </a:r>
            <a:r>
              <a:rPr lang="en-US" sz="1600" smtClean="0"/>
              <a:t>,</a:t>
            </a:r>
            <a:r>
              <a:rPr lang="sr-Cyrl-CS" sz="1600" smtClean="0"/>
              <a:t> nule i znak funkcij</a:t>
            </a:r>
            <a:r>
              <a:rPr lang="sr-Latn-CS" sz="1600" smtClean="0"/>
              <a:t>e</a:t>
            </a:r>
          </a:p>
          <a:p>
            <a:pPr marL="609600" indent="-609600" eaLnBrk="1" hangingPunct="1">
              <a:buFontTx/>
              <a:buNone/>
            </a:pPr>
            <a:endParaRPr lang="sr-Latn-CS" sz="1600" smtClean="0"/>
          </a:p>
        </p:txBody>
      </p:sp>
      <p:sp>
        <p:nvSpPr>
          <p:cNvPr id="44035" name="Rectangle 5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4036" name="Object 2"/>
          <p:cNvGraphicFramePr>
            <a:graphicFrameLocks noChangeAspect="1"/>
          </p:cNvGraphicFramePr>
          <p:nvPr/>
        </p:nvGraphicFramePr>
        <p:xfrm>
          <a:off x="4191000" y="1676400"/>
          <a:ext cx="1069975" cy="78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5" name="Equation" r:id="rId3" imgW="571252" imgH="418918" progId="Equation.DSMT4">
                  <p:embed/>
                </p:oleObj>
              </mc:Choice>
              <mc:Fallback>
                <p:oleObj name="Equation" r:id="rId3" imgW="571252" imgH="418918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1676400"/>
                        <a:ext cx="1069975" cy="784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37" name="Rectangle 7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4038" name="Rectangle 9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4039" name="Rectangle 12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4040" name="Rectangle 14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4041" name="Rectangle 16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4042" name="Rectangle 18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4043" name="Rectangle 20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sr-Latn-CS" sz="1800" b="1" smtClean="0"/>
              <a:t>Prim</a:t>
            </a:r>
            <a:r>
              <a:rPr lang="en-US" sz="1800" b="1" smtClean="0"/>
              <a:t>j</a:t>
            </a:r>
            <a:r>
              <a:rPr lang="sr-Latn-CS" sz="1800" b="1" smtClean="0"/>
              <a:t>er 15</a:t>
            </a:r>
          </a:p>
          <a:p>
            <a:pPr marL="609600" indent="-609600" eaLnBrk="1" hangingPunct="1">
              <a:buFontTx/>
              <a:buNone/>
            </a:pPr>
            <a:r>
              <a:rPr lang="sr-Cyrl-CS" sz="1600" smtClean="0"/>
              <a:t>Odrediti domen</a:t>
            </a:r>
            <a:r>
              <a:rPr lang="en-US" sz="1600" smtClean="0"/>
              <a:t>,</a:t>
            </a:r>
            <a:r>
              <a:rPr lang="sr-Cyrl-CS" sz="1600" smtClean="0"/>
              <a:t> nule i znak funkcij</a:t>
            </a:r>
            <a:r>
              <a:rPr lang="sr-Latn-CS" sz="1600" smtClean="0"/>
              <a:t>e</a:t>
            </a:r>
          </a:p>
          <a:p>
            <a:pPr marL="609600" indent="-609600" eaLnBrk="1" hangingPunct="1">
              <a:buFontTx/>
              <a:buNone/>
            </a:pPr>
            <a:endParaRPr lang="sr-Latn-CS" sz="1600" smtClean="0"/>
          </a:p>
          <a:p>
            <a:pPr marL="609600" indent="-609600" eaLnBrk="1" hangingPunct="1">
              <a:buFontTx/>
              <a:buNone/>
            </a:pPr>
            <a:r>
              <a:rPr lang="sr-Latn-CS" sz="1800" b="1" smtClean="0"/>
              <a:t>R</a:t>
            </a:r>
            <a:r>
              <a:rPr lang="en-US" sz="1800" b="1" smtClean="0"/>
              <a:t>j</a:t>
            </a:r>
            <a:r>
              <a:rPr lang="sr-Latn-CS" sz="1800" b="1" smtClean="0"/>
              <a:t>ešenje:</a:t>
            </a:r>
          </a:p>
          <a:p>
            <a:pPr marL="609600" indent="-609600" eaLnBrk="1" hangingPunct="1">
              <a:buFontTx/>
              <a:buNone/>
            </a:pPr>
            <a:r>
              <a:rPr lang="sr-Cyrl-CS" sz="1600" smtClean="0"/>
              <a:t>Domen</a:t>
            </a:r>
            <a:r>
              <a:rPr lang="en-US" sz="1600" smtClean="0"/>
              <a:t> </a:t>
            </a:r>
            <a:r>
              <a:rPr lang="sr-Latn-CS" sz="1600" smtClean="0"/>
              <a:t>:</a:t>
            </a:r>
          </a:p>
          <a:p>
            <a:pPr marL="609600" indent="-609600" eaLnBrk="1" hangingPunct="1">
              <a:buFontTx/>
              <a:buNone/>
            </a:pPr>
            <a:endParaRPr lang="sr-Latn-CS" sz="1600" smtClean="0"/>
          </a:p>
          <a:p>
            <a:pPr marL="609600" indent="-609600" eaLnBrk="1" hangingPunct="1">
              <a:buFontTx/>
              <a:buNone/>
            </a:pPr>
            <a:endParaRPr lang="en-US" sz="1600" smtClean="0"/>
          </a:p>
          <a:p>
            <a:pPr marL="609600" indent="-609600" eaLnBrk="1" hangingPunct="1">
              <a:buFontTx/>
              <a:buNone/>
            </a:pPr>
            <a:endParaRPr lang="sr-Latn-CS" sz="1600" smtClean="0"/>
          </a:p>
          <a:p>
            <a:pPr marL="609600" indent="-609600" eaLnBrk="1" hangingPunct="1">
              <a:buFontTx/>
              <a:buNone/>
            </a:pPr>
            <a:r>
              <a:rPr lang="hr-HR" sz="1600" smtClean="0"/>
              <a:t>Nule</a:t>
            </a:r>
            <a:r>
              <a:rPr lang="sr-Cyrl-CS" sz="1600" smtClean="0"/>
              <a:t> funkcije</a:t>
            </a:r>
            <a:r>
              <a:rPr lang="hr-HR" sz="1600" smtClean="0"/>
              <a:t>:                   i funkcija nema nula.</a:t>
            </a:r>
          </a:p>
          <a:p>
            <a:pPr marL="609600" indent="-609600" eaLnBrk="1" hangingPunct="1">
              <a:buFontTx/>
              <a:buNone/>
            </a:pPr>
            <a:r>
              <a:rPr lang="en-US" smtClean="0"/>
              <a:t> </a:t>
            </a:r>
            <a:endParaRPr lang="sr-Latn-CS" smtClean="0"/>
          </a:p>
          <a:p>
            <a:pPr marL="609600" indent="-609600" eaLnBrk="1" hangingPunct="1">
              <a:buFontTx/>
              <a:buNone/>
            </a:pPr>
            <a:r>
              <a:rPr lang="hr-HR" sz="1600" smtClean="0"/>
              <a:t>Znak funkcije :</a:t>
            </a:r>
            <a:r>
              <a:rPr lang="en-US" sz="1600" smtClean="0"/>
              <a:t> </a:t>
            </a:r>
          </a:p>
        </p:txBody>
      </p:sp>
      <p:sp>
        <p:nvSpPr>
          <p:cNvPr id="45059" name="Rectangle 5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5060" name="Object 2"/>
          <p:cNvGraphicFramePr>
            <a:graphicFrameLocks noChangeAspect="1"/>
          </p:cNvGraphicFramePr>
          <p:nvPr/>
        </p:nvGraphicFramePr>
        <p:xfrm>
          <a:off x="4191000" y="1676400"/>
          <a:ext cx="1069975" cy="78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8" name="Equation" r:id="rId3" imgW="571252" imgH="418918" progId="Equation.DSMT4">
                  <p:embed/>
                </p:oleObj>
              </mc:Choice>
              <mc:Fallback>
                <p:oleObj name="Equation" r:id="rId3" imgW="571252" imgH="418918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1676400"/>
                        <a:ext cx="1069975" cy="784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1" name="Rectangle 7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5062" name="Object 3"/>
          <p:cNvGraphicFramePr>
            <a:graphicFrameLocks noChangeAspect="1"/>
          </p:cNvGraphicFramePr>
          <p:nvPr/>
        </p:nvGraphicFramePr>
        <p:xfrm>
          <a:off x="1619250" y="2636838"/>
          <a:ext cx="4533900" cy="43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9" name="Equation" r:id="rId5" imgW="2679700" imgH="254000" progId="Equation.DSMT4">
                  <p:embed/>
                </p:oleObj>
              </mc:Choice>
              <mc:Fallback>
                <p:oleObj name="Equation" r:id="rId5" imgW="2679700" imgH="2540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2636838"/>
                        <a:ext cx="4533900" cy="439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3" name="Rectangle 9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5064" name="Rectangle 10"/>
          <p:cNvSpPr>
            <a:spLocks noChangeArrowheads="1"/>
          </p:cNvSpPr>
          <p:nvPr/>
        </p:nvSpPr>
        <p:spPr bwMode="auto">
          <a:xfrm>
            <a:off x="468313" y="3246438"/>
            <a:ext cx="47688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hr-HR"/>
              <a:t>Nule</a:t>
            </a:r>
            <a:r>
              <a:rPr lang="sr-Cyrl-CS"/>
              <a:t> funkcije</a:t>
            </a:r>
            <a:r>
              <a:rPr lang="hr-HR"/>
              <a:t>: </a:t>
            </a:r>
          </a:p>
        </p:txBody>
      </p:sp>
      <p:sp>
        <p:nvSpPr>
          <p:cNvPr id="45065" name="Rectangle 12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5066" name="Object 4"/>
          <p:cNvGraphicFramePr>
            <a:graphicFrameLocks noChangeAspect="1"/>
          </p:cNvGraphicFramePr>
          <p:nvPr/>
        </p:nvGraphicFramePr>
        <p:xfrm>
          <a:off x="2051050" y="3789363"/>
          <a:ext cx="749300" cy="366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80" name="Equation" r:id="rId7" imgW="406048" imgH="203024" progId="Equation.DSMT4">
                  <p:embed/>
                </p:oleObj>
              </mc:Choice>
              <mc:Fallback>
                <p:oleObj name="Equation" r:id="rId7" imgW="406048" imgH="203024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3789363"/>
                        <a:ext cx="749300" cy="366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7" name="Rectangle 14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5068" name="Object 5"/>
          <p:cNvGraphicFramePr>
            <a:graphicFrameLocks noChangeAspect="1"/>
          </p:cNvGraphicFramePr>
          <p:nvPr/>
        </p:nvGraphicFramePr>
        <p:xfrm>
          <a:off x="2057400" y="4572000"/>
          <a:ext cx="2038350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81" name="Equation" r:id="rId9" imgW="1193800" imgH="254000" progId="Equation.DSMT4">
                  <p:embed/>
                </p:oleObj>
              </mc:Choice>
              <mc:Fallback>
                <p:oleObj name="Equation" r:id="rId9" imgW="1193800" imgH="2540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4572000"/>
                        <a:ext cx="2038350" cy="439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9" name="Rectangle 16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5070" name="Rectangle 18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5071" name="Object 6"/>
          <p:cNvGraphicFramePr>
            <a:graphicFrameLocks noChangeAspect="1"/>
          </p:cNvGraphicFramePr>
          <p:nvPr/>
        </p:nvGraphicFramePr>
        <p:xfrm>
          <a:off x="2057400" y="5257800"/>
          <a:ext cx="1892300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82" name="Equation" r:id="rId11" imgW="1104900" imgH="254000" progId="Equation.DSMT4">
                  <p:embed/>
                </p:oleObj>
              </mc:Choice>
              <mc:Fallback>
                <p:oleObj name="Equation" r:id="rId11" imgW="1104900" imgH="2540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5257800"/>
                        <a:ext cx="1892300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72" name="Rectangle 20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sr-Latn-CS" sz="2000" smtClean="0"/>
              <a:t>Odrediti domen funkcije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endParaRPr lang="sr-Latn-CS" sz="2000" smtClean="0"/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endParaRPr lang="sr-Latn-CS" sz="2000" smtClean="0"/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sr-Cyrl-CS" sz="2000" smtClean="0"/>
              <a:t>Odrediti domen</a:t>
            </a:r>
            <a:r>
              <a:rPr lang="en-US" sz="2000" smtClean="0"/>
              <a:t>,</a:t>
            </a:r>
            <a:r>
              <a:rPr lang="sr-Cyrl-CS" sz="2000" smtClean="0"/>
              <a:t> nule </a:t>
            </a:r>
            <a:r>
              <a:rPr lang="en-US" sz="2000" smtClean="0"/>
              <a:t>i znak </a:t>
            </a:r>
            <a:r>
              <a:rPr lang="sr-Cyrl-CS" sz="2000" smtClean="0"/>
              <a:t>datih funkcija:</a:t>
            </a:r>
            <a:r>
              <a:rPr lang="sr-Latn-CS" sz="2000" smtClean="0"/>
              <a:t> 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endParaRPr lang="sr-Latn-CS" sz="2000" smtClean="0"/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endParaRPr lang="sr-Latn-CS" sz="2000" smtClean="0"/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endParaRPr lang="sr-Latn-CS" sz="2000" smtClean="0"/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sr-Latn-CS" sz="2000" smtClean="0"/>
              <a:t>Ispitati da li su funkcije parne ili</a:t>
            </a:r>
            <a:r>
              <a:rPr lang="sr-Cyrl-CS" sz="2000" smtClean="0"/>
              <a:t> neparne</a:t>
            </a:r>
            <a:endParaRPr lang="sr-Latn-CS" sz="2000" smtClean="0"/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endParaRPr lang="sr-Latn-CS" sz="2000" smtClean="0"/>
          </a:p>
          <a:p>
            <a:pPr marL="609600" indent="-609600" eaLnBrk="1" hangingPunct="1">
              <a:lnSpc>
                <a:spcPct val="80000"/>
              </a:lnSpc>
            </a:pPr>
            <a:endParaRPr lang="sr-Latn-CS" sz="2000" smtClean="0"/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endParaRPr lang="en-US" sz="2000" smtClean="0"/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en-US" sz="2000" smtClean="0"/>
          </a:p>
        </p:txBody>
      </p:sp>
      <p:sp>
        <p:nvSpPr>
          <p:cNvPr id="358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2800" i="1" dirty="0" smtClean="0"/>
              <a:t>                                  Zadaci za v</a:t>
            </a:r>
            <a:r>
              <a:rPr lang="en-US" sz="2800" i="1" dirty="0" smtClean="0"/>
              <a:t>j</a:t>
            </a:r>
            <a:r>
              <a:rPr lang="sr-Latn-CS" sz="2800" i="1" dirty="0" smtClean="0"/>
              <a:t>ežbu</a:t>
            </a:r>
            <a:endParaRPr lang="en-US" sz="2800" i="1" dirty="0" smtClean="0"/>
          </a:p>
        </p:txBody>
      </p:sp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6085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6086" name="Rectangle 8"/>
          <p:cNvSpPr>
            <a:spLocks noChangeArrowheads="1"/>
          </p:cNvSpPr>
          <p:nvPr/>
        </p:nvSpPr>
        <p:spPr bwMode="auto">
          <a:xfrm>
            <a:off x="0" y="31003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6087" name="Rectangle 10"/>
          <p:cNvSpPr>
            <a:spLocks noChangeArrowheads="1"/>
          </p:cNvSpPr>
          <p:nvPr/>
        </p:nvSpPr>
        <p:spPr bwMode="auto">
          <a:xfrm>
            <a:off x="0" y="30908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6088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6089" name="Object 2"/>
          <p:cNvGraphicFramePr>
            <a:graphicFrameLocks noChangeAspect="1"/>
          </p:cNvGraphicFramePr>
          <p:nvPr/>
        </p:nvGraphicFramePr>
        <p:xfrm>
          <a:off x="4356100" y="1412875"/>
          <a:ext cx="3006725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7" name="Equation" r:id="rId3" imgW="2108200" imgH="431800" progId="Equation.DSMT4">
                  <p:embed/>
                </p:oleObj>
              </mc:Choice>
              <mc:Fallback>
                <p:oleObj name="Equation" r:id="rId3" imgW="2108200" imgH="4318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6100" y="1412875"/>
                        <a:ext cx="3006725" cy="612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90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6091" name="Object 3"/>
          <p:cNvGraphicFramePr>
            <a:graphicFrameLocks noChangeAspect="1"/>
          </p:cNvGraphicFramePr>
          <p:nvPr/>
        </p:nvGraphicFramePr>
        <p:xfrm>
          <a:off x="1003300" y="2971800"/>
          <a:ext cx="1727200" cy="611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8" name="Equation" r:id="rId5" imgW="1180588" imgH="418918" progId="Equation.DSMT4">
                  <p:embed/>
                </p:oleObj>
              </mc:Choice>
              <mc:Fallback>
                <p:oleObj name="Equation" r:id="rId5" imgW="1180588" imgH="418918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3300" y="2971800"/>
                        <a:ext cx="1727200" cy="611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92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6093" name="Object 4"/>
          <p:cNvGraphicFramePr>
            <a:graphicFrameLocks noChangeAspect="1"/>
          </p:cNvGraphicFramePr>
          <p:nvPr/>
        </p:nvGraphicFramePr>
        <p:xfrm>
          <a:off x="3276600" y="2971800"/>
          <a:ext cx="1617663" cy="449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9" name="Equation" r:id="rId7" imgW="964781" imgH="266584" progId="Equation.DSMT4">
                  <p:embed/>
                </p:oleObj>
              </mc:Choice>
              <mc:Fallback>
                <p:oleObj name="Equation" r:id="rId7" imgW="964781" imgH="266584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2971800"/>
                        <a:ext cx="1617663" cy="449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94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6095" name="Rectangle 21"/>
          <p:cNvSpPr>
            <a:spLocks noChangeArrowheads="1"/>
          </p:cNvSpPr>
          <p:nvPr/>
        </p:nvSpPr>
        <p:spPr bwMode="auto">
          <a:xfrm>
            <a:off x="990600" y="32766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6096" name="Rectangle 23"/>
          <p:cNvSpPr>
            <a:spLocks noChangeArrowheads="1"/>
          </p:cNvSpPr>
          <p:nvPr/>
        </p:nvSpPr>
        <p:spPr bwMode="auto">
          <a:xfrm>
            <a:off x="152400" y="32766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6097" name="Object 5"/>
          <p:cNvGraphicFramePr>
            <a:graphicFrameLocks noChangeAspect="1"/>
          </p:cNvGraphicFramePr>
          <p:nvPr/>
        </p:nvGraphicFramePr>
        <p:xfrm>
          <a:off x="1219200" y="4648200"/>
          <a:ext cx="1481138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10" name="Equation" r:id="rId9" imgW="850531" imgH="393529" progId="Equation.DSMT4">
                  <p:embed/>
                </p:oleObj>
              </mc:Choice>
              <mc:Fallback>
                <p:oleObj name="Equation" r:id="rId9" imgW="850531" imgH="393529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4648200"/>
                        <a:ext cx="1481138" cy="676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8" name="Object 6"/>
          <p:cNvGraphicFramePr>
            <a:graphicFrameLocks noChangeAspect="1"/>
          </p:cNvGraphicFramePr>
          <p:nvPr/>
        </p:nvGraphicFramePr>
        <p:xfrm>
          <a:off x="3124200" y="4724400"/>
          <a:ext cx="1544638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11" name="Equation" r:id="rId11" imgW="914003" imgH="266584" progId="Equation.DSMT4">
                  <p:embed/>
                </p:oleObj>
              </mc:Choice>
              <mc:Fallback>
                <p:oleObj name="Equation" r:id="rId11" imgW="914003" imgH="266584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4724400"/>
                        <a:ext cx="1544638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99" name="Rectangle 27"/>
          <p:cNvSpPr>
            <a:spLocks noChangeArrowheads="1"/>
          </p:cNvSpPr>
          <p:nvPr/>
        </p:nvSpPr>
        <p:spPr bwMode="auto">
          <a:xfrm>
            <a:off x="228600" y="3352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6100" name="Object 7"/>
          <p:cNvGraphicFramePr>
            <a:graphicFrameLocks noChangeAspect="1"/>
          </p:cNvGraphicFramePr>
          <p:nvPr/>
        </p:nvGraphicFramePr>
        <p:xfrm>
          <a:off x="5181600" y="4724400"/>
          <a:ext cx="1581150" cy="41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12" name="Equation" r:id="rId13" imgW="876300" imgH="228600" progId="Equation.DSMT4">
                  <p:embed/>
                </p:oleObj>
              </mc:Choice>
              <mc:Fallback>
                <p:oleObj name="Equation" r:id="rId13" imgW="876300" imgH="2286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4724400"/>
                        <a:ext cx="1581150" cy="411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1214438"/>
            <a:ext cx="8043863" cy="4286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sz="2800" i="1" dirty="0" smtClean="0"/>
              <a:t>                                            </a:t>
            </a:r>
            <a:r>
              <a:rPr lang="en-US" sz="2800" i="1" dirty="0" err="1" smtClean="0"/>
              <a:t>FUNKCIJE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JEDNE</a:t>
            </a:r>
            <a:r>
              <a:rPr lang="en-US" sz="2800" i="1" dirty="0" smtClean="0"/>
              <a:t> </a:t>
            </a:r>
            <a:r>
              <a:rPr lang="sr-Latn-CS" sz="2800" i="1" dirty="0" smtClean="0"/>
              <a:t/>
            </a:r>
            <a:br>
              <a:rPr lang="sr-Latn-CS" sz="2800" i="1" dirty="0" smtClean="0"/>
            </a:br>
            <a:r>
              <a:rPr lang="sr-Latn-CS" sz="2800" i="1" dirty="0" smtClean="0"/>
              <a:t>                                     </a:t>
            </a:r>
            <a:r>
              <a:rPr lang="en-US" sz="2800" i="1" dirty="0" err="1" smtClean="0"/>
              <a:t>PROMENLJIVE</a:t>
            </a:r>
            <a:r>
              <a:rPr lang="en-US" sz="2800" i="1" dirty="0" smtClean="0"/>
              <a:t/>
            </a:r>
            <a:br>
              <a:rPr lang="en-US" sz="2800" i="1" dirty="0" smtClean="0"/>
            </a:br>
            <a:endParaRPr lang="sr-Latn-CS" sz="2800" i="1" dirty="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0010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sr-Latn-CS" sz="20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r-Cyrl-CS" sz="2000" smtClean="0"/>
              <a:t>Neka su</a:t>
            </a:r>
            <a:r>
              <a:rPr lang="sr-Latn-CS" sz="2000" smtClean="0"/>
              <a:t> </a:t>
            </a:r>
            <a:r>
              <a:rPr lang="en-US" sz="2000" i="1" smtClean="0"/>
              <a:t>A</a:t>
            </a:r>
            <a:r>
              <a:rPr lang="sr-Latn-CS" sz="2000" i="1" smtClean="0"/>
              <a:t> </a:t>
            </a:r>
            <a:r>
              <a:rPr lang="sr-Latn-CS" sz="2000" smtClean="0"/>
              <a:t> i </a:t>
            </a:r>
            <a:r>
              <a:rPr lang="en-US" sz="2000" i="1" smtClean="0"/>
              <a:t>B</a:t>
            </a:r>
            <a:r>
              <a:rPr lang="en-US" sz="2000" smtClean="0"/>
              <a:t> </a:t>
            </a:r>
            <a:r>
              <a:rPr lang="sr-Cyrl-CS" sz="2000" smtClean="0"/>
              <a:t>proizvoljni skupovi. </a:t>
            </a:r>
            <a:endParaRPr lang="en-US" sz="20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r-Cyrl-CS" sz="2000" b="1" i="1" smtClean="0"/>
              <a:t>Preslikavanje </a:t>
            </a:r>
            <a:r>
              <a:rPr lang="sr-Cyrl-CS" sz="2000" smtClean="0"/>
              <a:t>ili</a:t>
            </a:r>
            <a:r>
              <a:rPr lang="sr-Cyrl-CS" sz="2000" i="1" smtClean="0"/>
              <a:t> </a:t>
            </a:r>
            <a:r>
              <a:rPr lang="sr-Cyrl-CS" sz="2000" b="1" i="1" smtClean="0"/>
              <a:t>funkcija</a:t>
            </a:r>
            <a:r>
              <a:rPr lang="sr-Cyrl-CS" sz="2000" i="1" smtClean="0"/>
              <a:t> </a:t>
            </a:r>
            <a:r>
              <a:rPr lang="sr-Latn-CS" sz="2000" i="1" smtClean="0"/>
              <a:t> </a:t>
            </a:r>
            <a:r>
              <a:rPr lang="sr-Cyrl-CS" sz="2000" smtClean="0"/>
              <a:t>predstavlja zakon korespondencije </a:t>
            </a:r>
            <a:endParaRPr lang="sr-Latn-CS" sz="20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r-Cyrl-CS" sz="2000" smtClean="0"/>
              <a:t>pomoću koga se</a:t>
            </a:r>
            <a:r>
              <a:rPr lang="sr-Latn-CS" sz="2000" smtClean="0"/>
              <a:t> </a:t>
            </a:r>
            <a:r>
              <a:rPr lang="sr-Cyrl-CS" sz="2000" smtClean="0"/>
              <a:t>proizvoljnom elementu</a:t>
            </a:r>
            <a:r>
              <a:rPr lang="sr-Latn-CS" sz="2000" smtClean="0"/>
              <a:t> </a:t>
            </a:r>
            <a:r>
              <a:rPr lang="en-US" sz="2000" smtClean="0"/>
              <a:t>           </a:t>
            </a:r>
            <a:r>
              <a:rPr lang="sr-Latn-CS" sz="2000" smtClean="0"/>
              <a:t> </a:t>
            </a:r>
            <a:r>
              <a:rPr lang="sr-Cyrl-CS" sz="2000" smtClean="0"/>
              <a:t>dod</a:t>
            </a:r>
            <a:r>
              <a:rPr lang="en-US" sz="2000" smtClean="0"/>
              <a:t>j</a:t>
            </a:r>
            <a:r>
              <a:rPr lang="sr-Cyrl-CS" sz="2000" smtClean="0"/>
              <a:t>eljuje</a:t>
            </a:r>
            <a:r>
              <a:rPr lang="en-US" sz="2000" smtClean="0"/>
              <a:t> </a:t>
            </a:r>
            <a:r>
              <a:rPr lang="sr-Cyrl-CS" sz="2000" smtClean="0"/>
              <a:t>neki</a:t>
            </a:r>
            <a:r>
              <a:rPr lang="en-US" sz="2000" smtClean="0"/>
              <a:t> </a:t>
            </a:r>
            <a:r>
              <a:rPr lang="sr-Cyrl-CS" sz="2000" smtClean="0"/>
              <a:t>element </a:t>
            </a:r>
            <a:r>
              <a:rPr lang="sr-Latn-CS" sz="2000" smtClean="0"/>
              <a:t>            </a:t>
            </a:r>
            <a:r>
              <a:rPr lang="sr-Cyrl-CS" sz="1800" smtClean="0"/>
              <a:t>takav d</a:t>
            </a:r>
            <a:r>
              <a:rPr lang="sr-Latn-CS" sz="1800" smtClean="0"/>
              <a:t>a</a:t>
            </a:r>
            <a:r>
              <a:rPr lang="sr-Cyrl-CS" sz="1800" smtClean="0"/>
              <a:t> je </a:t>
            </a:r>
            <a:endParaRPr lang="sr-Latn-CS" sz="18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sr-Latn-CS" sz="18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r-Latn-CS" sz="2000" smtClean="0"/>
              <a:t> </a:t>
            </a:r>
            <a:endParaRPr lang="en-US" sz="20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0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000" smtClean="0"/>
          </a:p>
          <a:p>
            <a:pPr eaLnBrk="1" hangingPunct="1">
              <a:lnSpc>
                <a:spcPct val="90000"/>
              </a:lnSpc>
            </a:pPr>
            <a:r>
              <a:rPr lang="sr-Cyrl-CS" sz="2000" smtClean="0"/>
              <a:t>Element </a:t>
            </a:r>
            <a:r>
              <a:rPr lang="en-US" sz="2000" smtClean="0"/>
              <a:t> </a:t>
            </a:r>
            <a:r>
              <a:rPr lang="en-US" sz="2000" i="1" smtClean="0"/>
              <a:t>x</a:t>
            </a:r>
            <a:r>
              <a:rPr lang="sr-Latn-CS" sz="2000" i="1" smtClean="0"/>
              <a:t>  </a:t>
            </a:r>
            <a:r>
              <a:rPr lang="sr-Cyrl-CS" sz="2000" smtClean="0"/>
              <a:t>naziva se </a:t>
            </a:r>
            <a:r>
              <a:rPr lang="sr-Cyrl-CS" sz="2000" b="1" i="1" smtClean="0"/>
              <a:t>original</a:t>
            </a:r>
            <a:r>
              <a:rPr lang="sr-Cyrl-CS" sz="2000" smtClean="0"/>
              <a:t>, a</a:t>
            </a:r>
            <a:r>
              <a:rPr lang="sr-Latn-CS" sz="2000" smtClean="0"/>
              <a:t>  </a:t>
            </a:r>
            <a:r>
              <a:rPr lang="en-US" sz="2000" i="1" smtClean="0"/>
              <a:t>y</a:t>
            </a:r>
            <a:r>
              <a:rPr lang="sr-Latn-CS" sz="2000" smtClean="0"/>
              <a:t>  </a:t>
            </a:r>
            <a:r>
              <a:rPr lang="sr-Cyrl-CS" sz="2000" smtClean="0"/>
              <a:t>njegova </a:t>
            </a:r>
            <a:r>
              <a:rPr lang="sr-Cyrl-CS" sz="2000" b="1" i="1" smtClean="0"/>
              <a:t>slika</a:t>
            </a:r>
            <a:r>
              <a:rPr lang="sr-Latn-CS" sz="2000" b="1" i="1" smtClean="0"/>
              <a:t>.</a:t>
            </a:r>
            <a:endParaRPr lang="sr-Latn-CS" sz="2000" i="1" smtClean="0"/>
          </a:p>
          <a:p>
            <a:pPr eaLnBrk="1" hangingPunct="1">
              <a:lnSpc>
                <a:spcPct val="90000"/>
              </a:lnSpc>
            </a:pPr>
            <a:r>
              <a:rPr lang="sr-Cyrl-CS" sz="2000" smtClean="0"/>
              <a:t>Skup</a:t>
            </a:r>
            <a:r>
              <a:rPr lang="sr-Latn-CS" sz="2000" smtClean="0"/>
              <a:t> </a:t>
            </a:r>
            <a:r>
              <a:rPr lang="en-US" sz="2000" i="1" smtClean="0"/>
              <a:t>A</a:t>
            </a:r>
            <a:r>
              <a:rPr lang="sr-Latn-CS" sz="2000" smtClean="0"/>
              <a:t>   </a:t>
            </a:r>
            <a:r>
              <a:rPr lang="sr-Cyrl-CS" sz="2000" smtClean="0"/>
              <a:t>naziva se </a:t>
            </a:r>
            <a:r>
              <a:rPr lang="sr-Cyrl-CS" sz="2000" b="1" i="1" smtClean="0"/>
              <a:t>oblast definisanosti</a:t>
            </a:r>
            <a:r>
              <a:rPr lang="sr-Cyrl-CS" sz="2000" i="1" smtClean="0"/>
              <a:t> </a:t>
            </a:r>
            <a:r>
              <a:rPr lang="sr-Cyrl-CS" sz="2000" smtClean="0"/>
              <a:t>ili </a:t>
            </a:r>
            <a:r>
              <a:rPr lang="sr-Cyrl-CS" sz="2000" b="1" i="1" smtClean="0"/>
              <a:t>domen</a:t>
            </a:r>
            <a:r>
              <a:rPr lang="sr-Cyrl-CS" sz="2000" smtClean="0"/>
              <a:t> funkcije</a:t>
            </a:r>
            <a:r>
              <a:rPr lang="en-US" sz="2000" smtClean="0"/>
              <a:t> i obiljele</a:t>
            </a:r>
            <a:r>
              <a:rPr lang="sr-Latn-CS" sz="2000" smtClean="0"/>
              <a:t>žava se  sa </a:t>
            </a:r>
          </a:p>
          <a:p>
            <a:pPr eaLnBrk="1" hangingPunct="1">
              <a:lnSpc>
                <a:spcPct val="90000"/>
              </a:lnSpc>
            </a:pPr>
            <a:r>
              <a:rPr lang="sr-Latn-CS" sz="2000" smtClean="0"/>
              <a:t> </a:t>
            </a:r>
            <a:r>
              <a:rPr lang="sr-Cyrl-CS" sz="2000" smtClean="0"/>
              <a:t>Skup</a:t>
            </a:r>
            <a:r>
              <a:rPr lang="sr-Latn-CS" sz="2000" smtClean="0"/>
              <a:t> </a:t>
            </a:r>
            <a:r>
              <a:rPr lang="en-US" sz="2000" i="1" smtClean="0"/>
              <a:t>B</a:t>
            </a:r>
            <a:r>
              <a:rPr lang="sr-Latn-CS" sz="2000" smtClean="0"/>
              <a:t>  </a:t>
            </a:r>
            <a:r>
              <a:rPr lang="sr-Cyrl-CS" sz="2000" smtClean="0"/>
              <a:t>naziva se </a:t>
            </a:r>
            <a:r>
              <a:rPr lang="sr-Cyrl-CS" sz="2000" b="1" i="1" smtClean="0"/>
              <a:t>oblast vr</a:t>
            </a:r>
            <a:r>
              <a:rPr lang="en-US" sz="2000" b="1" i="1" smtClean="0"/>
              <a:t>ij</a:t>
            </a:r>
            <a:r>
              <a:rPr lang="sr-Cyrl-CS" sz="2000" b="1" i="1" smtClean="0"/>
              <a:t>ednosti</a:t>
            </a:r>
            <a:r>
              <a:rPr lang="sr-Cyrl-CS" sz="2000" i="1" smtClean="0"/>
              <a:t> </a:t>
            </a:r>
            <a:r>
              <a:rPr lang="sr-Cyrl-CS" sz="2000" smtClean="0"/>
              <a:t>ili </a:t>
            </a:r>
            <a:r>
              <a:rPr lang="sr-Cyrl-CS" sz="2000" b="1" i="1" smtClean="0"/>
              <a:t>kodomen</a:t>
            </a:r>
            <a:r>
              <a:rPr lang="sr-Cyrl-CS" smtClean="0"/>
              <a:t> </a:t>
            </a:r>
            <a:r>
              <a:rPr lang="sr-Cyrl-CS" sz="2000" smtClean="0"/>
              <a:t>funkcije</a:t>
            </a:r>
            <a:r>
              <a:rPr lang="sr-Latn-CS" sz="2000" smtClean="0"/>
              <a:t> </a:t>
            </a:r>
            <a:r>
              <a:rPr lang="en-US" sz="2000" smtClean="0"/>
              <a:t>i obiljele</a:t>
            </a:r>
            <a:r>
              <a:rPr lang="sr-Latn-CS" sz="2000" smtClean="0"/>
              <a:t>žava se sa </a:t>
            </a:r>
          </a:p>
          <a:p>
            <a:pPr eaLnBrk="1" hangingPunct="1">
              <a:lnSpc>
                <a:spcPct val="90000"/>
              </a:lnSpc>
            </a:pPr>
            <a:endParaRPr lang="sr-Latn-CS" sz="20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sr-Latn-CS" smtClean="0"/>
          </a:p>
        </p:txBody>
      </p:sp>
      <p:graphicFrame>
        <p:nvGraphicFramePr>
          <p:cNvPr id="12292" name="Object 8"/>
          <p:cNvGraphicFramePr>
            <a:graphicFrameLocks noGrp="1" noChangeAspect="1"/>
          </p:cNvGraphicFramePr>
          <p:nvPr>
            <p:ph sz="half" idx="2"/>
          </p:nvPr>
        </p:nvGraphicFramePr>
        <p:xfrm>
          <a:off x="2987675" y="5732463"/>
          <a:ext cx="411163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9" name="Equation" r:id="rId3" imgW="215713" imgH="241091" progId="Equation.DSMT4">
                  <p:embed/>
                </p:oleObj>
              </mc:Choice>
              <mc:Fallback>
                <p:oleObj name="Equation" r:id="rId3" imgW="215713" imgH="241091" progId="Equation.DSMT4">
                  <p:embed/>
                  <p:pic>
                    <p:nvPicPr>
                      <p:cNvPr id="0" name="Object 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675" y="5732463"/>
                        <a:ext cx="411163" cy="460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Rectangle 4"/>
          <p:cNvSpPr>
            <a:spLocks noChangeArrowheads="1"/>
          </p:cNvSpPr>
          <p:nvPr/>
        </p:nvSpPr>
        <p:spPr bwMode="auto">
          <a:xfrm>
            <a:off x="0" y="33480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0" y="33480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295" name="Rectangle 8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2296" name="Object 2"/>
          <p:cNvGraphicFramePr>
            <a:graphicFrameLocks noChangeAspect="1"/>
          </p:cNvGraphicFramePr>
          <p:nvPr/>
        </p:nvGraphicFramePr>
        <p:xfrm>
          <a:off x="4495800" y="3352800"/>
          <a:ext cx="1206500" cy="366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0" r:id="rId5" imgW="660113" imgH="203112" progId="Equation">
                  <p:embed/>
                </p:oleObj>
              </mc:Choice>
              <mc:Fallback>
                <p:oleObj r:id="rId5" imgW="660113" imgH="203112" progId="Equation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3352800"/>
                        <a:ext cx="1206500" cy="366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7" name="Rectangle 10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2298" name="Object 3"/>
          <p:cNvGraphicFramePr>
            <a:graphicFrameLocks noChangeAspect="1"/>
          </p:cNvGraphicFramePr>
          <p:nvPr/>
        </p:nvGraphicFramePr>
        <p:xfrm>
          <a:off x="5795963" y="2492375"/>
          <a:ext cx="749300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1" r:id="rId7" imgW="368140" imgH="177723" progId="Equation">
                  <p:embed/>
                </p:oleObj>
              </mc:Choice>
              <mc:Fallback>
                <p:oleObj r:id="rId7" imgW="368140" imgH="177723" progId="Equation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5963" y="2492375"/>
                        <a:ext cx="749300" cy="36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9" name="Rectangle 12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300" name="Rectangle 14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2301" name="Object 4"/>
          <p:cNvGraphicFramePr>
            <a:graphicFrameLocks noChangeAspect="1"/>
          </p:cNvGraphicFramePr>
          <p:nvPr/>
        </p:nvGraphicFramePr>
        <p:xfrm>
          <a:off x="3048000" y="3276600"/>
          <a:ext cx="1077913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2" name="Equation" r:id="rId9" imgW="609336" imgH="253890" progId="Equation.DSMT4">
                  <p:embed/>
                </p:oleObj>
              </mc:Choice>
              <mc:Fallback>
                <p:oleObj name="Equation" r:id="rId9" imgW="609336" imgH="25389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3276600"/>
                        <a:ext cx="1077913" cy="455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2" name="Rectangle 17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2303" name="Object 5"/>
          <p:cNvGraphicFramePr>
            <a:graphicFrameLocks noChangeAspect="1"/>
          </p:cNvGraphicFramePr>
          <p:nvPr/>
        </p:nvGraphicFramePr>
        <p:xfrm>
          <a:off x="2555875" y="2852738"/>
          <a:ext cx="712788" cy="376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3" r:id="rId11" imgW="380835" imgH="203112" progId="Equation">
                  <p:embed/>
                </p:oleObj>
              </mc:Choice>
              <mc:Fallback>
                <p:oleObj r:id="rId11" imgW="380835" imgH="203112" progId="Equation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875" y="2852738"/>
                        <a:ext cx="712788" cy="376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4" name="Rectangle 19"/>
          <p:cNvSpPr>
            <a:spLocks noChangeArrowheads="1"/>
          </p:cNvSpPr>
          <p:nvPr/>
        </p:nvSpPr>
        <p:spPr bwMode="auto">
          <a:xfrm>
            <a:off x="0" y="33480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305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2306" name="Object 6"/>
          <p:cNvGraphicFramePr>
            <a:graphicFrameLocks noChangeAspect="1"/>
          </p:cNvGraphicFramePr>
          <p:nvPr/>
        </p:nvGraphicFramePr>
        <p:xfrm>
          <a:off x="0" y="0"/>
          <a:ext cx="152400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4" r:id="rId13" imgW="152268" imgH="164957" progId="Equation">
                  <p:embed/>
                </p:oleObj>
              </mc:Choice>
              <mc:Fallback>
                <p:oleObj r:id="rId13" imgW="152268" imgH="164957" progId="Equation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2400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7" name="Rectangle 23"/>
          <p:cNvSpPr>
            <a:spLocks noChangeArrowheads="1"/>
          </p:cNvSpPr>
          <p:nvPr/>
        </p:nvSpPr>
        <p:spPr bwMode="auto">
          <a:xfrm>
            <a:off x="0" y="33480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308" name="Rectangle 25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2309" name="Object 7"/>
          <p:cNvGraphicFramePr>
            <a:graphicFrameLocks noChangeAspect="1"/>
          </p:cNvGraphicFramePr>
          <p:nvPr/>
        </p:nvGraphicFramePr>
        <p:xfrm>
          <a:off x="3203575" y="5013325"/>
          <a:ext cx="3937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5" name="Equation" r:id="rId15" imgW="203112" imgH="228501" progId="Equation.DSMT4">
                  <p:embed/>
                </p:oleObj>
              </mc:Choice>
              <mc:Fallback>
                <p:oleObj name="Equation" r:id="rId15" imgW="203112" imgH="228501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5" y="5013325"/>
                        <a:ext cx="3937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10" name="Object 9"/>
          <p:cNvGraphicFramePr>
            <a:graphicFrameLocks noChangeAspect="1"/>
          </p:cNvGraphicFramePr>
          <p:nvPr/>
        </p:nvGraphicFramePr>
        <p:xfrm>
          <a:off x="6588125" y="2852738"/>
          <a:ext cx="2036763" cy="1585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6" name="Visio" r:id="rId17" imgW="1386230" imgH="1078382" progId="Visio.Drawing.6">
                  <p:embed/>
                </p:oleObj>
              </mc:Choice>
              <mc:Fallback>
                <p:oleObj name="Visio" r:id="rId17" imgW="1386230" imgH="1078382" progId="Visio.Drawing.6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8125" y="2852738"/>
                        <a:ext cx="2036763" cy="1585912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sr-Latn-CS" sz="1800" smtClean="0"/>
          </a:p>
          <a:p>
            <a:pPr eaLnBrk="1" hangingPunct="1"/>
            <a:endParaRPr lang="sr-Latn-CS" sz="1800" smtClean="0"/>
          </a:p>
          <a:p>
            <a:pPr eaLnBrk="1" hangingPunct="1"/>
            <a:endParaRPr lang="sr-Latn-CS" sz="1800" smtClean="0"/>
          </a:p>
          <a:p>
            <a:pPr eaLnBrk="1" hangingPunct="1"/>
            <a:endParaRPr lang="sr-Latn-CS" sz="1800" smtClean="0"/>
          </a:p>
          <a:p>
            <a:pPr eaLnBrk="1" hangingPunct="1"/>
            <a:endParaRPr lang="sr-Latn-CS" sz="1800" smtClean="0"/>
          </a:p>
          <a:p>
            <a:pPr eaLnBrk="1" hangingPunct="1"/>
            <a:endParaRPr lang="sr-Latn-CS" sz="1800" smtClean="0"/>
          </a:p>
          <a:p>
            <a:pPr eaLnBrk="1" hangingPunct="1"/>
            <a:r>
              <a:rPr lang="sr-Cyrl-CS" sz="1800" smtClean="0"/>
              <a:t>Za funkciju</a:t>
            </a:r>
            <a:r>
              <a:rPr lang="sr-Cyrl-CS" smtClean="0"/>
              <a:t> </a:t>
            </a:r>
            <a:r>
              <a:rPr lang="sr-Latn-CS" smtClean="0"/>
              <a:t>           </a:t>
            </a:r>
            <a:r>
              <a:rPr lang="sr-Cyrl-CS" sz="1800" smtClean="0"/>
              <a:t>kažemo da je</a:t>
            </a:r>
            <a:r>
              <a:rPr lang="sr-Cyrl-CS" sz="1800" i="1" smtClean="0"/>
              <a:t> </a:t>
            </a:r>
            <a:r>
              <a:rPr lang="sr-Cyrl-CS" sz="1800" b="1" smtClean="0"/>
              <a:t>jednoznačna</a:t>
            </a:r>
            <a:r>
              <a:rPr lang="sr-Cyrl-CS" sz="1800" smtClean="0"/>
              <a:t> ako se bilo kom elementu</a:t>
            </a:r>
            <a:r>
              <a:rPr lang="sr-Latn-CS" sz="1800" smtClean="0"/>
              <a:t> </a:t>
            </a:r>
            <a:r>
              <a:rPr lang="sr-Latn-CS" sz="1800" i="1" smtClean="0"/>
              <a:t>x</a:t>
            </a:r>
            <a:r>
              <a:rPr lang="sr-Cyrl-CS" sz="1800" smtClean="0"/>
              <a:t> </a:t>
            </a:r>
            <a:r>
              <a:rPr lang="sr-Latn-CS" sz="1800" smtClean="0"/>
              <a:t> </a:t>
            </a:r>
            <a:r>
              <a:rPr lang="sr-Cyrl-CS" sz="1800" smtClean="0"/>
              <a:t>iz skupa </a:t>
            </a:r>
            <a:r>
              <a:rPr lang="sr-Latn-CS" sz="1800" i="1" smtClean="0"/>
              <a:t>A</a:t>
            </a:r>
            <a:r>
              <a:rPr lang="sr-Latn-CS" sz="1800" smtClean="0"/>
              <a:t> </a:t>
            </a:r>
            <a:r>
              <a:rPr lang="sr-Cyrl-CS" sz="1800" smtClean="0"/>
              <a:t>korespondira najviše jedan element </a:t>
            </a:r>
            <a:r>
              <a:rPr lang="sr-Latn-CS" sz="1800" i="1" smtClean="0"/>
              <a:t>y</a:t>
            </a:r>
            <a:r>
              <a:rPr lang="sr-Latn-CS" sz="1800" smtClean="0"/>
              <a:t> </a:t>
            </a:r>
            <a:r>
              <a:rPr lang="sr-Cyrl-CS" sz="1800" smtClean="0"/>
              <a:t>iz skupa</a:t>
            </a:r>
            <a:r>
              <a:rPr lang="sr-Latn-CS" sz="1800" smtClean="0"/>
              <a:t> </a:t>
            </a:r>
            <a:r>
              <a:rPr lang="sr-Latn-CS" sz="1800" i="1" smtClean="0"/>
              <a:t>B</a:t>
            </a:r>
            <a:r>
              <a:rPr lang="sr-Latn-CS" sz="1800" smtClean="0"/>
              <a:t>.</a:t>
            </a:r>
          </a:p>
          <a:p>
            <a:pPr eaLnBrk="1" hangingPunct="1"/>
            <a:endParaRPr lang="sr-Latn-CS" sz="1800" smtClean="0"/>
          </a:p>
          <a:p>
            <a:pPr eaLnBrk="1" hangingPunct="1"/>
            <a:r>
              <a:rPr lang="sr-Cyrl-CS" sz="1800" smtClean="0"/>
              <a:t>Pod </a:t>
            </a:r>
            <a:r>
              <a:rPr lang="sr-Cyrl-CS" sz="1800" b="1" smtClean="0"/>
              <a:t>realnom funkcijom</a:t>
            </a:r>
            <a:r>
              <a:rPr lang="sr-Cyrl-CS" sz="1800" smtClean="0"/>
              <a:t> podrazum</a:t>
            </a:r>
            <a:r>
              <a:rPr lang="en-US" sz="1800" smtClean="0"/>
              <a:t>ij</a:t>
            </a:r>
            <a:r>
              <a:rPr lang="sr-Cyrl-CS" sz="1800" smtClean="0"/>
              <a:t>eva se svako preslikavanje  </a:t>
            </a:r>
            <a:r>
              <a:rPr lang="sr-Latn-CS" sz="1800" smtClean="0"/>
              <a:t>               </a:t>
            </a:r>
          </a:p>
          <a:p>
            <a:pPr eaLnBrk="1" hangingPunct="1">
              <a:buFontTx/>
              <a:buNone/>
            </a:pPr>
            <a:r>
              <a:rPr lang="sr-Latn-CS" sz="1800" smtClean="0"/>
              <a:t>	</a:t>
            </a:r>
            <a:r>
              <a:rPr lang="sr-Cyrl-CS" sz="1800" smtClean="0"/>
              <a:t>tj</a:t>
            </a:r>
            <a:r>
              <a:rPr lang="sr-Latn-CS" sz="1800" smtClean="0"/>
              <a:t>.</a:t>
            </a:r>
            <a:r>
              <a:rPr lang="sr-Cyrl-CS" sz="1800" smtClean="0"/>
              <a:t> kod koga su domen i kodomen skupovi realnih brojeva.</a:t>
            </a:r>
            <a:endParaRPr lang="sr-Latn-CS" sz="1800" smtClean="0"/>
          </a:p>
          <a:p>
            <a:pPr eaLnBrk="1" hangingPunct="1"/>
            <a:endParaRPr lang="sr-Latn-CS" sz="1800" smtClean="0"/>
          </a:p>
        </p:txBody>
      </p:sp>
      <p:sp>
        <p:nvSpPr>
          <p:cNvPr id="1331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316" name="Rectangle 7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3317" name="Object 2"/>
          <p:cNvGraphicFramePr>
            <a:graphicFrameLocks noChangeAspect="1"/>
          </p:cNvGraphicFramePr>
          <p:nvPr/>
        </p:nvGraphicFramePr>
        <p:xfrm>
          <a:off x="2195513" y="3500438"/>
          <a:ext cx="1196975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7" r:id="rId3" imgW="660113" imgH="203112" progId="Equation">
                  <p:embed/>
                </p:oleObj>
              </mc:Choice>
              <mc:Fallback>
                <p:oleObj r:id="rId3" imgW="660113" imgH="203112" progId="Equation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513" y="3500438"/>
                        <a:ext cx="1196975" cy="36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8" name="Rectangle 9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319" name="Rectangle 11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3320" name="Object 3"/>
          <p:cNvGraphicFramePr>
            <a:graphicFrameLocks noChangeAspect="1"/>
          </p:cNvGraphicFramePr>
          <p:nvPr/>
        </p:nvGraphicFramePr>
        <p:xfrm>
          <a:off x="7812088" y="4724400"/>
          <a:ext cx="1206500" cy="366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8" r:id="rId5" imgW="660113" imgH="203112" progId="Equation.3">
                  <p:embed/>
                </p:oleObj>
              </mc:Choice>
              <mc:Fallback>
                <p:oleObj r:id="rId5" imgW="660113" imgH="203112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2088" y="4724400"/>
                        <a:ext cx="1206500" cy="366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1" name="Rectangle 13"/>
          <p:cNvSpPr>
            <a:spLocks noChangeArrowheads="1"/>
          </p:cNvSpPr>
          <p:nvPr/>
        </p:nvSpPr>
        <p:spPr bwMode="auto">
          <a:xfrm>
            <a:off x="0" y="33480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322" name="Rectangle 15"/>
          <p:cNvSpPr>
            <a:spLocks noChangeArrowheads="1"/>
          </p:cNvSpPr>
          <p:nvPr/>
        </p:nvSpPr>
        <p:spPr bwMode="auto">
          <a:xfrm>
            <a:off x="0" y="26574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3323" name="Object 4"/>
          <p:cNvGraphicFramePr>
            <a:graphicFrameLocks noChangeAspect="1"/>
          </p:cNvGraphicFramePr>
          <p:nvPr/>
        </p:nvGraphicFramePr>
        <p:xfrm>
          <a:off x="2771775" y="927100"/>
          <a:ext cx="2220913" cy="173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9" name="Visio" r:id="rId7" imgW="1386230" imgH="1078382" progId="Visio.Drawing.6">
                  <p:embed/>
                </p:oleObj>
              </mc:Choice>
              <mc:Fallback>
                <p:oleObj name="Visio" r:id="rId7" imgW="1386230" imgH="1078382" progId="Visio.Drawing.6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927100"/>
                        <a:ext cx="2220913" cy="173037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9050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sr-Latn-CS" sz="2000" smtClean="0"/>
              <a:t>	</a:t>
            </a:r>
          </a:p>
          <a:p>
            <a:pPr eaLnBrk="1" hangingPunct="1">
              <a:buFontTx/>
              <a:buNone/>
            </a:pPr>
            <a:r>
              <a:rPr lang="sr-Latn-CS" sz="2000" smtClean="0"/>
              <a:t>	</a:t>
            </a:r>
            <a:r>
              <a:rPr lang="en-US" sz="2000" smtClean="0"/>
              <a:t>1. </a:t>
            </a:r>
            <a:r>
              <a:rPr lang="sr-Cyrl-CS" sz="2000" smtClean="0"/>
              <a:t>Zadavanje funkcije analitičkim izrazom.</a:t>
            </a:r>
            <a:endParaRPr lang="sr-Latn-CS" sz="2000" smtClean="0"/>
          </a:p>
          <a:p>
            <a:pPr eaLnBrk="1" hangingPunct="1">
              <a:buFontTx/>
              <a:buNone/>
            </a:pPr>
            <a:r>
              <a:rPr lang="en-US" sz="2000" smtClean="0"/>
              <a:t>	</a:t>
            </a:r>
            <a:r>
              <a:rPr lang="sr-Cyrl-CS" sz="2000" smtClean="0"/>
              <a:t>Analitički izraz može biti eksplicitnog oblika </a:t>
            </a:r>
            <a:r>
              <a:rPr lang="sr-Latn-CS" sz="2000" smtClean="0"/>
              <a:t>                        </a:t>
            </a:r>
            <a:r>
              <a:rPr lang="sr-Cyrl-CS" sz="2000" smtClean="0"/>
              <a:t>ili implicitnog oblika </a:t>
            </a:r>
            <a:endParaRPr lang="en-US" sz="2000" smtClean="0"/>
          </a:p>
          <a:p>
            <a:pPr eaLnBrk="1" hangingPunct="1">
              <a:buFontTx/>
              <a:buNone/>
            </a:pPr>
            <a:endParaRPr lang="sr-Latn-CS" sz="2000" smtClean="0"/>
          </a:p>
          <a:p>
            <a:pPr eaLnBrk="1" hangingPunct="1">
              <a:buFontTx/>
              <a:buNone/>
            </a:pPr>
            <a:r>
              <a:rPr lang="en-US" sz="2000" smtClean="0"/>
              <a:t>	2. </a:t>
            </a:r>
            <a:r>
              <a:rPr lang="sr-Cyrl-CS" sz="2000" smtClean="0"/>
              <a:t>Tablični način zadavanja funkcije.</a:t>
            </a:r>
            <a:endParaRPr lang="sr-Latn-CS" sz="2000" smtClean="0"/>
          </a:p>
          <a:p>
            <a:pPr eaLnBrk="1" hangingPunct="1">
              <a:buFontTx/>
              <a:buNone/>
            </a:pPr>
            <a:r>
              <a:rPr lang="en-US" sz="2000" smtClean="0"/>
              <a:t>	3. </a:t>
            </a:r>
            <a:r>
              <a:rPr lang="sr-Cyrl-CS" sz="2000" smtClean="0"/>
              <a:t>Zadavanje funkcije njenim grafikom.</a:t>
            </a:r>
            <a:endParaRPr lang="sr-Latn-CS" sz="2000" smtClean="0"/>
          </a:p>
          <a:p>
            <a:pPr eaLnBrk="1" hangingPunct="1">
              <a:buFontTx/>
              <a:buNone/>
            </a:pPr>
            <a:r>
              <a:rPr lang="en-US" sz="2000" smtClean="0"/>
              <a:t>	4. </a:t>
            </a:r>
            <a:r>
              <a:rPr lang="sr-Cyrl-CS" sz="2000" smtClean="0"/>
              <a:t>Zadavanje funkcije pomoću parametara.</a:t>
            </a:r>
            <a:endParaRPr lang="sr-Latn-CS" sz="2000" smtClean="0"/>
          </a:p>
          <a:p>
            <a:pPr eaLnBrk="1" hangingPunct="1">
              <a:buFontTx/>
              <a:buNone/>
            </a:pPr>
            <a:endParaRPr lang="sr-Latn-CS" sz="2000" smtClean="0"/>
          </a:p>
          <a:p>
            <a:pPr eaLnBrk="1" hangingPunct="1">
              <a:buFontTx/>
              <a:buNone/>
            </a:pPr>
            <a:r>
              <a:rPr lang="sr-Latn-CS" sz="2000" b="1" i="1" smtClean="0"/>
              <a:t>	</a:t>
            </a:r>
            <a:r>
              <a:rPr lang="sr-Cyrl-CS" sz="2000" b="1" i="1" smtClean="0"/>
              <a:t>Napomena:</a:t>
            </a:r>
            <a:r>
              <a:rPr lang="sr-Cyrl-CS" sz="2000" i="1" smtClean="0"/>
              <a:t> </a:t>
            </a:r>
            <a:r>
              <a:rPr lang="sr-Cyrl-CS" sz="2000" smtClean="0"/>
              <a:t>Predstavljanje funkcije grafikom ili tabelom</a:t>
            </a:r>
            <a:r>
              <a:rPr lang="sr-Latn-CS" sz="2000" smtClean="0"/>
              <a:t> se</a:t>
            </a:r>
            <a:r>
              <a:rPr lang="sr-Cyrl-CS" sz="2000" smtClean="0"/>
              <a:t> uglavnom  koristi u prim</a:t>
            </a:r>
            <a:r>
              <a:rPr lang="en-US" sz="2000" smtClean="0"/>
              <a:t>j</a:t>
            </a:r>
            <a:r>
              <a:rPr lang="sr-Cyrl-CS" sz="2000" smtClean="0"/>
              <a:t>enama matematike.</a:t>
            </a:r>
            <a:endParaRPr lang="sr-Latn-CS" sz="2000" smtClean="0"/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>
          <a:xfrm>
            <a:off x="2819400" y="381000"/>
            <a:ext cx="69342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Cyrl-CS" sz="2800" i="1" smtClean="0"/>
              <a:t>NAČINI ZADAVANJA FUNKCIJA</a:t>
            </a:r>
            <a:endParaRPr lang="sr-Latn-CS" sz="2800" i="1" smtClean="0"/>
          </a:p>
        </p:txBody>
      </p:sp>
      <p:sp>
        <p:nvSpPr>
          <p:cNvPr id="14340" name="Rectangle 5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4341" name="Object 2"/>
          <p:cNvGraphicFramePr>
            <a:graphicFrameLocks noChangeAspect="1"/>
          </p:cNvGraphicFramePr>
          <p:nvPr/>
        </p:nvGraphicFramePr>
        <p:xfrm>
          <a:off x="6516688" y="2565400"/>
          <a:ext cx="107791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6" r:id="rId3" imgW="609336" imgH="253890" progId="Equation.DSMT4">
                  <p:embed/>
                </p:oleObj>
              </mc:Choice>
              <mc:Fallback>
                <p:oleObj r:id="rId3" imgW="609336" imgH="25389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6688" y="2565400"/>
                        <a:ext cx="1077912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2" name="Rectangle 7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4343" name="Object 3"/>
          <p:cNvGraphicFramePr>
            <a:graphicFrameLocks noChangeAspect="1"/>
          </p:cNvGraphicFramePr>
          <p:nvPr/>
        </p:nvGraphicFramePr>
        <p:xfrm>
          <a:off x="3635375" y="2924175"/>
          <a:ext cx="1335088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7" r:id="rId5" imgW="748975" imgH="253890" progId="Equation.DSMT4">
                  <p:embed/>
                </p:oleObj>
              </mc:Choice>
              <mc:Fallback>
                <p:oleObj r:id="rId5" imgW="748975" imgH="25389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375" y="2924175"/>
                        <a:ext cx="1335088" cy="455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7526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sr-Latn-CS" sz="1800" b="1" smtClean="0"/>
              <a:t>Prim</a:t>
            </a:r>
            <a:r>
              <a:rPr lang="en-US" sz="1800" b="1" smtClean="0"/>
              <a:t>j</a:t>
            </a:r>
            <a:r>
              <a:rPr lang="sr-Latn-CS" sz="1800" b="1" smtClean="0"/>
              <a:t>er 1</a:t>
            </a:r>
          </a:p>
          <a:p>
            <a:pPr eaLnBrk="1" hangingPunct="1">
              <a:buFontTx/>
              <a:buNone/>
            </a:pPr>
            <a:endParaRPr lang="sr-Latn-CS" sz="1600" smtClean="0"/>
          </a:p>
          <a:p>
            <a:pPr eaLnBrk="1" hangingPunct="1">
              <a:buFontTx/>
              <a:buNone/>
            </a:pPr>
            <a:r>
              <a:rPr lang="sr-Cyrl-CS" sz="1600" smtClean="0"/>
              <a:t>Odrediti domen funkcij</a:t>
            </a:r>
            <a:r>
              <a:rPr lang="sr-Latn-CS" sz="1600" smtClean="0"/>
              <a:t>e</a:t>
            </a:r>
          </a:p>
          <a:p>
            <a:pPr eaLnBrk="1" hangingPunct="1">
              <a:buFontTx/>
              <a:buNone/>
            </a:pPr>
            <a:endParaRPr lang="sr-Latn-CS" sz="1600" smtClean="0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4724400" y="228600"/>
            <a:ext cx="46482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/>
              <a:t> </a:t>
            </a:r>
          </a:p>
        </p:txBody>
      </p:sp>
      <p:sp>
        <p:nvSpPr>
          <p:cNvPr id="15364" name="Rectangle 5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5365" name="Object 2"/>
          <p:cNvGraphicFramePr>
            <a:graphicFrameLocks noChangeAspect="1"/>
          </p:cNvGraphicFramePr>
          <p:nvPr/>
        </p:nvGraphicFramePr>
        <p:xfrm>
          <a:off x="3492500" y="2205038"/>
          <a:ext cx="1335088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5" r:id="rId3" imgW="837836" imgH="393529" progId="Equation.3">
                  <p:embed/>
                </p:oleObj>
              </mc:Choice>
              <mc:Fallback>
                <p:oleObj r:id="rId3" imgW="837836" imgH="393529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00" y="2205038"/>
                        <a:ext cx="1335088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6" name="Rectangle 8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5367" name="Rectangle 10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5368" name="Rectangle 12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5369" name="Rectangle 14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5370" name="Rectangle 16"/>
          <p:cNvSpPr>
            <a:spLocks noChangeArrowheads="1"/>
          </p:cNvSpPr>
          <p:nvPr/>
        </p:nvSpPr>
        <p:spPr bwMode="auto">
          <a:xfrm>
            <a:off x="0" y="32956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5371" name="Rectangle 18"/>
          <p:cNvSpPr>
            <a:spLocks noChangeArrowheads="1"/>
          </p:cNvSpPr>
          <p:nvPr/>
        </p:nvSpPr>
        <p:spPr bwMode="auto">
          <a:xfrm>
            <a:off x="3657600" y="4876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5372" name="Rectangle 20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5373" name="Rectangle 24"/>
          <p:cNvSpPr>
            <a:spLocks noChangeArrowheads="1"/>
          </p:cNvSpPr>
          <p:nvPr/>
        </p:nvSpPr>
        <p:spPr bwMode="auto">
          <a:xfrm>
            <a:off x="1752600" y="50292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7526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sr-Latn-CS" sz="1800" b="1" smtClean="0"/>
              <a:t>Prim</a:t>
            </a:r>
            <a:r>
              <a:rPr lang="en-US" sz="1800" b="1" smtClean="0"/>
              <a:t>j</a:t>
            </a:r>
            <a:r>
              <a:rPr lang="sr-Latn-CS" sz="1800" b="1" smtClean="0"/>
              <a:t>er 1</a:t>
            </a:r>
          </a:p>
          <a:p>
            <a:pPr eaLnBrk="1" hangingPunct="1">
              <a:buFontTx/>
              <a:buNone/>
            </a:pPr>
            <a:endParaRPr lang="sr-Latn-CS" sz="1600" smtClean="0"/>
          </a:p>
          <a:p>
            <a:pPr eaLnBrk="1" hangingPunct="1">
              <a:buFontTx/>
              <a:buNone/>
            </a:pPr>
            <a:r>
              <a:rPr lang="sr-Cyrl-CS" sz="1600" smtClean="0"/>
              <a:t>Odrediti domen funkcij</a:t>
            </a:r>
            <a:r>
              <a:rPr lang="sr-Latn-CS" sz="1600" smtClean="0"/>
              <a:t>e</a:t>
            </a:r>
          </a:p>
          <a:p>
            <a:pPr eaLnBrk="1" hangingPunct="1">
              <a:buFontTx/>
              <a:buNone/>
            </a:pPr>
            <a:endParaRPr lang="sr-Latn-CS" sz="1600" smtClean="0"/>
          </a:p>
          <a:p>
            <a:pPr eaLnBrk="1" hangingPunct="1">
              <a:buFontTx/>
              <a:buNone/>
            </a:pPr>
            <a:r>
              <a:rPr lang="sr-Latn-CS" sz="1800" b="1" smtClean="0"/>
              <a:t>R</a:t>
            </a:r>
            <a:r>
              <a:rPr lang="en-US" sz="1800" b="1" smtClean="0"/>
              <a:t>j</a:t>
            </a:r>
            <a:r>
              <a:rPr lang="sr-Latn-CS" sz="1800" b="1" smtClean="0"/>
              <a:t>ešenje:</a:t>
            </a:r>
          </a:p>
          <a:p>
            <a:pPr eaLnBrk="1" hangingPunct="1">
              <a:buFontTx/>
              <a:buNone/>
            </a:pPr>
            <a:endParaRPr lang="sr-Latn-CS" sz="1800" b="1" smtClean="0"/>
          </a:p>
          <a:p>
            <a:pPr eaLnBrk="1" hangingPunct="1">
              <a:buFontTx/>
              <a:buNone/>
            </a:pPr>
            <a:r>
              <a:rPr lang="sr-Cyrl-CS" sz="1600" smtClean="0"/>
              <a:t>Znajući da imenilac razlomka mora da bude različit od nule, tj</a:t>
            </a:r>
            <a:r>
              <a:rPr lang="sr-Latn-CS" sz="1600" smtClean="0"/>
              <a:t>.</a:t>
            </a:r>
          </a:p>
          <a:p>
            <a:pPr eaLnBrk="1" hangingPunct="1">
              <a:buFontTx/>
              <a:buNone/>
            </a:pPr>
            <a:endParaRPr lang="sr-Latn-CS" sz="1600" smtClean="0"/>
          </a:p>
          <a:p>
            <a:pPr eaLnBrk="1" hangingPunct="1">
              <a:buFontTx/>
              <a:buNone/>
            </a:pPr>
            <a:r>
              <a:rPr lang="sr-Cyrl-CS" sz="1600" smtClean="0"/>
              <a:t>dobijamo</a:t>
            </a:r>
            <a:r>
              <a:rPr lang="sr-Latn-CS" sz="1600" smtClean="0"/>
              <a:t>               .  </a:t>
            </a:r>
            <a:r>
              <a:rPr lang="sr-Cyrl-CS" sz="1600" smtClean="0"/>
              <a:t>Prema tome domen funkcije je skup </a:t>
            </a:r>
            <a:r>
              <a:rPr lang="sr-Latn-CS" sz="1600" smtClean="0"/>
              <a:t>                                       </a:t>
            </a:r>
            <a:endParaRPr lang="en-US" sz="1600" smtClean="0"/>
          </a:p>
          <a:p>
            <a:pPr eaLnBrk="1" hangingPunct="1">
              <a:buFontTx/>
              <a:buNone/>
            </a:pPr>
            <a:r>
              <a:rPr lang="sr-Cyrl-CS" sz="1600" smtClean="0"/>
              <a:t>ili</a:t>
            </a:r>
            <a:endParaRPr lang="sr-Latn-CS" sz="1600" smtClean="0"/>
          </a:p>
          <a:p>
            <a:pPr eaLnBrk="1" hangingPunct="1">
              <a:buFontTx/>
              <a:buNone/>
            </a:pPr>
            <a:endParaRPr lang="sr-Latn-CS" sz="1600" smtClean="0"/>
          </a:p>
          <a:p>
            <a:pPr eaLnBrk="1" hangingPunct="1">
              <a:buFontTx/>
              <a:buNone/>
            </a:pPr>
            <a:r>
              <a:rPr lang="en-US" sz="1600" smtClean="0"/>
              <a:t>Ko</a:t>
            </a:r>
            <a:r>
              <a:rPr lang="sr-Latn-CS" sz="1600" smtClean="0"/>
              <a:t>risrti se </a:t>
            </a:r>
            <a:r>
              <a:rPr lang="sr-Cyrl-CS" sz="1600" smtClean="0"/>
              <a:t>i zapis </a:t>
            </a:r>
            <a:endParaRPr lang="sr-Latn-CS" sz="1600" smtClean="0"/>
          </a:p>
        </p:txBody>
      </p:sp>
      <p:sp>
        <p:nvSpPr>
          <p:cNvPr id="6151" name="Rectangle 2"/>
          <p:cNvSpPr>
            <a:spLocks noGrp="1" noChangeArrowheads="1"/>
          </p:cNvSpPr>
          <p:nvPr>
            <p:ph type="title"/>
          </p:nvPr>
        </p:nvSpPr>
        <p:spPr>
          <a:xfrm>
            <a:off x="4724400" y="228600"/>
            <a:ext cx="46482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/>
              <a:t> </a:t>
            </a:r>
          </a:p>
        </p:txBody>
      </p:sp>
      <p:sp>
        <p:nvSpPr>
          <p:cNvPr id="16388" name="Rectangle 5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6389" name="Object 2"/>
          <p:cNvGraphicFramePr>
            <a:graphicFrameLocks noChangeAspect="1"/>
          </p:cNvGraphicFramePr>
          <p:nvPr/>
        </p:nvGraphicFramePr>
        <p:xfrm>
          <a:off x="3563938" y="2205038"/>
          <a:ext cx="1335087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7" r:id="rId3" imgW="837836" imgH="393529" progId="Equation.3">
                  <p:embed/>
                </p:oleObj>
              </mc:Choice>
              <mc:Fallback>
                <p:oleObj r:id="rId3" imgW="837836" imgH="393529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938" y="2205038"/>
                        <a:ext cx="1335087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0" name="Rectangle 8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6391" name="Object 3"/>
          <p:cNvGraphicFramePr>
            <a:graphicFrameLocks noChangeAspect="1"/>
          </p:cNvGraphicFramePr>
          <p:nvPr/>
        </p:nvGraphicFramePr>
        <p:xfrm>
          <a:off x="6948488" y="3573463"/>
          <a:ext cx="838200" cy="269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8" r:id="rId5" imgW="558558" imgH="177723" progId="Equation.DSMT4">
                  <p:embed/>
                </p:oleObj>
              </mc:Choice>
              <mc:Fallback>
                <p:oleObj r:id="rId5" imgW="558558" imgH="177723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8488" y="3573463"/>
                        <a:ext cx="838200" cy="269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2" name="Rectangle 10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6393" name="Object 4"/>
          <p:cNvGraphicFramePr>
            <a:graphicFrameLocks noChangeAspect="1"/>
          </p:cNvGraphicFramePr>
          <p:nvPr/>
        </p:nvGraphicFramePr>
        <p:xfrm>
          <a:off x="1752600" y="4221163"/>
          <a:ext cx="566738" cy="27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9" r:id="rId7" imgW="342603" imgH="177646" progId="Equation.DSMT4">
                  <p:embed/>
                </p:oleObj>
              </mc:Choice>
              <mc:Fallback>
                <p:oleObj r:id="rId7" imgW="342603" imgH="177646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4221163"/>
                        <a:ext cx="566738" cy="273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4" name="Rectangle 12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6395" name="Object 5"/>
          <p:cNvGraphicFramePr>
            <a:graphicFrameLocks noChangeAspect="1"/>
          </p:cNvGraphicFramePr>
          <p:nvPr/>
        </p:nvGraphicFramePr>
        <p:xfrm>
          <a:off x="2771775" y="5029200"/>
          <a:ext cx="1216025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0" r:id="rId9" imgW="761669" imgH="253890" progId="Equation.DSMT4">
                  <p:embed/>
                </p:oleObj>
              </mc:Choice>
              <mc:Fallback>
                <p:oleObj r:id="rId9" imgW="761669" imgH="25389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5029200"/>
                        <a:ext cx="1216025" cy="40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6" name="Rectangle 14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6397" name="Object 6"/>
          <p:cNvGraphicFramePr>
            <a:graphicFrameLocks noChangeAspect="1"/>
          </p:cNvGraphicFramePr>
          <p:nvPr/>
        </p:nvGraphicFramePr>
        <p:xfrm>
          <a:off x="6511925" y="4149725"/>
          <a:ext cx="1752600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1" r:id="rId11" imgW="1193800" imgH="254000" progId="Equation.DSMT4">
                  <p:embed/>
                </p:oleObj>
              </mc:Choice>
              <mc:Fallback>
                <p:oleObj r:id="rId11" imgW="1193800" imgH="2540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1925" y="4149725"/>
                        <a:ext cx="1752600" cy="40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8" name="Rectangle 16"/>
          <p:cNvSpPr>
            <a:spLocks noChangeArrowheads="1"/>
          </p:cNvSpPr>
          <p:nvPr/>
        </p:nvSpPr>
        <p:spPr bwMode="auto">
          <a:xfrm>
            <a:off x="0" y="32956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399" name="Rectangle 18"/>
          <p:cNvSpPr>
            <a:spLocks noChangeArrowheads="1"/>
          </p:cNvSpPr>
          <p:nvPr/>
        </p:nvSpPr>
        <p:spPr bwMode="auto">
          <a:xfrm>
            <a:off x="3657600" y="4876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400" name="Rectangle 20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401" name="Rectangle 24"/>
          <p:cNvSpPr>
            <a:spLocks noChangeArrowheads="1"/>
          </p:cNvSpPr>
          <p:nvPr/>
        </p:nvSpPr>
        <p:spPr bwMode="auto">
          <a:xfrm>
            <a:off x="1752600" y="50292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7526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sr-Latn-CS" sz="1800" b="1" smtClean="0"/>
              <a:t>Prim</a:t>
            </a:r>
            <a:r>
              <a:rPr lang="en-US" sz="1800" b="1" smtClean="0"/>
              <a:t>j</a:t>
            </a:r>
            <a:r>
              <a:rPr lang="sr-Latn-CS" sz="1800" b="1" smtClean="0"/>
              <a:t>er 2</a:t>
            </a:r>
          </a:p>
          <a:p>
            <a:pPr eaLnBrk="1" hangingPunct="1">
              <a:buFontTx/>
              <a:buNone/>
            </a:pPr>
            <a:r>
              <a:rPr lang="sr-Cyrl-CS" sz="1600" smtClean="0"/>
              <a:t>Odrediti domen funkcij</a:t>
            </a:r>
            <a:r>
              <a:rPr lang="sr-Latn-CS" sz="1600" smtClean="0"/>
              <a:t>e</a:t>
            </a:r>
          </a:p>
          <a:p>
            <a:pPr eaLnBrk="1" hangingPunct="1">
              <a:buFontTx/>
              <a:buNone/>
            </a:pPr>
            <a:endParaRPr lang="sr-Latn-CS" sz="1600" smtClean="0"/>
          </a:p>
          <a:p>
            <a:pPr eaLnBrk="1" hangingPunct="1">
              <a:buFontTx/>
              <a:buNone/>
            </a:pPr>
            <a:endParaRPr lang="sr-Latn-CS" sz="1600" smtClean="0"/>
          </a:p>
          <a:p>
            <a:pPr eaLnBrk="1" hangingPunct="1">
              <a:buFontTx/>
              <a:buNone/>
            </a:pPr>
            <a:endParaRPr lang="sr-Latn-CS" sz="1600" smtClean="0"/>
          </a:p>
          <a:p>
            <a:pPr eaLnBrk="1" hangingPunct="1">
              <a:buFontTx/>
              <a:buNone/>
            </a:pPr>
            <a:endParaRPr lang="sr-Latn-CS" sz="1800" smtClean="0"/>
          </a:p>
          <a:p>
            <a:pPr eaLnBrk="1" hangingPunct="1">
              <a:buFontTx/>
              <a:buNone/>
            </a:pPr>
            <a:r>
              <a:rPr lang="sr-Latn-CS" sz="1800" smtClean="0"/>
              <a:t>  </a:t>
            </a:r>
          </a:p>
        </p:txBody>
      </p:sp>
      <p:sp>
        <p:nvSpPr>
          <p:cNvPr id="17411" name="Rectangle 4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412" name="Rectangle 6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413" name="Rectangle 8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414" name="Rectangle 10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415" name="Rectangle 12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416" name="Rectangle 14"/>
          <p:cNvSpPr>
            <a:spLocks noChangeArrowheads="1"/>
          </p:cNvSpPr>
          <p:nvPr/>
        </p:nvSpPr>
        <p:spPr bwMode="auto">
          <a:xfrm>
            <a:off x="0" y="32956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417" name="Rectangle 18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418" name="Rectangle 21"/>
          <p:cNvSpPr>
            <a:spLocks noChangeArrowheads="1"/>
          </p:cNvSpPr>
          <p:nvPr/>
        </p:nvSpPr>
        <p:spPr bwMode="auto">
          <a:xfrm>
            <a:off x="1752600" y="50292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419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7420" name="Object 3"/>
          <p:cNvGraphicFramePr>
            <a:graphicFrameLocks noChangeAspect="1"/>
          </p:cNvGraphicFramePr>
          <p:nvPr/>
        </p:nvGraphicFramePr>
        <p:xfrm>
          <a:off x="2971800" y="1981200"/>
          <a:ext cx="1279525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2" name="Equation" r:id="rId3" imgW="761669" imgH="266584" progId="Equation.DSMT4">
                  <p:embed/>
                </p:oleObj>
              </mc:Choice>
              <mc:Fallback>
                <p:oleObj name="Equation" r:id="rId3" imgW="761669" imgH="266584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1981200"/>
                        <a:ext cx="1279525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3237</TotalTime>
  <Words>881</Words>
  <Application>Microsoft Office PowerPoint</Application>
  <PresentationFormat>On-screen Show (4:3)</PresentationFormat>
  <Paragraphs>322</Paragraphs>
  <Slides>37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6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Concourse</vt:lpstr>
      <vt:lpstr>Microsoft Equation</vt:lpstr>
      <vt:lpstr>Equation</vt:lpstr>
      <vt:lpstr>Visio</vt:lpstr>
      <vt:lpstr>Microsoft Equation 3.0</vt:lpstr>
      <vt:lpstr>Equation.DSMT4</vt:lpstr>
      <vt:lpstr>Visio.Drawing.6</vt:lpstr>
      <vt:lpstr> FUNKCIJE </vt:lpstr>
      <vt:lpstr>Istorijat </vt:lpstr>
      <vt:lpstr> </vt:lpstr>
      <vt:lpstr>                                            FUNKCIJE JEDNE                                       PROMENLJIVE </vt:lpstr>
      <vt:lpstr>PowerPoint Presentation</vt:lpstr>
      <vt:lpstr>NAČINI ZADAVANJA FUNKCIJA</vt:lpstr>
      <vt:lpstr> 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OSOBINE FUNKCIJA</vt:lpstr>
      <vt:lpstr>PowerPoint Presentation</vt:lpstr>
      <vt:lpstr>PowerPoint Presentation</vt:lpstr>
      <vt:lpstr>OSOBINE FUNKCIJA</vt:lpstr>
      <vt:lpstr>OSOBINE FUNKCIJA</vt:lpstr>
      <vt:lpstr>OSOBINE FUNKCIJA</vt:lpstr>
      <vt:lpstr>OSOBINE FUNKCIJA</vt:lpstr>
      <vt:lpstr>OSOBINE FUNKCIJA</vt:lpstr>
      <vt:lpstr>OSOBINE FUNKCIJA</vt:lpstr>
      <vt:lpstr>PowerPoint Presentation</vt:lpstr>
      <vt:lpstr>PREGLED ELEMENTARNIH FUNKCIJA</vt:lpstr>
      <vt:lpstr>PREGLED ELEMENTARNIH FUNKCIJA</vt:lpstr>
      <vt:lpstr>PREGLED ELEMENTARNIH FUNKCIJA</vt:lpstr>
      <vt:lpstr>PREGLED ELEMENTARNIH FUNKCIJA</vt:lpstr>
      <vt:lpstr>PREGLED ELEMENTARNIH FUNKCIJA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                       Zadaci za vježbu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nstanic</dc:creator>
  <cp:lastModifiedBy>Diki</cp:lastModifiedBy>
  <cp:revision>485</cp:revision>
  <dcterms:created xsi:type="dcterms:W3CDTF">2010-02-01T13:55:12Z</dcterms:created>
  <dcterms:modified xsi:type="dcterms:W3CDTF">2015-11-22T17:49:41Z</dcterms:modified>
</cp:coreProperties>
</file>